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758" y="3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entonSansCond Light"/>
                <a:cs typeface="BentonSansCond Light"/>
              </a:defRPr>
            </a:lvl1pPr>
          </a:lstStyle>
          <a:p>
            <a:pPr marL="3048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entonSansCond Light"/>
                <a:cs typeface="BentonSansCond Light"/>
              </a:defRPr>
            </a:lvl1pPr>
          </a:lstStyle>
          <a:p>
            <a:pPr marL="3048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entonSansCond Light"/>
                <a:cs typeface="BentonSansCond Light"/>
              </a:defRPr>
            </a:lvl1pPr>
          </a:lstStyle>
          <a:p>
            <a:pPr marL="3048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entonSansCond Light"/>
                <a:cs typeface="BentonSansCond Light"/>
              </a:defRPr>
            </a:lvl1pPr>
          </a:lstStyle>
          <a:p>
            <a:pPr marL="3048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entonSansCond Light"/>
                <a:cs typeface="BentonSansCond Light"/>
              </a:defRPr>
            </a:lvl1pPr>
          </a:lstStyle>
          <a:p>
            <a:pPr marL="3048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7472" y="310895"/>
            <a:ext cx="2167127" cy="10881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78609" y="7266914"/>
            <a:ext cx="220979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BentonSansCond Light"/>
                <a:cs typeface="BentonSansCond Light"/>
              </a:defRPr>
            </a:lvl1pPr>
          </a:lstStyle>
          <a:p>
            <a:pPr marL="3048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6012180"/>
            <a:chOff x="0" y="0"/>
            <a:chExt cx="10058400" cy="60121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554027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3159886"/>
              <a:ext cx="10058400" cy="2852420"/>
            </a:xfrm>
            <a:custGeom>
              <a:avLst/>
              <a:gdLst/>
              <a:ahLst/>
              <a:cxnLst/>
              <a:rect l="l" t="t" r="r" b="b"/>
              <a:pathLst>
                <a:path w="10058400" h="2852420">
                  <a:moveTo>
                    <a:pt x="10058400" y="0"/>
                  </a:moveTo>
                  <a:lnTo>
                    <a:pt x="0" y="0"/>
                  </a:lnTo>
                  <a:lnTo>
                    <a:pt x="0" y="2852051"/>
                  </a:lnTo>
                  <a:lnTo>
                    <a:pt x="10058400" y="2852051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1B36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688615"/>
              <a:ext cx="1376045" cy="3323590"/>
            </a:xfrm>
            <a:custGeom>
              <a:avLst/>
              <a:gdLst/>
              <a:ahLst/>
              <a:cxnLst/>
              <a:rect l="l" t="t" r="r" b="b"/>
              <a:pathLst>
                <a:path w="1376045" h="3323590">
                  <a:moveTo>
                    <a:pt x="559104" y="1657578"/>
                  </a:moveTo>
                  <a:lnTo>
                    <a:pt x="0" y="1098473"/>
                  </a:lnTo>
                  <a:lnTo>
                    <a:pt x="0" y="1213561"/>
                  </a:lnTo>
                  <a:lnTo>
                    <a:pt x="444690" y="1657578"/>
                  </a:lnTo>
                  <a:lnTo>
                    <a:pt x="0" y="2102967"/>
                  </a:lnTo>
                  <a:lnTo>
                    <a:pt x="0" y="2216696"/>
                  </a:lnTo>
                  <a:lnTo>
                    <a:pt x="559104" y="1657578"/>
                  </a:lnTo>
                  <a:close/>
                </a:path>
                <a:path w="1376045" h="3323590">
                  <a:moveTo>
                    <a:pt x="1375638" y="1376324"/>
                  </a:moveTo>
                  <a:lnTo>
                    <a:pt x="0" y="0"/>
                  </a:lnTo>
                  <a:lnTo>
                    <a:pt x="0" y="115087"/>
                  </a:lnTo>
                  <a:lnTo>
                    <a:pt x="1261910" y="1377683"/>
                  </a:lnTo>
                  <a:lnTo>
                    <a:pt x="1043305" y="1597647"/>
                  </a:lnTo>
                  <a:lnTo>
                    <a:pt x="0" y="555015"/>
                  </a:lnTo>
                  <a:lnTo>
                    <a:pt x="0" y="669429"/>
                  </a:lnTo>
                  <a:lnTo>
                    <a:pt x="986104" y="1656219"/>
                  </a:lnTo>
                  <a:lnTo>
                    <a:pt x="0" y="2655252"/>
                  </a:lnTo>
                  <a:lnTo>
                    <a:pt x="0" y="2771025"/>
                  </a:lnTo>
                  <a:lnTo>
                    <a:pt x="1043305" y="1713407"/>
                  </a:lnTo>
                  <a:lnTo>
                    <a:pt x="1261910" y="1932025"/>
                  </a:lnTo>
                  <a:lnTo>
                    <a:pt x="0" y="3209594"/>
                  </a:lnTo>
                  <a:lnTo>
                    <a:pt x="0" y="3320592"/>
                  </a:lnTo>
                  <a:lnTo>
                    <a:pt x="2717" y="3323323"/>
                  </a:lnTo>
                  <a:lnTo>
                    <a:pt x="1375638" y="1932025"/>
                  </a:lnTo>
                  <a:lnTo>
                    <a:pt x="1100518" y="1656219"/>
                  </a:lnTo>
                  <a:lnTo>
                    <a:pt x="1375638" y="1376324"/>
                  </a:lnTo>
                  <a:close/>
                </a:path>
              </a:pathLst>
            </a:custGeom>
            <a:solidFill>
              <a:srgbClr val="F5A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36321" y="5515405"/>
              <a:ext cx="70994" cy="6842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8858" y="5248077"/>
              <a:ext cx="2042284" cy="15252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55313" y="5515611"/>
              <a:ext cx="2032602" cy="15252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358906" y="3646206"/>
            <a:ext cx="8536940" cy="1184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800" dirty="0">
                <a:solidFill>
                  <a:srgbClr val="FFFFFF"/>
                </a:solidFill>
                <a:latin typeface="MillerText Roman"/>
                <a:cs typeface="MillerText Roman"/>
              </a:rPr>
              <a:t>Debt,</a:t>
            </a:r>
            <a:r>
              <a:rPr sz="3800" spc="-70" dirty="0">
                <a:solidFill>
                  <a:srgbClr val="FFFFFF"/>
                </a:solidFill>
                <a:latin typeface="MillerText Roman"/>
                <a:cs typeface="MillerText Roman"/>
              </a:rPr>
              <a:t> </a:t>
            </a:r>
            <a:r>
              <a:rPr sz="3800" dirty="0">
                <a:solidFill>
                  <a:srgbClr val="FFFFFF"/>
                </a:solidFill>
                <a:latin typeface="MillerText Roman"/>
                <a:cs typeface="MillerText Roman"/>
              </a:rPr>
              <a:t>Demographics</a:t>
            </a:r>
            <a:r>
              <a:rPr sz="3800" spc="-60" dirty="0">
                <a:solidFill>
                  <a:srgbClr val="FFFFFF"/>
                </a:solidFill>
                <a:latin typeface="MillerText Roman"/>
                <a:cs typeface="MillerText Roman"/>
              </a:rPr>
              <a:t> </a:t>
            </a:r>
            <a:r>
              <a:rPr sz="3800" dirty="0">
                <a:solidFill>
                  <a:srgbClr val="FFFFFF"/>
                </a:solidFill>
                <a:latin typeface="MillerText Roman"/>
                <a:cs typeface="MillerText Roman"/>
              </a:rPr>
              <a:t>and</a:t>
            </a:r>
            <a:r>
              <a:rPr sz="3800" spc="-55" dirty="0">
                <a:solidFill>
                  <a:srgbClr val="FFFFFF"/>
                </a:solidFill>
                <a:latin typeface="MillerText Roman"/>
                <a:cs typeface="MillerText Roman"/>
              </a:rPr>
              <a:t> </a:t>
            </a:r>
            <a:r>
              <a:rPr sz="3800" dirty="0">
                <a:solidFill>
                  <a:srgbClr val="FFFFFF"/>
                </a:solidFill>
                <a:latin typeface="MillerText Roman"/>
                <a:cs typeface="MillerText Roman"/>
              </a:rPr>
              <a:t>AI</a:t>
            </a:r>
            <a:r>
              <a:rPr sz="3800" spc="-40" dirty="0">
                <a:solidFill>
                  <a:srgbClr val="FFFFFF"/>
                </a:solidFill>
                <a:latin typeface="MillerText Roman"/>
                <a:cs typeface="MillerText Roman"/>
              </a:rPr>
              <a:t> </a:t>
            </a:r>
            <a:r>
              <a:rPr sz="3800" spc="-10" dirty="0">
                <a:solidFill>
                  <a:srgbClr val="FFFFFF"/>
                </a:solidFill>
                <a:latin typeface="MillerText Roman"/>
                <a:cs typeface="MillerText Roman"/>
              </a:rPr>
              <a:t>Dynamism: </a:t>
            </a:r>
            <a:r>
              <a:rPr sz="3800" dirty="0">
                <a:solidFill>
                  <a:srgbClr val="FFFFFF"/>
                </a:solidFill>
                <a:latin typeface="MillerText Roman"/>
                <a:cs typeface="MillerText Roman"/>
              </a:rPr>
              <a:t>Who</a:t>
            </a:r>
            <a:r>
              <a:rPr sz="3800" spc="-30" dirty="0">
                <a:solidFill>
                  <a:srgbClr val="FFFFFF"/>
                </a:solidFill>
                <a:latin typeface="MillerText Roman"/>
                <a:cs typeface="MillerText Roman"/>
              </a:rPr>
              <a:t> </a:t>
            </a:r>
            <a:r>
              <a:rPr sz="3800" spc="-10" dirty="0">
                <a:solidFill>
                  <a:srgbClr val="FFFFFF"/>
                </a:solidFill>
                <a:latin typeface="MillerText Roman"/>
                <a:cs typeface="MillerText Roman"/>
              </a:rPr>
              <a:t>wins?</a:t>
            </a:r>
            <a:endParaRPr sz="3800">
              <a:latin typeface="MillerText Roman"/>
              <a:cs typeface="MillerText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80056" y="4972059"/>
            <a:ext cx="2009139" cy="61087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600" b="0" spc="-10" dirty="0">
                <a:solidFill>
                  <a:srgbClr val="B9D7EB"/>
                </a:solidFill>
                <a:latin typeface="BentonSans Medium"/>
                <a:cs typeface="BentonSans Medium"/>
              </a:rPr>
              <a:t>J</a:t>
            </a:r>
            <a:r>
              <a:rPr sz="1600" b="0" spc="-155" dirty="0">
                <a:solidFill>
                  <a:srgbClr val="B9D7EB"/>
                </a:solidFill>
                <a:latin typeface="BentonSans Medium"/>
                <a:cs typeface="BentonSans Medium"/>
              </a:rPr>
              <a:t> </a:t>
            </a:r>
            <a:r>
              <a:rPr sz="1600" b="0" dirty="0">
                <a:solidFill>
                  <a:srgbClr val="B9D7EB"/>
                </a:solidFill>
                <a:latin typeface="BentonSans Medium"/>
                <a:cs typeface="BentonSans Medium"/>
              </a:rPr>
              <a:t>U</a:t>
            </a:r>
            <a:r>
              <a:rPr sz="1600" b="0" spc="-145" dirty="0">
                <a:solidFill>
                  <a:srgbClr val="B9D7EB"/>
                </a:solidFill>
                <a:latin typeface="BentonSans Medium"/>
                <a:cs typeface="BentonSans Medium"/>
              </a:rPr>
              <a:t> </a:t>
            </a:r>
            <a:r>
              <a:rPr sz="1600" b="0" spc="110" dirty="0">
                <a:solidFill>
                  <a:srgbClr val="B9D7EB"/>
                </a:solidFill>
                <a:latin typeface="BentonSans Medium"/>
                <a:cs typeface="BentonSans Medium"/>
              </a:rPr>
              <a:t>HI</a:t>
            </a:r>
            <a:r>
              <a:rPr sz="1600" b="0" spc="65" dirty="0">
                <a:solidFill>
                  <a:srgbClr val="B9D7EB"/>
                </a:solidFill>
                <a:latin typeface="BentonSans Medium"/>
                <a:cs typeface="BentonSans Medium"/>
              </a:rPr>
              <a:t>  </a:t>
            </a:r>
            <a:r>
              <a:rPr sz="1600" b="0" spc="-20" dirty="0">
                <a:solidFill>
                  <a:srgbClr val="B9D7EB"/>
                </a:solidFill>
                <a:latin typeface="BentonSans Medium"/>
                <a:cs typeface="BentonSans Medium"/>
              </a:rPr>
              <a:t>D</a:t>
            </a:r>
            <a:r>
              <a:rPr sz="1600" b="0" spc="-140" dirty="0">
                <a:solidFill>
                  <a:srgbClr val="B9D7EB"/>
                </a:solidFill>
                <a:latin typeface="BentonSans Medium"/>
                <a:cs typeface="BentonSans Medium"/>
              </a:rPr>
              <a:t> </a:t>
            </a:r>
            <a:r>
              <a:rPr sz="1600" b="0" spc="130" dirty="0">
                <a:solidFill>
                  <a:srgbClr val="B9D7EB"/>
                </a:solidFill>
                <a:latin typeface="BentonSans Medium"/>
                <a:cs typeface="BentonSans Medium"/>
              </a:rPr>
              <a:t>HAWA</a:t>
            </a:r>
            <a:r>
              <a:rPr sz="1600" b="0" spc="-155" dirty="0">
                <a:solidFill>
                  <a:srgbClr val="B9D7EB"/>
                </a:solidFill>
                <a:latin typeface="BentonSans Medium"/>
                <a:cs typeface="BentonSans Medium"/>
              </a:rPr>
              <a:t> </a:t>
            </a:r>
            <a:r>
              <a:rPr sz="1600" b="0" spc="-50" dirty="0">
                <a:solidFill>
                  <a:srgbClr val="B9D7EB"/>
                </a:solidFill>
                <a:latin typeface="BentonSans Medium"/>
                <a:cs typeface="BentonSans Medium"/>
              </a:rPr>
              <a:t>N</a:t>
            </a:r>
            <a:endParaRPr sz="1600">
              <a:latin typeface="BentonSans Medium"/>
              <a:cs typeface="BentonSans Medium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b="0" spc="-10" dirty="0">
                <a:solidFill>
                  <a:srgbClr val="B9D7EB"/>
                </a:solidFill>
                <a:latin typeface="BentonSans Medium"/>
                <a:cs typeface="BentonSans Medium"/>
              </a:rPr>
              <a:t>2</a:t>
            </a:r>
            <a:r>
              <a:rPr sz="1600" b="0" spc="-165" dirty="0">
                <a:solidFill>
                  <a:srgbClr val="B9D7EB"/>
                </a:solidFill>
                <a:latin typeface="BentonSans Medium"/>
                <a:cs typeface="BentonSans Medium"/>
              </a:rPr>
              <a:t> </a:t>
            </a:r>
            <a:r>
              <a:rPr sz="1600" b="0" dirty="0">
                <a:solidFill>
                  <a:srgbClr val="B9D7EB"/>
                </a:solidFill>
                <a:latin typeface="BentonSans Medium"/>
                <a:cs typeface="BentonSans Medium"/>
              </a:rPr>
              <a:t>7</a:t>
            </a:r>
            <a:r>
              <a:rPr sz="1600" b="0" spc="495" dirty="0">
                <a:solidFill>
                  <a:srgbClr val="B9D7EB"/>
                </a:solidFill>
                <a:latin typeface="BentonSans Medium"/>
                <a:cs typeface="BentonSans Medium"/>
              </a:rPr>
              <a:t> </a:t>
            </a:r>
            <a:r>
              <a:rPr sz="1600" b="0" dirty="0">
                <a:solidFill>
                  <a:srgbClr val="B9D7EB"/>
                </a:solidFill>
                <a:latin typeface="BentonSans Medium"/>
                <a:cs typeface="BentonSans Medium"/>
              </a:rPr>
              <a:t>M</a:t>
            </a:r>
            <a:r>
              <a:rPr sz="1600" b="0" spc="-150" dirty="0">
                <a:solidFill>
                  <a:srgbClr val="B9D7EB"/>
                </a:solidFill>
                <a:latin typeface="BentonSans Medium"/>
                <a:cs typeface="BentonSans Medium"/>
              </a:rPr>
              <a:t> </a:t>
            </a:r>
            <a:r>
              <a:rPr sz="1600" b="0" dirty="0">
                <a:solidFill>
                  <a:srgbClr val="B9D7EB"/>
                </a:solidFill>
                <a:latin typeface="BentonSans Medium"/>
                <a:cs typeface="BentonSans Medium"/>
              </a:rPr>
              <a:t>A</a:t>
            </a:r>
            <a:r>
              <a:rPr sz="1600" b="0" spc="-150" dirty="0">
                <a:solidFill>
                  <a:srgbClr val="B9D7EB"/>
                </a:solidFill>
                <a:latin typeface="BentonSans Medium"/>
                <a:cs typeface="BentonSans Medium"/>
              </a:rPr>
              <a:t> </a:t>
            </a:r>
            <a:r>
              <a:rPr sz="1600" b="0" dirty="0">
                <a:solidFill>
                  <a:srgbClr val="B9D7EB"/>
                </a:solidFill>
                <a:latin typeface="BentonSans Medium"/>
                <a:cs typeface="BentonSans Medium"/>
              </a:rPr>
              <a:t>R</a:t>
            </a:r>
            <a:r>
              <a:rPr sz="1600" b="0" spc="-165" dirty="0">
                <a:solidFill>
                  <a:srgbClr val="B9D7EB"/>
                </a:solidFill>
                <a:latin typeface="BentonSans Medium"/>
                <a:cs typeface="BentonSans Medium"/>
              </a:rPr>
              <a:t> </a:t>
            </a:r>
            <a:r>
              <a:rPr sz="1600" b="0" spc="-20" dirty="0">
                <a:solidFill>
                  <a:srgbClr val="B9D7EB"/>
                </a:solidFill>
                <a:latin typeface="BentonSans Medium"/>
                <a:cs typeface="BentonSans Medium"/>
              </a:rPr>
              <a:t>C</a:t>
            </a:r>
            <a:r>
              <a:rPr sz="1600" b="0" spc="-155" dirty="0">
                <a:solidFill>
                  <a:srgbClr val="B9D7EB"/>
                </a:solidFill>
                <a:latin typeface="BentonSans Medium"/>
                <a:cs typeface="BentonSans Medium"/>
              </a:rPr>
              <a:t> </a:t>
            </a:r>
            <a:r>
              <a:rPr sz="1600" b="0" dirty="0">
                <a:solidFill>
                  <a:srgbClr val="B9D7EB"/>
                </a:solidFill>
                <a:latin typeface="BentonSans Medium"/>
                <a:cs typeface="BentonSans Medium"/>
              </a:rPr>
              <a:t>H</a:t>
            </a:r>
            <a:r>
              <a:rPr sz="1600" b="0" spc="490" dirty="0">
                <a:solidFill>
                  <a:srgbClr val="B9D7EB"/>
                </a:solidFill>
                <a:latin typeface="BentonSans Medium"/>
                <a:cs typeface="BentonSans Medium"/>
              </a:rPr>
              <a:t> </a:t>
            </a:r>
            <a:r>
              <a:rPr sz="1600" b="0" spc="110" dirty="0">
                <a:solidFill>
                  <a:srgbClr val="B9D7EB"/>
                </a:solidFill>
                <a:latin typeface="BentonSans Medium"/>
                <a:cs typeface="BentonSans Medium"/>
              </a:rPr>
              <a:t>20</a:t>
            </a:r>
            <a:r>
              <a:rPr sz="1600" b="0" spc="-155" dirty="0">
                <a:solidFill>
                  <a:srgbClr val="B9D7EB"/>
                </a:solidFill>
                <a:latin typeface="BentonSans Medium"/>
                <a:cs typeface="BentonSans Medium"/>
              </a:rPr>
              <a:t> </a:t>
            </a:r>
            <a:r>
              <a:rPr sz="1600" b="0" spc="-10" dirty="0">
                <a:solidFill>
                  <a:srgbClr val="B9D7EB"/>
                </a:solidFill>
                <a:latin typeface="BentonSans Medium"/>
                <a:cs typeface="BentonSans Medium"/>
              </a:rPr>
              <a:t>2</a:t>
            </a:r>
            <a:r>
              <a:rPr sz="1600" b="0" spc="-165" dirty="0">
                <a:solidFill>
                  <a:srgbClr val="B9D7EB"/>
                </a:solidFill>
                <a:latin typeface="BentonSans Medium"/>
                <a:cs typeface="BentonSans Medium"/>
              </a:rPr>
              <a:t> </a:t>
            </a:r>
            <a:r>
              <a:rPr sz="1600" b="0" spc="-50" dirty="0">
                <a:solidFill>
                  <a:srgbClr val="B9D7EB"/>
                </a:solidFill>
                <a:latin typeface="BentonSans Medium"/>
                <a:cs typeface="BentonSans Medium"/>
              </a:rPr>
              <a:t>6</a:t>
            </a:r>
            <a:endParaRPr sz="1600">
              <a:latin typeface="BentonSans Medium"/>
              <a:cs typeface="BentonSans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8925" y="7020185"/>
            <a:ext cx="94151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b="0" dirty="0">
                <a:latin typeface="BentonSansCond Book"/>
                <a:cs typeface="BentonSansCond Book"/>
              </a:rPr>
              <a:t>For</a:t>
            </a:r>
            <a:r>
              <a:rPr sz="800" b="0" spc="-1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institutional</a:t>
            </a:r>
            <a:r>
              <a:rPr sz="800" b="0" spc="2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use</a:t>
            </a:r>
            <a:r>
              <a:rPr sz="800" b="0" spc="-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only.</a:t>
            </a:r>
            <a:r>
              <a:rPr sz="800" b="0" spc="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Not</a:t>
            </a:r>
            <a:r>
              <a:rPr sz="800" b="0" spc="-1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intended</a:t>
            </a:r>
            <a:r>
              <a:rPr sz="800" b="0" spc="1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for</a:t>
            </a:r>
            <a:r>
              <a:rPr sz="800" b="0" spc="-1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reproduction</a:t>
            </a:r>
            <a:r>
              <a:rPr sz="800" b="0" spc="-1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or use</a:t>
            </a:r>
            <a:r>
              <a:rPr sz="800" b="0" spc="-1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with</a:t>
            </a:r>
            <a:r>
              <a:rPr sz="800" b="0" spc="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the</a:t>
            </a:r>
            <a:r>
              <a:rPr sz="800" b="0" spc="1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public.</a:t>
            </a:r>
            <a:r>
              <a:rPr sz="800" b="0" spc="1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Any</a:t>
            </a:r>
            <a:r>
              <a:rPr sz="800" b="0" spc="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views </a:t>
            </a:r>
            <a:r>
              <a:rPr sz="800" b="0" spc="-10" dirty="0">
                <a:latin typeface="BentonSansCond Book"/>
                <a:cs typeface="BentonSansCond Book"/>
              </a:rPr>
              <a:t>expressed</a:t>
            </a:r>
            <a:r>
              <a:rPr sz="800" b="0" spc="-2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herein</a:t>
            </a:r>
            <a:r>
              <a:rPr sz="800" b="0" spc="2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are</a:t>
            </a:r>
            <a:r>
              <a:rPr sz="800" b="0" spc="1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those</a:t>
            </a:r>
            <a:r>
              <a:rPr sz="800" b="0" spc="-1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of</a:t>
            </a:r>
            <a:r>
              <a:rPr sz="800" b="0" spc="-1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the</a:t>
            </a:r>
            <a:r>
              <a:rPr sz="800" b="0" spc="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author(s), </a:t>
            </a:r>
            <a:r>
              <a:rPr sz="800" b="0" dirty="0">
                <a:latin typeface="BentonSansCond Book"/>
                <a:cs typeface="BentonSansCond Book"/>
              </a:rPr>
              <a:t>are</a:t>
            </a:r>
            <a:r>
              <a:rPr sz="800" b="0" spc="-1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based</a:t>
            </a:r>
            <a:r>
              <a:rPr sz="800" b="0" spc="-1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on</a:t>
            </a:r>
            <a:r>
              <a:rPr sz="800" b="0" spc="-10" dirty="0">
                <a:latin typeface="BentonSansCond Book"/>
                <a:cs typeface="BentonSansCond Book"/>
              </a:rPr>
              <a:t> available</a:t>
            </a:r>
            <a:r>
              <a:rPr sz="800" b="0" spc="3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information,</a:t>
            </a:r>
            <a:r>
              <a:rPr sz="800" b="0" spc="1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and are</a:t>
            </a:r>
            <a:r>
              <a:rPr sz="800" b="0" spc="1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subject </a:t>
            </a:r>
            <a:r>
              <a:rPr sz="800" b="0" dirty="0">
                <a:latin typeface="BentonSansCond Book"/>
                <a:cs typeface="BentonSansCond Book"/>
              </a:rPr>
              <a:t>to </a:t>
            </a:r>
            <a:r>
              <a:rPr sz="800" b="0" spc="-10" dirty="0">
                <a:latin typeface="BentonSansCond Book"/>
                <a:cs typeface="BentonSansCond Book"/>
              </a:rPr>
              <a:t>change</a:t>
            </a:r>
            <a:r>
              <a:rPr sz="800" b="0" spc="2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without</a:t>
            </a:r>
            <a:r>
              <a:rPr sz="800" b="0" spc="-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notice.</a:t>
            </a:r>
            <a:r>
              <a:rPr sz="800" b="0" spc="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Individual</a:t>
            </a:r>
            <a:r>
              <a:rPr sz="800" b="0" spc="1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portfolio</a:t>
            </a:r>
            <a:r>
              <a:rPr sz="800" b="0" spc="50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management</a:t>
            </a:r>
            <a:r>
              <a:rPr sz="800" b="0" spc="1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teams may</a:t>
            </a:r>
            <a:r>
              <a:rPr sz="800" b="0" spc="2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hold </a:t>
            </a:r>
            <a:r>
              <a:rPr sz="800" b="0" spc="-10" dirty="0">
                <a:latin typeface="BentonSansCond Book"/>
                <a:cs typeface="BentonSansCond Book"/>
              </a:rPr>
              <a:t>different </a:t>
            </a:r>
            <a:r>
              <a:rPr sz="800" b="0" dirty="0">
                <a:latin typeface="BentonSansCond Book"/>
                <a:cs typeface="BentonSansCond Book"/>
              </a:rPr>
              <a:t>views and</a:t>
            </a:r>
            <a:r>
              <a:rPr sz="800" b="0" spc="1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may</a:t>
            </a:r>
            <a:r>
              <a:rPr sz="800" b="0" spc="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make</a:t>
            </a:r>
            <a:r>
              <a:rPr sz="800" b="0" spc="1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different</a:t>
            </a:r>
            <a:r>
              <a:rPr sz="800" b="0" spc="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investment</a:t>
            </a:r>
            <a:r>
              <a:rPr sz="800" b="0" spc="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decisions</a:t>
            </a:r>
            <a:r>
              <a:rPr sz="800" b="0" spc="-1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for </a:t>
            </a:r>
            <a:r>
              <a:rPr sz="800" b="0" spc="-10" dirty="0">
                <a:latin typeface="BentonSansCond Book"/>
                <a:cs typeface="BentonSansCond Book"/>
              </a:rPr>
              <a:t>different clients.</a:t>
            </a:r>
            <a:r>
              <a:rPr sz="800" b="0" spc="1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The</a:t>
            </a:r>
            <a:r>
              <a:rPr sz="800" b="0" spc="1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material</a:t>
            </a:r>
            <a:r>
              <a:rPr sz="800" b="0" spc="2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and/or</a:t>
            </a:r>
            <a:r>
              <a:rPr sz="800" b="0" spc="-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its </a:t>
            </a:r>
            <a:r>
              <a:rPr sz="800" b="0" spc="-10" dirty="0">
                <a:latin typeface="BentonSansCond Book"/>
                <a:cs typeface="BentonSansCond Book"/>
              </a:rPr>
              <a:t>contents</a:t>
            </a:r>
            <a:r>
              <a:rPr sz="800" b="0" dirty="0">
                <a:latin typeface="BentonSansCond Book"/>
                <a:cs typeface="BentonSansCond Book"/>
              </a:rPr>
              <a:t> are</a:t>
            </a:r>
            <a:r>
              <a:rPr sz="800" b="0" spc="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current</a:t>
            </a:r>
            <a:r>
              <a:rPr sz="800" b="0" spc="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as of</a:t>
            </a:r>
            <a:r>
              <a:rPr sz="800" b="0" spc="-2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the</a:t>
            </a:r>
            <a:r>
              <a:rPr sz="800" b="0" spc="1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most</a:t>
            </a:r>
            <a:r>
              <a:rPr sz="800" b="0" spc="-1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recent</a:t>
            </a:r>
            <a:r>
              <a:rPr sz="800" b="0" dirty="0">
                <a:latin typeface="BentonSansCond Book"/>
                <a:cs typeface="BentonSansCond Book"/>
              </a:rPr>
              <a:t> quarter</a:t>
            </a:r>
            <a:r>
              <a:rPr sz="800" b="0" spc="1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end, </a:t>
            </a:r>
            <a:r>
              <a:rPr sz="800" b="0" spc="-10" dirty="0">
                <a:latin typeface="BentonSansCond Book"/>
                <a:cs typeface="BentonSansCond Book"/>
              </a:rPr>
              <a:t>unless</a:t>
            </a:r>
            <a:r>
              <a:rPr sz="800" b="0" spc="-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otherwise</a:t>
            </a:r>
            <a:r>
              <a:rPr sz="800" b="0" spc="-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noted.</a:t>
            </a:r>
            <a:r>
              <a:rPr sz="800" b="0" spc="-1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Certain</a:t>
            </a:r>
            <a:r>
              <a:rPr sz="800" b="0" spc="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data</a:t>
            </a:r>
            <a:r>
              <a:rPr sz="800" b="0" spc="-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provided</a:t>
            </a:r>
            <a:r>
              <a:rPr sz="800" b="0" spc="500" dirty="0">
                <a:latin typeface="BentonSansCond Book"/>
                <a:cs typeface="BentonSansCond Book"/>
              </a:rPr>
              <a:t>  </a:t>
            </a:r>
            <a:r>
              <a:rPr sz="800" b="0" dirty="0">
                <a:latin typeface="BentonSansCond Book"/>
                <a:cs typeface="BentonSansCond Book"/>
              </a:rPr>
              <a:t>is</a:t>
            </a:r>
            <a:r>
              <a:rPr sz="800" b="0" spc="-1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that of</a:t>
            </a:r>
            <a:r>
              <a:rPr sz="800" b="0" spc="-2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a</a:t>
            </a:r>
            <a:r>
              <a:rPr sz="800" b="0" spc="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third</a:t>
            </a:r>
            <a:r>
              <a:rPr sz="800" b="0" spc="1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party.</a:t>
            </a:r>
            <a:r>
              <a:rPr sz="800" b="0" spc="-2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While</a:t>
            </a:r>
            <a:r>
              <a:rPr sz="800" b="0" spc="1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data</a:t>
            </a:r>
            <a:r>
              <a:rPr sz="800" b="0" spc="-1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is</a:t>
            </a:r>
            <a:r>
              <a:rPr sz="800" b="0" spc="-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believed</a:t>
            </a:r>
            <a:r>
              <a:rPr sz="800" b="0" spc="1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to</a:t>
            </a:r>
            <a:r>
              <a:rPr sz="800" b="0" spc="-1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be</a:t>
            </a:r>
            <a:r>
              <a:rPr sz="800" b="0" spc="-10" dirty="0">
                <a:latin typeface="BentonSansCond Book"/>
                <a:cs typeface="BentonSansCond Book"/>
              </a:rPr>
              <a:t> reliable,</a:t>
            </a:r>
            <a:r>
              <a:rPr sz="800" b="0" spc="1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no</a:t>
            </a:r>
            <a:r>
              <a:rPr sz="800" b="0" spc="-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assurance </a:t>
            </a:r>
            <a:r>
              <a:rPr sz="800" b="0" dirty="0">
                <a:latin typeface="BentonSansCond Book"/>
                <a:cs typeface="BentonSansCond Book"/>
              </a:rPr>
              <a:t>is</a:t>
            </a:r>
            <a:r>
              <a:rPr sz="800" b="0" spc="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being </a:t>
            </a:r>
            <a:r>
              <a:rPr sz="800" b="0" spc="-10" dirty="0">
                <a:latin typeface="BentonSansCond Book"/>
                <a:cs typeface="BentonSansCond Book"/>
              </a:rPr>
              <a:t>provided</a:t>
            </a:r>
            <a:r>
              <a:rPr sz="800" b="0" spc="-2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as</a:t>
            </a:r>
            <a:r>
              <a:rPr sz="800" b="0" spc="-1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to</a:t>
            </a:r>
            <a:r>
              <a:rPr sz="800" b="0" spc="-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its</a:t>
            </a:r>
            <a:r>
              <a:rPr sz="800" b="0" spc="-10" dirty="0">
                <a:latin typeface="BentonSansCond Book"/>
                <a:cs typeface="BentonSansCond Book"/>
              </a:rPr>
              <a:t> accuracy</a:t>
            </a:r>
            <a:r>
              <a:rPr sz="800" b="0" spc="1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or</a:t>
            </a:r>
            <a:r>
              <a:rPr sz="800" b="0" spc="-10" dirty="0">
                <a:latin typeface="BentonSansCond Book"/>
                <a:cs typeface="BentonSansCond Book"/>
              </a:rPr>
              <a:t> completeness.</a:t>
            </a:r>
            <a:endParaRPr sz="800">
              <a:latin typeface="BentonSansCond Book"/>
              <a:cs typeface="BentonSansCond Boo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3386" y="332655"/>
            <a:ext cx="6750050" cy="50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95"/>
              </a:spcBef>
            </a:pPr>
            <a:r>
              <a:rPr sz="1600" b="1" spc="-20" dirty="0">
                <a:latin typeface="BentonSans Bold"/>
                <a:cs typeface="BentonSans Bold"/>
              </a:rPr>
              <a:t>Mid-</a:t>
            </a:r>
            <a:r>
              <a:rPr sz="1600" b="1" dirty="0">
                <a:latin typeface="BentonSans Bold"/>
                <a:cs typeface="BentonSans Bold"/>
              </a:rPr>
              <a:t>term</a:t>
            </a:r>
            <a:r>
              <a:rPr sz="1600" b="1" spc="-20" dirty="0">
                <a:latin typeface="BentonSans Bold"/>
                <a:cs typeface="BentonSans Bold"/>
              </a:rPr>
              <a:t> </a:t>
            </a:r>
            <a:r>
              <a:rPr sz="1600" b="1" spc="-10" dirty="0">
                <a:latin typeface="BentonSans Bold"/>
                <a:cs typeface="BentonSans Bold"/>
              </a:rPr>
              <a:t>Election</a:t>
            </a:r>
            <a:r>
              <a:rPr sz="1600" b="1" spc="-60" dirty="0">
                <a:latin typeface="BentonSans Bold"/>
                <a:cs typeface="BentonSans Bold"/>
              </a:rPr>
              <a:t> </a:t>
            </a:r>
            <a:r>
              <a:rPr sz="1600" b="1" spc="-50" dirty="0">
                <a:latin typeface="BentonSans Bold"/>
                <a:cs typeface="BentonSans Bold"/>
              </a:rPr>
              <a:t>Year:</a:t>
            </a:r>
            <a:r>
              <a:rPr sz="1600" b="1" spc="-30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Risks</a:t>
            </a:r>
            <a:r>
              <a:rPr sz="1600" b="1" spc="-25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and</a:t>
            </a:r>
            <a:r>
              <a:rPr sz="1600" b="1" spc="-20" dirty="0">
                <a:latin typeface="BentonSans Bold"/>
                <a:cs typeface="BentonSans Bold"/>
              </a:rPr>
              <a:t> </a:t>
            </a:r>
            <a:r>
              <a:rPr sz="1600" b="1" spc="-10" dirty="0">
                <a:latin typeface="BentonSans Bold"/>
                <a:cs typeface="BentonSans Bold"/>
              </a:rPr>
              <a:t>Opportunities</a:t>
            </a:r>
            <a:endParaRPr sz="1600">
              <a:latin typeface="BentonSans Bold"/>
              <a:cs typeface="BentonSans Bold"/>
            </a:endParaRPr>
          </a:p>
          <a:p>
            <a:pPr marL="12700">
              <a:lnSpc>
                <a:spcPts val="1910"/>
              </a:lnSpc>
            </a:pPr>
            <a:r>
              <a:rPr sz="1600" b="0" spc="-30" dirty="0">
                <a:latin typeface="BentonSans Book"/>
                <a:cs typeface="BentonSans Book"/>
              </a:rPr>
              <a:t>IEEPA</a:t>
            </a:r>
            <a:r>
              <a:rPr sz="1600" b="0" spc="-6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impacts</a:t>
            </a:r>
            <a:r>
              <a:rPr sz="1600" b="0" spc="-90" dirty="0">
                <a:latin typeface="BentonSans Book"/>
                <a:cs typeface="BentonSans Book"/>
              </a:rPr>
              <a:t> </a:t>
            </a:r>
            <a:r>
              <a:rPr sz="1600" b="0" spc="-20" dirty="0">
                <a:latin typeface="BentonSans Book"/>
                <a:cs typeface="BentonSans Book"/>
              </a:rPr>
              <a:t>government</a:t>
            </a:r>
            <a:r>
              <a:rPr sz="1600" b="0" spc="-40" dirty="0">
                <a:latin typeface="BentonSans Book"/>
                <a:cs typeface="BentonSans Book"/>
              </a:rPr>
              <a:t> </a:t>
            </a:r>
            <a:r>
              <a:rPr sz="1600" b="0" spc="-30" dirty="0">
                <a:latin typeface="BentonSans Book"/>
                <a:cs typeface="BentonSans Book"/>
              </a:rPr>
              <a:t>revenue,</a:t>
            </a:r>
            <a:r>
              <a:rPr sz="1600" b="0" spc="-6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consumer</a:t>
            </a:r>
            <a:r>
              <a:rPr sz="1600" b="0" spc="-25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prices,</a:t>
            </a:r>
            <a:r>
              <a:rPr sz="1600" b="0" spc="-8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and</a:t>
            </a:r>
            <a:r>
              <a:rPr sz="1600" b="0" spc="-4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profit</a:t>
            </a:r>
            <a:r>
              <a:rPr sz="1600" b="0" spc="-30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margins</a:t>
            </a:r>
            <a:endParaRPr sz="1600">
              <a:latin typeface="BentonSans Book"/>
              <a:cs typeface="BentonSans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3375" y="5875749"/>
            <a:ext cx="2178050" cy="78232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4000"/>
              </a:lnSpc>
              <a:spcBef>
                <a:spcPts val="65"/>
              </a:spcBef>
            </a:pPr>
            <a:r>
              <a:rPr sz="800" b="0" spc="-10" dirty="0">
                <a:latin typeface="BentonSansCond Book"/>
                <a:cs typeface="BentonSansCond Book"/>
              </a:rPr>
              <a:t>Sources:</a:t>
            </a:r>
            <a:r>
              <a:rPr sz="800" b="0" spc="-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US </a:t>
            </a:r>
            <a:r>
              <a:rPr sz="800" b="0" spc="-10" dirty="0">
                <a:latin typeface="BentonSansCond Book"/>
                <a:cs typeface="BentonSansCond Book"/>
              </a:rPr>
              <a:t>Treasury,</a:t>
            </a:r>
            <a:r>
              <a:rPr sz="800" b="0" spc="1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US Census </a:t>
            </a:r>
            <a:r>
              <a:rPr sz="800" b="0" spc="-10" dirty="0">
                <a:latin typeface="BentonSansCond Book"/>
                <a:cs typeface="BentonSansCond Book"/>
              </a:rPr>
              <a:t>Bureau,</a:t>
            </a:r>
            <a:r>
              <a:rPr sz="800" b="0" spc="3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Historical</a:t>
            </a:r>
            <a:r>
              <a:rPr sz="800" b="0" spc="50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Statistics</a:t>
            </a:r>
            <a:r>
              <a:rPr sz="800" b="0" spc="-2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of</a:t>
            </a:r>
            <a:r>
              <a:rPr sz="800" b="0" spc="-1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the</a:t>
            </a:r>
            <a:r>
              <a:rPr sz="800" b="0" spc="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United </a:t>
            </a:r>
            <a:r>
              <a:rPr sz="800" b="0" dirty="0">
                <a:latin typeface="BentonSansCond Book"/>
                <a:cs typeface="BentonSansCond Book"/>
              </a:rPr>
              <a:t>States:</a:t>
            </a:r>
            <a:r>
              <a:rPr sz="800" b="0" spc="-2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Colonial</a:t>
            </a:r>
            <a:r>
              <a:rPr sz="800" b="0" spc="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Times</a:t>
            </a:r>
            <a:r>
              <a:rPr sz="800" b="0" spc="-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to</a:t>
            </a:r>
            <a:r>
              <a:rPr sz="800" b="0" spc="-10" dirty="0">
                <a:latin typeface="BentonSansCond Book"/>
                <a:cs typeface="BentonSansCond Book"/>
              </a:rPr>
              <a:t> </a:t>
            </a:r>
            <a:r>
              <a:rPr sz="800" b="0" spc="-20" dirty="0">
                <a:latin typeface="BentonSansCond Book"/>
                <a:cs typeface="BentonSansCond Book"/>
              </a:rPr>
              <a:t>1970,</a:t>
            </a:r>
            <a:r>
              <a:rPr sz="800" b="0" spc="50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Part</a:t>
            </a:r>
            <a:r>
              <a:rPr sz="800" b="0" spc="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II; US</a:t>
            </a:r>
            <a:r>
              <a:rPr sz="800" b="0" spc="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International</a:t>
            </a:r>
            <a:r>
              <a:rPr sz="800" b="0" spc="4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Trade</a:t>
            </a:r>
            <a:r>
              <a:rPr sz="800" b="0" spc="-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Commission,</a:t>
            </a:r>
            <a:r>
              <a:rPr sz="800" b="0" spc="5" dirty="0">
                <a:latin typeface="BentonSansCond Book"/>
                <a:cs typeface="BentonSansCond Book"/>
              </a:rPr>
              <a:t> </a:t>
            </a:r>
            <a:r>
              <a:rPr sz="800" b="0" spc="-20" dirty="0">
                <a:latin typeface="BentonSansCond Book"/>
                <a:cs typeface="BentonSansCond Book"/>
              </a:rPr>
              <a:t>“U.S.</a:t>
            </a:r>
            <a:r>
              <a:rPr sz="800" b="0" spc="50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imports</a:t>
            </a:r>
            <a:r>
              <a:rPr sz="800" b="0" dirty="0">
                <a:latin typeface="BentonSansCond Book"/>
                <a:cs typeface="BentonSansCond Book"/>
              </a:rPr>
              <a:t> for</a:t>
            </a:r>
            <a:r>
              <a:rPr sz="800" b="0" spc="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consumption,</a:t>
            </a:r>
            <a:r>
              <a:rPr sz="800" b="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duties</a:t>
            </a:r>
            <a:r>
              <a:rPr sz="800" b="0" spc="1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collected,</a:t>
            </a:r>
            <a:r>
              <a:rPr sz="800" b="0" spc="3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and</a:t>
            </a:r>
            <a:r>
              <a:rPr sz="800" b="0" spc="1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ratio</a:t>
            </a:r>
            <a:r>
              <a:rPr sz="800" b="0" spc="15" dirty="0">
                <a:latin typeface="BentonSansCond Book"/>
                <a:cs typeface="BentonSansCond Book"/>
              </a:rPr>
              <a:t> </a:t>
            </a:r>
            <a:r>
              <a:rPr sz="800" b="0" spc="-25" dirty="0">
                <a:latin typeface="BentonSansCond Book"/>
                <a:cs typeface="BentonSansCond Book"/>
              </a:rPr>
              <a:t>of</a:t>
            </a:r>
            <a:r>
              <a:rPr sz="800" b="0" spc="50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duties </a:t>
            </a:r>
            <a:r>
              <a:rPr sz="800" b="0" dirty="0">
                <a:latin typeface="BentonSansCond Book"/>
                <a:cs typeface="BentonSansCond Book"/>
              </a:rPr>
              <a:t>to</a:t>
            </a:r>
            <a:r>
              <a:rPr sz="800" b="0" spc="-10" dirty="0">
                <a:latin typeface="BentonSansCond Book"/>
                <a:cs typeface="BentonSansCond Book"/>
              </a:rPr>
              <a:t> values,</a:t>
            </a:r>
            <a:r>
              <a:rPr sz="800" b="0" spc="-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1891</a:t>
            </a:r>
            <a:r>
              <a:rPr sz="800" b="0" spc="-1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–</a:t>
            </a:r>
            <a:r>
              <a:rPr sz="800" b="0" spc="-1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2023,</a:t>
            </a:r>
            <a:r>
              <a:rPr sz="800" b="0" spc="-1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(Table</a:t>
            </a:r>
            <a:r>
              <a:rPr sz="800" b="0" spc="-1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1)”; </a:t>
            </a:r>
            <a:r>
              <a:rPr sz="800" b="0" spc="-25" dirty="0">
                <a:latin typeface="BentonSansCond Book"/>
                <a:cs typeface="BentonSansCond Book"/>
              </a:rPr>
              <a:t>Tax</a:t>
            </a:r>
            <a:r>
              <a:rPr sz="800" b="0" spc="50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Foundation</a:t>
            </a:r>
            <a:r>
              <a:rPr sz="800" b="0" spc="-1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calculations.</a:t>
            </a:r>
            <a:r>
              <a:rPr sz="800" b="0" spc="3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The</a:t>
            </a:r>
            <a:r>
              <a:rPr sz="800" b="0" spc="-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Budget</a:t>
            </a:r>
            <a:r>
              <a:rPr sz="800" b="0" spc="1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Lab at</a:t>
            </a:r>
            <a:r>
              <a:rPr sz="800" b="0" spc="1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Yale.</a:t>
            </a:r>
            <a:endParaRPr sz="800">
              <a:latin typeface="BentonSansCond Book"/>
              <a:cs typeface="BentonSansCond Boo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23168" y="1932520"/>
            <a:ext cx="5512435" cy="3474085"/>
            <a:chOff x="3223168" y="1932520"/>
            <a:chExt cx="5512435" cy="3474085"/>
          </a:xfrm>
        </p:grpSpPr>
        <p:sp>
          <p:nvSpPr>
            <p:cNvPr id="5" name="object 5"/>
            <p:cNvSpPr/>
            <p:nvPr/>
          </p:nvSpPr>
          <p:spPr>
            <a:xfrm>
              <a:off x="3229179" y="2705100"/>
              <a:ext cx="5502910" cy="1838325"/>
            </a:xfrm>
            <a:custGeom>
              <a:avLst/>
              <a:gdLst/>
              <a:ahLst/>
              <a:cxnLst/>
              <a:rect l="l" t="t" r="r" b="b"/>
              <a:pathLst>
                <a:path w="5502909" h="1838325">
                  <a:moveTo>
                    <a:pt x="0" y="1837944"/>
                  </a:moveTo>
                  <a:lnTo>
                    <a:pt x="5502402" y="1837944"/>
                  </a:lnTo>
                </a:path>
                <a:path w="5502909" h="1838325">
                  <a:moveTo>
                    <a:pt x="0" y="918972"/>
                  </a:moveTo>
                  <a:lnTo>
                    <a:pt x="5502402" y="918972"/>
                  </a:lnTo>
                </a:path>
                <a:path w="5502909" h="1838325">
                  <a:moveTo>
                    <a:pt x="0" y="0"/>
                  </a:moveTo>
                  <a:lnTo>
                    <a:pt x="5502402" y="0"/>
                  </a:lnTo>
                </a:path>
              </a:pathLst>
            </a:custGeom>
            <a:ln w="6350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42218" y="1951570"/>
              <a:ext cx="5293995" cy="3435985"/>
            </a:xfrm>
            <a:custGeom>
              <a:avLst/>
              <a:gdLst/>
              <a:ahLst/>
              <a:cxnLst/>
              <a:rect l="l" t="t" r="r" b="b"/>
              <a:pathLst>
                <a:path w="5293995" h="3435985">
                  <a:moveTo>
                    <a:pt x="0" y="863257"/>
                  </a:moveTo>
                  <a:lnTo>
                    <a:pt x="26758" y="1352461"/>
                  </a:lnTo>
                  <a:lnTo>
                    <a:pt x="52666" y="834301"/>
                  </a:lnTo>
                  <a:lnTo>
                    <a:pt x="78574" y="607225"/>
                  </a:lnTo>
                  <a:lnTo>
                    <a:pt x="104482" y="587413"/>
                  </a:lnTo>
                  <a:lnTo>
                    <a:pt x="130390" y="736765"/>
                  </a:lnTo>
                  <a:lnTo>
                    <a:pt x="156298" y="390817"/>
                  </a:lnTo>
                  <a:lnTo>
                    <a:pt x="182206" y="770293"/>
                  </a:lnTo>
                  <a:lnTo>
                    <a:pt x="208114" y="403009"/>
                  </a:lnTo>
                  <a:lnTo>
                    <a:pt x="234022" y="0"/>
                  </a:lnTo>
                  <a:lnTo>
                    <a:pt x="261454" y="800773"/>
                  </a:lnTo>
                  <a:lnTo>
                    <a:pt x="287362" y="1123861"/>
                  </a:lnTo>
                  <a:lnTo>
                    <a:pt x="313270" y="1734985"/>
                  </a:lnTo>
                  <a:lnTo>
                    <a:pt x="339178" y="2172373"/>
                  </a:lnTo>
                  <a:lnTo>
                    <a:pt x="365086" y="2208949"/>
                  </a:lnTo>
                  <a:lnTo>
                    <a:pt x="390994" y="2314105"/>
                  </a:lnTo>
                  <a:lnTo>
                    <a:pt x="416902" y="2525941"/>
                  </a:lnTo>
                  <a:lnTo>
                    <a:pt x="442810" y="2094649"/>
                  </a:lnTo>
                  <a:lnTo>
                    <a:pt x="468718" y="2432977"/>
                  </a:lnTo>
                  <a:lnTo>
                    <a:pt x="496150" y="2431453"/>
                  </a:lnTo>
                  <a:lnTo>
                    <a:pt x="522058" y="2445169"/>
                  </a:lnTo>
                  <a:lnTo>
                    <a:pt x="547966" y="2349157"/>
                  </a:lnTo>
                  <a:lnTo>
                    <a:pt x="573874" y="2277529"/>
                  </a:lnTo>
                  <a:lnTo>
                    <a:pt x="599782" y="1642021"/>
                  </a:lnTo>
                  <a:lnTo>
                    <a:pt x="625690" y="1713649"/>
                  </a:lnTo>
                  <a:lnTo>
                    <a:pt x="651598" y="1812709"/>
                  </a:lnTo>
                  <a:lnTo>
                    <a:pt x="677506" y="2027593"/>
                  </a:lnTo>
                  <a:lnTo>
                    <a:pt x="703414" y="2071789"/>
                  </a:lnTo>
                  <a:lnTo>
                    <a:pt x="730846" y="2076361"/>
                  </a:lnTo>
                  <a:lnTo>
                    <a:pt x="756754" y="2009305"/>
                  </a:lnTo>
                  <a:lnTo>
                    <a:pt x="782662" y="2024545"/>
                  </a:lnTo>
                  <a:lnTo>
                    <a:pt x="808570" y="2018449"/>
                  </a:lnTo>
                  <a:lnTo>
                    <a:pt x="834478" y="2077885"/>
                  </a:lnTo>
                  <a:lnTo>
                    <a:pt x="860386" y="2068741"/>
                  </a:lnTo>
                  <a:lnTo>
                    <a:pt x="886294" y="2079409"/>
                  </a:lnTo>
                  <a:lnTo>
                    <a:pt x="912202" y="2181517"/>
                  </a:lnTo>
                  <a:lnTo>
                    <a:pt x="938110" y="2340013"/>
                  </a:lnTo>
                  <a:lnTo>
                    <a:pt x="965542" y="2448217"/>
                  </a:lnTo>
                  <a:lnTo>
                    <a:pt x="991450" y="2564041"/>
                  </a:lnTo>
                  <a:lnTo>
                    <a:pt x="1017358" y="2550325"/>
                  </a:lnTo>
                  <a:lnTo>
                    <a:pt x="1043266" y="2638717"/>
                  </a:lnTo>
                  <a:lnTo>
                    <a:pt x="1069174" y="1913293"/>
                  </a:lnTo>
                  <a:lnTo>
                    <a:pt x="1095082" y="1777657"/>
                  </a:lnTo>
                  <a:lnTo>
                    <a:pt x="1120990" y="1547533"/>
                  </a:lnTo>
                  <a:lnTo>
                    <a:pt x="1146898" y="1154341"/>
                  </a:lnTo>
                  <a:lnTo>
                    <a:pt x="1172806" y="950125"/>
                  </a:lnTo>
                  <a:lnTo>
                    <a:pt x="1200238" y="780961"/>
                  </a:lnTo>
                  <a:lnTo>
                    <a:pt x="1226146" y="659041"/>
                  </a:lnTo>
                  <a:lnTo>
                    <a:pt x="1252054" y="768769"/>
                  </a:lnTo>
                  <a:lnTo>
                    <a:pt x="1277962" y="761149"/>
                  </a:lnTo>
                  <a:lnTo>
                    <a:pt x="1303870" y="1029373"/>
                  </a:lnTo>
                  <a:lnTo>
                    <a:pt x="1329778" y="1183297"/>
                  </a:lnTo>
                  <a:lnTo>
                    <a:pt x="1355686" y="1800517"/>
                  </a:lnTo>
                  <a:lnTo>
                    <a:pt x="1381594" y="1777657"/>
                  </a:lnTo>
                  <a:lnTo>
                    <a:pt x="1407502" y="1712125"/>
                  </a:lnTo>
                  <a:lnTo>
                    <a:pt x="1434934" y="1596301"/>
                  </a:lnTo>
                  <a:lnTo>
                    <a:pt x="1460842" y="1721269"/>
                  </a:lnTo>
                  <a:lnTo>
                    <a:pt x="1486750" y="1733461"/>
                  </a:lnTo>
                  <a:lnTo>
                    <a:pt x="1512658" y="1652689"/>
                  </a:lnTo>
                  <a:lnTo>
                    <a:pt x="1538566" y="1725841"/>
                  </a:lnTo>
                  <a:lnTo>
                    <a:pt x="1564474" y="1684693"/>
                  </a:lnTo>
                  <a:lnTo>
                    <a:pt x="1590382" y="1663357"/>
                  </a:lnTo>
                  <a:lnTo>
                    <a:pt x="1616290" y="1669453"/>
                  </a:lnTo>
                  <a:lnTo>
                    <a:pt x="1642198" y="1763941"/>
                  </a:lnTo>
                  <a:lnTo>
                    <a:pt x="1669630" y="1626781"/>
                  </a:lnTo>
                  <a:lnTo>
                    <a:pt x="1695538" y="1651165"/>
                  </a:lnTo>
                  <a:lnTo>
                    <a:pt x="1721446" y="1579537"/>
                  </a:lnTo>
                  <a:lnTo>
                    <a:pt x="1747354" y="1638973"/>
                  </a:lnTo>
                  <a:lnTo>
                    <a:pt x="1773262" y="1670977"/>
                  </a:lnTo>
                  <a:lnTo>
                    <a:pt x="1799170" y="1698409"/>
                  </a:lnTo>
                  <a:lnTo>
                    <a:pt x="1825078" y="1948345"/>
                  </a:lnTo>
                  <a:lnTo>
                    <a:pt x="1850986" y="2192185"/>
                  </a:lnTo>
                  <a:lnTo>
                    <a:pt x="1876894" y="2051977"/>
                  </a:lnTo>
                  <a:lnTo>
                    <a:pt x="1904326" y="2254669"/>
                  </a:lnTo>
                  <a:lnTo>
                    <a:pt x="1930234" y="2272957"/>
                  </a:lnTo>
                  <a:lnTo>
                    <a:pt x="1956142" y="2254669"/>
                  </a:lnTo>
                  <a:lnTo>
                    <a:pt x="1982050" y="2173897"/>
                  </a:lnTo>
                  <a:lnTo>
                    <a:pt x="2007958" y="2003209"/>
                  </a:lnTo>
                  <a:lnTo>
                    <a:pt x="2033866" y="1715173"/>
                  </a:lnTo>
                  <a:lnTo>
                    <a:pt x="2059774" y="1824901"/>
                  </a:lnTo>
                  <a:lnTo>
                    <a:pt x="2085682" y="1745653"/>
                  </a:lnTo>
                  <a:lnTo>
                    <a:pt x="2111590" y="1806613"/>
                  </a:lnTo>
                  <a:lnTo>
                    <a:pt x="2139022" y="1806613"/>
                  </a:lnTo>
                  <a:lnTo>
                    <a:pt x="2164930" y="1905673"/>
                  </a:lnTo>
                  <a:lnTo>
                    <a:pt x="2190838" y="2058073"/>
                  </a:lnTo>
                  <a:lnTo>
                    <a:pt x="2216746" y="2027593"/>
                  </a:lnTo>
                  <a:lnTo>
                    <a:pt x="2242654" y="2082457"/>
                  </a:lnTo>
                  <a:lnTo>
                    <a:pt x="2268562" y="2045881"/>
                  </a:lnTo>
                  <a:lnTo>
                    <a:pt x="2294470" y="2100745"/>
                  </a:lnTo>
                  <a:lnTo>
                    <a:pt x="2320378" y="2218093"/>
                  </a:lnTo>
                  <a:lnTo>
                    <a:pt x="2346286" y="2266861"/>
                  </a:lnTo>
                  <a:lnTo>
                    <a:pt x="2373718" y="2370493"/>
                  </a:lnTo>
                  <a:lnTo>
                    <a:pt x="2399626" y="2425357"/>
                  </a:lnTo>
                  <a:lnTo>
                    <a:pt x="2425534" y="2597569"/>
                  </a:lnTo>
                  <a:lnTo>
                    <a:pt x="2451442" y="2743873"/>
                  </a:lnTo>
                  <a:lnTo>
                    <a:pt x="2477350" y="2922181"/>
                  </a:lnTo>
                  <a:lnTo>
                    <a:pt x="2503258" y="3123349"/>
                  </a:lnTo>
                  <a:lnTo>
                    <a:pt x="2529166" y="3159925"/>
                  </a:lnTo>
                  <a:lnTo>
                    <a:pt x="2555074" y="3129445"/>
                  </a:lnTo>
                  <a:lnTo>
                    <a:pt x="2580982" y="3117253"/>
                  </a:lnTo>
                  <a:lnTo>
                    <a:pt x="2608414" y="2810929"/>
                  </a:lnTo>
                  <a:lnTo>
                    <a:pt x="2634322" y="2609761"/>
                  </a:lnTo>
                  <a:lnTo>
                    <a:pt x="2660230" y="2579281"/>
                  </a:lnTo>
                  <a:lnTo>
                    <a:pt x="2686138" y="2597569"/>
                  </a:lnTo>
                  <a:lnTo>
                    <a:pt x="2712046" y="2701201"/>
                  </a:lnTo>
                  <a:lnTo>
                    <a:pt x="2737954" y="2689009"/>
                  </a:lnTo>
                  <a:lnTo>
                    <a:pt x="2763862" y="2664625"/>
                  </a:lnTo>
                  <a:lnTo>
                    <a:pt x="2789770" y="2695105"/>
                  </a:lnTo>
                  <a:lnTo>
                    <a:pt x="2815678" y="2682913"/>
                  </a:lnTo>
                  <a:lnTo>
                    <a:pt x="2843110" y="2541181"/>
                  </a:lnTo>
                  <a:lnTo>
                    <a:pt x="2869018" y="2419261"/>
                  </a:lnTo>
                  <a:lnTo>
                    <a:pt x="2894926" y="2309533"/>
                  </a:lnTo>
                  <a:lnTo>
                    <a:pt x="2920834" y="2297341"/>
                  </a:lnTo>
                  <a:lnTo>
                    <a:pt x="2946742" y="2382685"/>
                  </a:lnTo>
                  <a:lnTo>
                    <a:pt x="2972650" y="2437549"/>
                  </a:lnTo>
                  <a:lnTo>
                    <a:pt x="2998558" y="2480221"/>
                  </a:lnTo>
                  <a:lnTo>
                    <a:pt x="3024466" y="2553373"/>
                  </a:lnTo>
                  <a:lnTo>
                    <a:pt x="3050374" y="2560993"/>
                  </a:lnTo>
                  <a:lnTo>
                    <a:pt x="3077806" y="2628049"/>
                  </a:lnTo>
                  <a:lnTo>
                    <a:pt x="3103714" y="2743873"/>
                  </a:lnTo>
                  <a:lnTo>
                    <a:pt x="3129622" y="2676817"/>
                  </a:lnTo>
                  <a:lnTo>
                    <a:pt x="3155530" y="2798737"/>
                  </a:lnTo>
                  <a:lnTo>
                    <a:pt x="3181438" y="2798737"/>
                  </a:lnTo>
                  <a:lnTo>
                    <a:pt x="3207346" y="2902369"/>
                  </a:lnTo>
                  <a:lnTo>
                    <a:pt x="3233254" y="2922181"/>
                  </a:lnTo>
                  <a:lnTo>
                    <a:pt x="3259162" y="2877985"/>
                  </a:lnTo>
                  <a:lnTo>
                    <a:pt x="3285070" y="3025813"/>
                  </a:lnTo>
                  <a:lnTo>
                    <a:pt x="3312502" y="3147733"/>
                  </a:lnTo>
                  <a:lnTo>
                    <a:pt x="3338410" y="3159925"/>
                  </a:lnTo>
                  <a:lnTo>
                    <a:pt x="3364318" y="3135541"/>
                  </a:lnTo>
                  <a:lnTo>
                    <a:pt x="3390226" y="3166021"/>
                  </a:lnTo>
                  <a:lnTo>
                    <a:pt x="3416134" y="3184309"/>
                  </a:lnTo>
                  <a:lnTo>
                    <a:pt x="3442042" y="3172117"/>
                  </a:lnTo>
                  <a:lnTo>
                    <a:pt x="3467950" y="3178213"/>
                  </a:lnTo>
                  <a:lnTo>
                    <a:pt x="3493858" y="3147733"/>
                  </a:lnTo>
                  <a:lnTo>
                    <a:pt x="3519766" y="3147733"/>
                  </a:lnTo>
                  <a:lnTo>
                    <a:pt x="3547198" y="3141637"/>
                  </a:lnTo>
                  <a:lnTo>
                    <a:pt x="3573106" y="3111157"/>
                  </a:lnTo>
                  <a:lnTo>
                    <a:pt x="3599014" y="3074581"/>
                  </a:lnTo>
                  <a:lnTo>
                    <a:pt x="3624922" y="3068485"/>
                  </a:lnTo>
                  <a:lnTo>
                    <a:pt x="3650830" y="3068485"/>
                  </a:lnTo>
                  <a:lnTo>
                    <a:pt x="3676738" y="3044101"/>
                  </a:lnTo>
                  <a:lnTo>
                    <a:pt x="3702646" y="3056293"/>
                  </a:lnTo>
                  <a:lnTo>
                    <a:pt x="3728554" y="3056293"/>
                  </a:lnTo>
                  <a:lnTo>
                    <a:pt x="3754462" y="3044101"/>
                  </a:lnTo>
                  <a:lnTo>
                    <a:pt x="3781894" y="3044101"/>
                  </a:lnTo>
                  <a:lnTo>
                    <a:pt x="3807802" y="3050197"/>
                  </a:lnTo>
                  <a:lnTo>
                    <a:pt x="3833710" y="3074581"/>
                  </a:lnTo>
                  <a:lnTo>
                    <a:pt x="3859618" y="3074581"/>
                  </a:lnTo>
                  <a:lnTo>
                    <a:pt x="3885526" y="3111157"/>
                  </a:lnTo>
                  <a:lnTo>
                    <a:pt x="3911434" y="3135541"/>
                  </a:lnTo>
                  <a:lnTo>
                    <a:pt x="3937342" y="3159925"/>
                  </a:lnTo>
                  <a:lnTo>
                    <a:pt x="3963250" y="3202597"/>
                  </a:lnTo>
                  <a:lnTo>
                    <a:pt x="3989158" y="3277273"/>
                  </a:lnTo>
                  <a:lnTo>
                    <a:pt x="4016590" y="3271177"/>
                  </a:lnTo>
                  <a:lnTo>
                    <a:pt x="4042498" y="3271177"/>
                  </a:lnTo>
                  <a:lnTo>
                    <a:pt x="4068406" y="3283369"/>
                  </a:lnTo>
                  <a:lnTo>
                    <a:pt x="4094314" y="3263557"/>
                  </a:lnTo>
                  <a:lnTo>
                    <a:pt x="4120222" y="3295561"/>
                  </a:lnTo>
                  <a:lnTo>
                    <a:pt x="4146130" y="3319945"/>
                  </a:lnTo>
                  <a:lnTo>
                    <a:pt x="4172038" y="3301657"/>
                  </a:lnTo>
                  <a:lnTo>
                    <a:pt x="4197946" y="3289465"/>
                  </a:lnTo>
                  <a:lnTo>
                    <a:pt x="4223854" y="3283369"/>
                  </a:lnTo>
                  <a:lnTo>
                    <a:pt x="4251286" y="3283369"/>
                  </a:lnTo>
                  <a:lnTo>
                    <a:pt x="4277194" y="3277273"/>
                  </a:lnTo>
                  <a:lnTo>
                    <a:pt x="4303102" y="3289465"/>
                  </a:lnTo>
                  <a:lnTo>
                    <a:pt x="4329010" y="3295561"/>
                  </a:lnTo>
                  <a:lnTo>
                    <a:pt x="4354918" y="3301657"/>
                  </a:lnTo>
                  <a:lnTo>
                    <a:pt x="4380826" y="3301657"/>
                  </a:lnTo>
                  <a:lnTo>
                    <a:pt x="4406734" y="3307753"/>
                  </a:lnTo>
                  <a:lnTo>
                    <a:pt x="4432642" y="3301657"/>
                  </a:lnTo>
                  <a:lnTo>
                    <a:pt x="4458550" y="3307753"/>
                  </a:lnTo>
                  <a:lnTo>
                    <a:pt x="4485982" y="3313849"/>
                  </a:lnTo>
                  <a:lnTo>
                    <a:pt x="4511890" y="3326041"/>
                  </a:lnTo>
                  <a:lnTo>
                    <a:pt x="4537798" y="3356521"/>
                  </a:lnTo>
                  <a:lnTo>
                    <a:pt x="4563706" y="3368713"/>
                  </a:lnTo>
                  <a:lnTo>
                    <a:pt x="4589614" y="3380905"/>
                  </a:lnTo>
                  <a:lnTo>
                    <a:pt x="4615522" y="3387001"/>
                  </a:lnTo>
                  <a:lnTo>
                    <a:pt x="4641430" y="3399193"/>
                  </a:lnTo>
                  <a:lnTo>
                    <a:pt x="4667338" y="3411385"/>
                  </a:lnTo>
                  <a:lnTo>
                    <a:pt x="4693246" y="3411385"/>
                  </a:lnTo>
                  <a:lnTo>
                    <a:pt x="4720678" y="3405289"/>
                  </a:lnTo>
                  <a:lnTo>
                    <a:pt x="4746586" y="3411385"/>
                  </a:lnTo>
                  <a:lnTo>
                    <a:pt x="4772494" y="3417481"/>
                  </a:lnTo>
                  <a:lnTo>
                    <a:pt x="4798402" y="3423577"/>
                  </a:lnTo>
                  <a:lnTo>
                    <a:pt x="4824310" y="3423577"/>
                  </a:lnTo>
                  <a:lnTo>
                    <a:pt x="4850218" y="3429673"/>
                  </a:lnTo>
                  <a:lnTo>
                    <a:pt x="4876126" y="3435718"/>
                  </a:lnTo>
                  <a:lnTo>
                    <a:pt x="4902034" y="3423577"/>
                  </a:lnTo>
                  <a:lnTo>
                    <a:pt x="4927942" y="3423577"/>
                  </a:lnTo>
                  <a:lnTo>
                    <a:pt x="4955374" y="3429673"/>
                  </a:lnTo>
                  <a:lnTo>
                    <a:pt x="4981282" y="3429673"/>
                  </a:lnTo>
                  <a:lnTo>
                    <a:pt x="5007190" y="3423577"/>
                  </a:lnTo>
                  <a:lnTo>
                    <a:pt x="5033098" y="3423577"/>
                  </a:lnTo>
                  <a:lnTo>
                    <a:pt x="5059006" y="3417481"/>
                  </a:lnTo>
                  <a:lnTo>
                    <a:pt x="5084914" y="3417481"/>
                  </a:lnTo>
                  <a:lnTo>
                    <a:pt x="5110822" y="3423577"/>
                  </a:lnTo>
                  <a:lnTo>
                    <a:pt x="5136730" y="3399193"/>
                  </a:lnTo>
                  <a:lnTo>
                    <a:pt x="5162638" y="3344329"/>
                  </a:lnTo>
                  <a:lnTo>
                    <a:pt x="5190070" y="3338233"/>
                  </a:lnTo>
                  <a:lnTo>
                    <a:pt x="5215978" y="3326041"/>
                  </a:lnTo>
                  <a:lnTo>
                    <a:pt x="5241886" y="3338233"/>
                  </a:lnTo>
                  <a:lnTo>
                    <a:pt x="5267794" y="3362617"/>
                  </a:lnTo>
                  <a:lnTo>
                    <a:pt x="5293779" y="3356521"/>
                  </a:lnTo>
                </a:path>
              </a:pathLst>
            </a:custGeom>
            <a:ln w="3810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30549" y="4648200"/>
              <a:ext cx="392430" cy="389890"/>
            </a:xfrm>
            <a:custGeom>
              <a:avLst/>
              <a:gdLst/>
              <a:ahLst/>
              <a:cxnLst/>
              <a:rect l="l" t="t" r="r" b="b"/>
              <a:pathLst>
                <a:path w="392429" h="389889">
                  <a:moveTo>
                    <a:pt x="392150" y="148729"/>
                  </a:moveTo>
                  <a:lnTo>
                    <a:pt x="242366" y="148729"/>
                  </a:lnTo>
                  <a:lnTo>
                    <a:pt x="196075" y="0"/>
                  </a:lnTo>
                  <a:lnTo>
                    <a:pt x="149783" y="148729"/>
                  </a:lnTo>
                  <a:lnTo>
                    <a:pt x="0" y="148729"/>
                  </a:lnTo>
                  <a:lnTo>
                    <a:pt x="121183" y="240652"/>
                  </a:lnTo>
                  <a:lnTo>
                    <a:pt x="74891" y="389382"/>
                  </a:lnTo>
                  <a:lnTo>
                    <a:pt x="196075" y="297459"/>
                  </a:lnTo>
                  <a:lnTo>
                    <a:pt x="317258" y="389382"/>
                  </a:lnTo>
                  <a:lnTo>
                    <a:pt x="270967" y="240652"/>
                  </a:lnTo>
                  <a:lnTo>
                    <a:pt x="392150" y="148729"/>
                  </a:lnTo>
                  <a:close/>
                </a:path>
              </a:pathLst>
            </a:custGeom>
            <a:ln w="25400">
              <a:solidFill>
                <a:srgbClr val="6EC5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3229179" y="1787499"/>
            <a:ext cx="5502910" cy="0"/>
          </a:xfrm>
          <a:custGeom>
            <a:avLst/>
            <a:gdLst/>
            <a:ahLst/>
            <a:cxnLst/>
            <a:rect l="l" t="t" r="r" b="b"/>
            <a:pathLst>
              <a:path w="5502909">
                <a:moveTo>
                  <a:pt x="0" y="0"/>
                </a:moveTo>
                <a:lnTo>
                  <a:pt x="5502402" y="0"/>
                </a:lnTo>
              </a:path>
            </a:pathLst>
          </a:custGeom>
          <a:ln w="6350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29179" y="5460747"/>
            <a:ext cx="5502910" cy="0"/>
          </a:xfrm>
          <a:custGeom>
            <a:avLst/>
            <a:gdLst/>
            <a:ahLst/>
            <a:cxnLst/>
            <a:rect l="l" t="t" r="r" b="b"/>
            <a:pathLst>
              <a:path w="5502909">
                <a:moveTo>
                  <a:pt x="0" y="0"/>
                </a:moveTo>
                <a:lnTo>
                  <a:pt x="550240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67994" y="5375911"/>
            <a:ext cx="812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586755" y="7033655"/>
            <a:ext cx="1134745" cy="41338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689610" marR="6985" indent="-10160">
              <a:lnSpc>
                <a:spcPct val="109400"/>
              </a:lnSpc>
              <a:spcBef>
                <a:spcPts val="5"/>
              </a:spcBef>
            </a:pPr>
            <a:r>
              <a:rPr sz="600" b="0" spc="-10" dirty="0">
                <a:latin typeface="BentonSansCond Light"/>
                <a:cs typeface="BentonSansCond Light"/>
              </a:rPr>
              <a:t>S0000043508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P0000140439</a:t>
            </a:r>
            <a:endParaRPr sz="600">
              <a:latin typeface="BentonSansCond Light"/>
              <a:cs typeface="BentonSansCond Light"/>
            </a:endParaRPr>
          </a:p>
          <a:p>
            <a:pPr marL="12700" marR="5080" indent="657860">
              <a:lnSpc>
                <a:spcPts val="790"/>
              </a:lnSpc>
              <a:spcBef>
                <a:spcPts val="25"/>
              </a:spcBef>
            </a:pPr>
            <a:r>
              <a:rPr sz="600" b="0" dirty="0">
                <a:latin typeface="BentonSansCond Light"/>
                <a:cs typeface="BentonSansCond Light"/>
              </a:rPr>
              <a:t>PPT/</a:t>
            </a:r>
            <a:r>
              <a:rPr sz="600" b="0" spc="225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Tmpl</a:t>
            </a:r>
            <a:r>
              <a:rPr sz="600" b="0" spc="-5" dirty="0">
                <a:latin typeface="BentonSansCond Light"/>
                <a:cs typeface="BentonSansCond Light"/>
              </a:rPr>
              <a:t> </a:t>
            </a:r>
            <a:r>
              <a:rPr sz="600" b="0" spc="-25" dirty="0">
                <a:latin typeface="BentonSansCond Light"/>
                <a:cs typeface="BentonSansCond Light"/>
              </a:rPr>
              <a:t>1.6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Copyright</a:t>
            </a:r>
            <a:r>
              <a:rPr sz="600" b="0" dirty="0">
                <a:latin typeface="BentonSansCond Light"/>
                <a:cs typeface="BentonSansCond Light"/>
              </a:rPr>
              <a:t> © 2026 All</a:t>
            </a:r>
            <a:r>
              <a:rPr sz="600" b="0" spc="20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Rights</a:t>
            </a:r>
            <a:r>
              <a:rPr sz="600" b="0" spc="5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Reserved</a:t>
            </a:r>
            <a:endParaRPr sz="600">
              <a:latin typeface="BentonSansCond Light"/>
              <a:cs typeface="BentonSansCond Light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11" name="object 11"/>
          <p:cNvSpPr txBox="1"/>
          <p:nvPr/>
        </p:nvSpPr>
        <p:spPr>
          <a:xfrm>
            <a:off x="3036341" y="4457551"/>
            <a:ext cx="11430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17553" y="3539192"/>
            <a:ext cx="1320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30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22658" y="2620833"/>
            <a:ext cx="1276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45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16021" y="1702473"/>
            <a:ext cx="1333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60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41206" y="5505690"/>
            <a:ext cx="2006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1821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27036" y="5505690"/>
            <a:ext cx="2216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1840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25016" y="5505690"/>
            <a:ext cx="2152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1859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21670" y="5505690"/>
            <a:ext cx="21462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1878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17098" y="5505690"/>
            <a:ext cx="2152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1897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17631" y="5505690"/>
            <a:ext cx="2032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1916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07647" y="5505690"/>
            <a:ext cx="2159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1935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02769" y="5505690"/>
            <a:ext cx="21462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1954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99627" y="5505690"/>
            <a:ext cx="2127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1973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93217" y="5505690"/>
            <a:ext cx="21780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1992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94159" y="5505690"/>
            <a:ext cx="2063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2011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574066" y="5505690"/>
            <a:ext cx="23685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2030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29468" y="1522970"/>
            <a:ext cx="24745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20" dirty="0">
                <a:latin typeface="BentonSans Book"/>
                <a:cs typeface="BentonSans Book"/>
              </a:rPr>
              <a:t>Average </a:t>
            </a:r>
            <a:r>
              <a:rPr sz="1200" b="0" dirty="0">
                <a:latin typeface="BentonSans Book"/>
                <a:cs typeface="BentonSans Book"/>
              </a:rPr>
              <a:t>tariff</a:t>
            </a:r>
            <a:r>
              <a:rPr sz="1200" b="0" spc="-2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rate</a:t>
            </a:r>
            <a:r>
              <a:rPr sz="1200" b="0" spc="-2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on</a:t>
            </a:r>
            <a:r>
              <a:rPr sz="1200" b="0" spc="-1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all</a:t>
            </a:r>
            <a:r>
              <a:rPr sz="1200" b="0" spc="-15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imports,</a:t>
            </a:r>
            <a:r>
              <a:rPr sz="1200" b="0" spc="-40" dirty="0">
                <a:latin typeface="BentonSans Book"/>
                <a:cs typeface="BentonSans Book"/>
              </a:rPr>
              <a:t> </a:t>
            </a:r>
            <a:r>
              <a:rPr sz="1200" b="0" spc="-50" dirty="0">
                <a:latin typeface="BentonSans Book"/>
                <a:cs typeface="BentonSans Book"/>
              </a:rPr>
              <a:t>%</a:t>
            </a:r>
            <a:endParaRPr sz="1200">
              <a:latin typeface="BentonSans Book"/>
              <a:cs typeface="BentonSans Boo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3386" y="332655"/>
            <a:ext cx="6720205" cy="50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95"/>
              </a:spcBef>
            </a:pPr>
            <a:r>
              <a:rPr sz="1600" b="1" spc="-20" dirty="0">
                <a:latin typeface="BentonSans Bold"/>
                <a:cs typeface="BentonSans Bold"/>
              </a:rPr>
              <a:t>Mid-</a:t>
            </a:r>
            <a:r>
              <a:rPr sz="1600" b="1" dirty="0">
                <a:latin typeface="BentonSans Bold"/>
                <a:cs typeface="BentonSans Bold"/>
              </a:rPr>
              <a:t>term</a:t>
            </a:r>
            <a:r>
              <a:rPr sz="1600" b="1" spc="-20" dirty="0">
                <a:latin typeface="BentonSans Bold"/>
                <a:cs typeface="BentonSans Bold"/>
              </a:rPr>
              <a:t> </a:t>
            </a:r>
            <a:r>
              <a:rPr sz="1600" b="1" spc="-10" dirty="0">
                <a:latin typeface="BentonSans Bold"/>
                <a:cs typeface="BentonSans Bold"/>
              </a:rPr>
              <a:t>Election</a:t>
            </a:r>
            <a:r>
              <a:rPr sz="1600" b="1" spc="-60" dirty="0">
                <a:latin typeface="BentonSans Bold"/>
                <a:cs typeface="BentonSans Bold"/>
              </a:rPr>
              <a:t> </a:t>
            </a:r>
            <a:r>
              <a:rPr sz="1600" b="1" spc="-50" dirty="0">
                <a:latin typeface="BentonSans Bold"/>
                <a:cs typeface="BentonSans Bold"/>
              </a:rPr>
              <a:t>Year:</a:t>
            </a:r>
            <a:r>
              <a:rPr sz="1600" b="1" spc="-30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Risks</a:t>
            </a:r>
            <a:r>
              <a:rPr sz="1600" b="1" spc="-25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and</a:t>
            </a:r>
            <a:r>
              <a:rPr sz="1600" b="1" spc="-20" dirty="0">
                <a:latin typeface="BentonSans Bold"/>
                <a:cs typeface="BentonSans Bold"/>
              </a:rPr>
              <a:t> </a:t>
            </a:r>
            <a:r>
              <a:rPr sz="1600" b="1" spc="-10" dirty="0">
                <a:latin typeface="BentonSans Bold"/>
                <a:cs typeface="BentonSans Bold"/>
              </a:rPr>
              <a:t>Opportunities</a:t>
            </a:r>
            <a:endParaRPr sz="1600">
              <a:latin typeface="BentonSans Bold"/>
              <a:cs typeface="BentonSans Bold"/>
            </a:endParaRPr>
          </a:p>
          <a:p>
            <a:pPr marL="12700">
              <a:lnSpc>
                <a:spcPts val="1910"/>
              </a:lnSpc>
            </a:pPr>
            <a:r>
              <a:rPr sz="1600" b="0" spc="-20" dirty="0">
                <a:latin typeface="BentonSans Book"/>
                <a:cs typeface="BentonSans Book"/>
              </a:rPr>
              <a:t>USMCA</a:t>
            </a:r>
            <a:r>
              <a:rPr sz="1600" b="0" spc="-7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+</a:t>
            </a:r>
            <a:r>
              <a:rPr sz="1600" b="0" spc="-4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China</a:t>
            </a:r>
            <a:r>
              <a:rPr sz="1600" b="0" spc="-3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trade</a:t>
            </a:r>
            <a:r>
              <a:rPr sz="1600" b="0" spc="-2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in</a:t>
            </a:r>
            <a:r>
              <a:rPr sz="1600" b="0" spc="-3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focus</a:t>
            </a:r>
            <a:r>
              <a:rPr sz="1600" b="0" spc="-3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as</a:t>
            </a:r>
            <a:r>
              <a:rPr sz="1600" b="0" spc="-4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Mexican</a:t>
            </a:r>
            <a:r>
              <a:rPr sz="1600" b="0" spc="-4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imports</a:t>
            </a:r>
            <a:r>
              <a:rPr sz="1600" b="0" spc="-25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surge</a:t>
            </a:r>
            <a:r>
              <a:rPr sz="1600" b="0" spc="-1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&amp;</a:t>
            </a:r>
            <a:r>
              <a:rPr sz="1600" b="0" spc="-4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China</a:t>
            </a:r>
            <a:r>
              <a:rPr sz="1600" b="0" spc="-40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slumps</a:t>
            </a:r>
            <a:endParaRPr sz="1600">
              <a:latin typeface="BentonSans Book"/>
              <a:cs typeface="BentonSans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3375" y="6510749"/>
            <a:ext cx="95376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dirty="0">
                <a:latin typeface="BentonSansCond Book"/>
                <a:cs typeface="BentonSansCond Book"/>
              </a:rPr>
              <a:t>Source:</a:t>
            </a:r>
            <a:r>
              <a:rPr sz="800" b="0" spc="-3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Census</a:t>
            </a:r>
            <a:r>
              <a:rPr sz="800" b="0" spc="-3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Bureau</a:t>
            </a:r>
            <a:endParaRPr sz="800">
              <a:latin typeface="BentonSansCond Book"/>
              <a:cs typeface="BentonSansCond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03008" y="1485879"/>
            <a:ext cx="1428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latin typeface="BentonSans Book"/>
                <a:cs typeface="BentonSans Book"/>
              </a:rPr>
              <a:t>Share</a:t>
            </a:r>
            <a:r>
              <a:rPr sz="1200" b="0" spc="-4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of</a:t>
            </a:r>
            <a:r>
              <a:rPr sz="1200" b="0" spc="-4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US</a:t>
            </a:r>
            <a:r>
              <a:rPr sz="1200" b="0" spc="-30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imports</a:t>
            </a:r>
            <a:endParaRPr sz="1200">
              <a:latin typeface="BentonSans Book"/>
              <a:cs typeface="BentonSans Boo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167588" y="2119077"/>
            <a:ext cx="5506085" cy="3304540"/>
            <a:chOff x="3167588" y="2119077"/>
            <a:chExt cx="5506085" cy="3304540"/>
          </a:xfrm>
        </p:grpSpPr>
        <p:sp>
          <p:nvSpPr>
            <p:cNvPr id="6" name="object 6"/>
            <p:cNvSpPr/>
            <p:nvPr/>
          </p:nvSpPr>
          <p:spPr>
            <a:xfrm>
              <a:off x="3182565" y="2490216"/>
              <a:ext cx="5490845" cy="2196465"/>
            </a:xfrm>
            <a:custGeom>
              <a:avLst/>
              <a:gdLst/>
              <a:ahLst/>
              <a:cxnLst/>
              <a:rect l="l" t="t" r="r" b="b"/>
              <a:pathLst>
                <a:path w="5490845" h="2196465">
                  <a:moveTo>
                    <a:pt x="0" y="2196083"/>
                  </a:moveTo>
                  <a:lnTo>
                    <a:pt x="5490616" y="2196083"/>
                  </a:lnTo>
                </a:path>
                <a:path w="5490845" h="2196465">
                  <a:moveTo>
                    <a:pt x="0" y="1464563"/>
                  </a:moveTo>
                  <a:lnTo>
                    <a:pt x="5490616" y="1464563"/>
                  </a:lnTo>
                </a:path>
                <a:path w="5490845" h="2196465">
                  <a:moveTo>
                    <a:pt x="0" y="731519"/>
                  </a:moveTo>
                  <a:lnTo>
                    <a:pt x="5490616" y="731519"/>
                  </a:lnTo>
                </a:path>
                <a:path w="5490845" h="2196465">
                  <a:moveTo>
                    <a:pt x="0" y="0"/>
                  </a:moveTo>
                  <a:lnTo>
                    <a:pt x="5490616" y="0"/>
                  </a:lnTo>
                </a:path>
              </a:pathLst>
            </a:custGeom>
            <a:ln w="6350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82565" y="5418563"/>
              <a:ext cx="5490845" cy="0"/>
            </a:xfrm>
            <a:custGeom>
              <a:avLst/>
              <a:gdLst/>
              <a:ahLst/>
              <a:cxnLst/>
              <a:rect l="l" t="t" r="r" b="b"/>
              <a:pathLst>
                <a:path w="5490845">
                  <a:moveTo>
                    <a:pt x="0" y="0"/>
                  </a:moveTo>
                  <a:lnTo>
                    <a:pt x="549061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67588" y="2119077"/>
              <a:ext cx="5007343" cy="3302203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3182565" y="1757362"/>
            <a:ext cx="5490845" cy="0"/>
          </a:xfrm>
          <a:custGeom>
            <a:avLst/>
            <a:gdLst/>
            <a:ahLst/>
            <a:cxnLst/>
            <a:rect l="l" t="t" r="r" b="b"/>
            <a:pathLst>
              <a:path w="5490845">
                <a:moveTo>
                  <a:pt x="0" y="0"/>
                </a:moveTo>
                <a:lnTo>
                  <a:pt x="5490616" y="0"/>
                </a:lnTo>
              </a:path>
            </a:pathLst>
          </a:custGeom>
          <a:ln w="6350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21382" y="5333726"/>
            <a:ext cx="812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27202" y="4601510"/>
            <a:ext cx="755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84010" y="3869294"/>
            <a:ext cx="120014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89830" y="3137077"/>
            <a:ext cx="11430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71553" y="2404861"/>
            <a:ext cx="1320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77373" y="1672644"/>
            <a:ext cx="12573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25328" y="5463812"/>
            <a:ext cx="1225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75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09115" y="5463812"/>
            <a:ext cx="1333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80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00765" y="5463812"/>
            <a:ext cx="1276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85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86595" y="5463812"/>
            <a:ext cx="1333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90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78245" y="5463812"/>
            <a:ext cx="1276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95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62339" y="5463812"/>
            <a:ext cx="1352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00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53989" y="5463812"/>
            <a:ext cx="12953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05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49009" y="5463812"/>
            <a:ext cx="12001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40659" y="5463812"/>
            <a:ext cx="1143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20260" y="5463812"/>
            <a:ext cx="1320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011910" y="5463812"/>
            <a:ext cx="1257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497536" y="5463812"/>
            <a:ext cx="1320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30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86274" y="1948182"/>
            <a:ext cx="3054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10" dirty="0">
                <a:latin typeface="BentonSans Medium"/>
                <a:cs typeface="BentonSans Medium"/>
              </a:rPr>
              <a:t>China</a:t>
            </a:r>
            <a:endParaRPr sz="800">
              <a:latin typeface="BentonSans Medium"/>
              <a:cs typeface="BentonSans Medium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397047" y="1948182"/>
            <a:ext cx="3746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10" dirty="0">
                <a:latin typeface="BentonSans Medium"/>
                <a:cs typeface="BentonSans Medium"/>
              </a:rPr>
              <a:t>Mexico</a:t>
            </a:r>
            <a:endParaRPr sz="800">
              <a:latin typeface="BentonSans Medium"/>
              <a:cs typeface="BentonSans Medium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506012" y="2006117"/>
            <a:ext cx="137160" cy="45720"/>
          </a:xfrm>
          <a:custGeom>
            <a:avLst/>
            <a:gdLst/>
            <a:ahLst/>
            <a:cxnLst/>
            <a:rect l="l" t="t" r="r" b="b"/>
            <a:pathLst>
              <a:path w="137160" h="45719">
                <a:moveTo>
                  <a:pt x="137160" y="0"/>
                </a:moveTo>
                <a:lnTo>
                  <a:pt x="0" y="0"/>
                </a:lnTo>
                <a:lnTo>
                  <a:pt x="0" y="45720"/>
                </a:lnTo>
                <a:lnTo>
                  <a:pt x="137160" y="45720"/>
                </a:lnTo>
                <a:lnTo>
                  <a:pt x="137160" y="0"/>
                </a:lnTo>
                <a:close/>
              </a:path>
            </a:pathLst>
          </a:custGeom>
          <a:solidFill>
            <a:srgbClr val="007C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19130" y="2006117"/>
            <a:ext cx="137160" cy="45720"/>
          </a:xfrm>
          <a:custGeom>
            <a:avLst/>
            <a:gdLst/>
            <a:ahLst/>
            <a:cxnLst/>
            <a:rect l="l" t="t" r="r" b="b"/>
            <a:pathLst>
              <a:path w="137160" h="45719">
                <a:moveTo>
                  <a:pt x="137160" y="0"/>
                </a:moveTo>
                <a:lnTo>
                  <a:pt x="0" y="0"/>
                </a:lnTo>
                <a:lnTo>
                  <a:pt x="0" y="45720"/>
                </a:lnTo>
                <a:lnTo>
                  <a:pt x="137160" y="45720"/>
                </a:lnTo>
                <a:lnTo>
                  <a:pt x="137160" y="0"/>
                </a:lnTo>
                <a:close/>
              </a:path>
            </a:pathLst>
          </a:custGeom>
          <a:solidFill>
            <a:srgbClr val="70C5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586755" y="7033655"/>
            <a:ext cx="1134745" cy="41338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691515" marR="6985" indent="-11430">
              <a:lnSpc>
                <a:spcPct val="109400"/>
              </a:lnSpc>
              <a:spcBef>
                <a:spcPts val="5"/>
              </a:spcBef>
            </a:pPr>
            <a:r>
              <a:rPr sz="600" b="0" spc="-10" dirty="0">
                <a:latin typeface="BentonSansCond Light"/>
                <a:cs typeface="BentonSansCond Light"/>
              </a:rPr>
              <a:t>S0000043508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P0000139822</a:t>
            </a:r>
            <a:endParaRPr sz="600">
              <a:latin typeface="BentonSansCond Light"/>
              <a:cs typeface="BentonSansCond Light"/>
            </a:endParaRPr>
          </a:p>
          <a:p>
            <a:pPr marL="12700" marR="5080" indent="657860">
              <a:lnSpc>
                <a:spcPts val="790"/>
              </a:lnSpc>
              <a:spcBef>
                <a:spcPts val="25"/>
              </a:spcBef>
            </a:pPr>
            <a:r>
              <a:rPr sz="600" b="0" dirty="0">
                <a:latin typeface="BentonSansCond Light"/>
                <a:cs typeface="BentonSansCond Light"/>
              </a:rPr>
              <a:t>PPT/</a:t>
            </a:r>
            <a:r>
              <a:rPr sz="600" b="0" spc="225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Tmpl</a:t>
            </a:r>
            <a:r>
              <a:rPr sz="600" b="0" spc="-5" dirty="0">
                <a:latin typeface="BentonSansCond Light"/>
                <a:cs typeface="BentonSansCond Light"/>
              </a:rPr>
              <a:t> </a:t>
            </a:r>
            <a:r>
              <a:rPr sz="600" b="0" spc="-25" dirty="0">
                <a:latin typeface="BentonSansCond Light"/>
                <a:cs typeface="BentonSansCond Light"/>
              </a:rPr>
              <a:t>1.6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Copyright</a:t>
            </a:r>
            <a:r>
              <a:rPr sz="600" b="0" dirty="0">
                <a:latin typeface="BentonSansCond Light"/>
                <a:cs typeface="BentonSansCond Light"/>
              </a:rPr>
              <a:t> © 2026 All</a:t>
            </a:r>
            <a:r>
              <a:rPr sz="600" b="0" spc="20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Rights</a:t>
            </a:r>
            <a:r>
              <a:rPr sz="600" b="0" spc="5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Reserved</a:t>
            </a:r>
            <a:endParaRPr sz="600">
              <a:latin typeface="BentonSansCond Light"/>
              <a:cs typeface="BentonSansCond Light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3386" y="332655"/>
            <a:ext cx="4808220" cy="50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95"/>
              </a:spcBef>
            </a:pPr>
            <a:r>
              <a:rPr sz="1600" b="1" spc="-20" dirty="0">
                <a:latin typeface="BentonSans Bold"/>
                <a:cs typeface="BentonSans Bold"/>
              </a:rPr>
              <a:t>Mid-</a:t>
            </a:r>
            <a:r>
              <a:rPr sz="1600" b="1" dirty="0">
                <a:latin typeface="BentonSans Bold"/>
                <a:cs typeface="BentonSans Bold"/>
              </a:rPr>
              <a:t>term</a:t>
            </a:r>
            <a:r>
              <a:rPr sz="1600" b="1" spc="-20" dirty="0">
                <a:latin typeface="BentonSans Bold"/>
                <a:cs typeface="BentonSans Bold"/>
              </a:rPr>
              <a:t> </a:t>
            </a:r>
            <a:r>
              <a:rPr sz="1600" b="1" spc="-10" dirty="0">
                <a:latin typeface="BentonSans Bold"/>
                <a:cs typeface="BentonSans Bold"/>
              </a:rPr>
              <a:t>Election</a:t>
            </a:r>
            <a:r>
              <a:rPr sz="1600" b="1" spc="-60" dirty="0">
                <a:latin typeface="BentonSans Bold"/>
                <a:cs typeface="BentonSans Bold"/>
              </a:rPr>
              <a:t> </a:t>
            </a:r>
            <a:r>
              <a:rPr sz="1600" b="1" spc="-50" dirty="0">
                <a:latin typeface="BentonSans Bold"/>
                <a:cs typeface="BentonSans Bold"/>
              </a:rPr>
              <a:t>Year:</a:t>
            </a:r>
            <a:r>
              <a:rPr sz="1600" b="1" spc="-30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Risks</a:t>
            </a:r>
            <a:r>
              <a:rPr sz="1600" b="1" spc="-25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and</a:t>
            </a:r>
            <a:r>
              <a:rPr sz="1600" b="1" spc="-20" dirty="0">
                <a:latin typeface="BentonSans Bold"/>
                <a:cs typeface="BentonSans Bold"/>
              </a:rPr>
              <a:t> </a:t>
            </a:r>
            <a:r>
              <a:rPr sz="1600" b="1" spc="-10" dirty="0">
                <a:latin typeface="BentonSans Bold"/>
                <a:cs typeface="BentonSans Bold"/>
              </a:rPr>
              <a:t>Opportunities</a:t>
            </a:r>
            <a:endParaRPr sz="1600">
              <a:latin typeface="BentonSans Bold"/>
              <a:cs typeface="BentonSans Bold"/>
            </a:endParaRPr>
          </a:p>
          <a:p>
            <a:pPr marL="12700">
              <a:lnSpc>
                <a:spcPts val="1910"/>
              </a:lnSpc>
            </a:pPr>
            <a:r>
              <a:rPr sz="1600" b="0" dirty="0">
                <a:latin typeface="BentonSans Book"/>
                <a:cs typeface="BentonSans Book"/>
              </a:rPr>
              <a:t>Household</a:t>
            </a:r>
            <a:r>
              <a:rPr sz="1600" b="0" spc="-3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income</a:t>
            </a:r>
            <a:r>
              <a:rPr sz="1600" b="0" spc="-4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tells</a:t>
            </a:r>
            <a:r>
              <a:rPr sz="1600" b="0" spc="-3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the</a:t>
            </a:r>
            <a:r>
              <a:rPr sz="1600" b="0" spc="-5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story</a:t>
            </a:r>
            <a:r>
              <a:rPr sz="1600" b="0" spc="-5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of</a:t>
            </a:r>
            <a:r>
              <a:rPr sz="1600" b="0" spc="-65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affordability</a:t>
            </a:r>
            <a:endParaRPr sz="1600">
              <a:latin typeface="BentonSans Book"/>
              <a:cs typeface="BentonSans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3375" y="6383749"/>
            <a:ext cx="1901825" cy="27495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65"/>
              </a:spcBef>
            </a:pPr>
            <a:r>
              <a:rPr sz="800" b="0" spc="-10" dirty="0">
                <a:latin typeface="BentonSansCond Book"/>
                <a:cs typeface="BentonSansCond Book"/>
              </a:rPr>
              <a:t>Sources:</a:t>
            </a:r>
            <a:r>
              <a:rPr sz="800" b="0" dirty="0">
                <a:latin typeface="BentonSansCond Book"/>
                <a:cs typeface="BentonSansCond Book"/>
              </a:rPr>
              <a:t> Census</a:t>
            </a:r>
            <a:r>
              <a:rPr sz="800" b="0" spc="1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Bureau,</a:t>
            </a:r>
            <a:r>
              <a:rPr sz="800" b="0" spc="3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Federal</a:t>
            </a:r>
            <a:r>
              <a:rPr sz="800" b="0" spc="1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Reserve</a:t>
            </a:r>
            <a:r>
              <a:rPr sz="800" b="0" spc="15" dirty="0">
                <a:latin typeface="BentonSansCond Book"/>
                <a:cs typeface="BentonSansCond Book"/>
              </a:rPr>
              <a:t> </a:t>
            </a:r>
            <a:r>
              <a:rPr sz="800" b="0" spc="-20" dirty="0">
                <a:latin typeface="BentonSansCond Book"/>
                <a:cs typeface="BentonSansCond Book"/>
              </a:rPr>
              <a:t>Bank</a:t>
            </a:r>
            <a:r>
              <a:rPr sz="800" b="0" spc="50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of</a:t>
            </a:r>
            <a:r>
              <a:rPr sz="800" b="0" spc="-1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St.</a:t>
            </a:r>
            <a:r>
              <a:rPr sz="800" b="0" spc="-1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Louis</a:t>
            </a:r>
            <a:endParaRPr sz="800">
              <a:latin typeface="BentonSansCond Book"/>
              <a:cs typeface="BentonSansCond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93329" y="1468076"/>
            <a:ext cx="2527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latin typeface="BentonSans Book"/>
                <a:cs typeface="BentonSans Book"/>
              </a:rPr>
              <a:t>Median</a:t>
            </a:r>
            <a:r>
              <a:rPr sz="1200" b="0" spc="-5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real</a:t>
            </a:r>
            <a:r>
              <a:rPr sz="1200" b="0" spc="-4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household</a:t>
            </a:r>
            <a:r>
              <a:rPr sz="1200" b="0" spc="-35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income,</a:t>
            </a:r>
            <a:r>
              <a:rPr sz="1200" b="0" spc="-60" dirty="0">
                <a:latin typeface="BentonSans Book"/>
                <a:cs typeface="BentonSans Book"/>
              </a:rPr>
              <a:t> </a:t>
            </a:r>
            <a:r>
              <a:rPr sz="1200" b="0" spc="-25" dirty="0">
                <a:latin typeface="BentonSans Book"/>
                <a:cs typeface="BentonSans Book"/>
              </a:rPr>
              <a:t>USD</a:t>
            </a:r>
            <a:endParaRPr sz="1200">
              <a:latin typeface="BentonSans Book"/>
              <a:cs typeface="BentonSans Boo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426759" y="2293805"/>
            <a:ext cx="5485130" cy="2188845"/>
            <a:chOff x="3426759" y="2293805"/>
            <a:chExt cx="5485130" cy="2188845"/>
          </a:xfrm>
        </p:grpSpPr>
        <p:sp>
          <p:nvSpPr>
            <p:cNvPr id="6" name="object 6"/>
            <p:cNvSpPr/>
            <p:nvPr/>
          </p:nvSpPr>
          <p:spPr>
            <a:xfrm>
              <a:off x="3426759" y="2653283"/>
              <a:ext cx="5485130" cy="1826260"/>
            </a:xfrm>
            <a:custGeom>
              <a:avLst/>
              <a:gdLst/>
              <a:ahLst/>
              <a:cxnLst/>
              <a:rect l="l" t="t" r="r" b="b"/>
              <a:pathLst>
                <a:path w="5485130" h="1826260">
                  <a:moveTo>
                    <a:pt x="0" y="1825752"/>
                  </a:moveTo>
                  <a:lnTo>
                    <a:pt x="5484647" y="1825752"/>
                  </a:lnTo>
                </a:path>
                <a:path w="5485130" h="1826260">
                  <a:moveTo>
                    <a:pt x="0" y="912876"/>
                  </a:moveTo>
                  <a:lnTo>
                    <a:pt x="5484647" y="912876"/>
                  </a:lnTo>
                </a:path>
                <a:path w="5485130" h="1826260">
                  <a:moveTo>
                    <a:pt x="0" y="0"/>
                  </a:moveTo>
                  <a:lnTo>
                    <a:pt x="5484647" y="0"/>
                  </a:lnTo>
                </a:path>
              </a:pathLst>
            </a:custGeom>
            <a:ln w="6350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85107" y="2312855"/>
              <a:ext cx="4667885" cy="2127885"/>
            </a:xfrm>
            <a:custGeom>
              <a:avLst/>
              <a:gdLst/>
              <a:ahLst/>
              <a:cxnLst/>
              <a:rect l="l" t="t" r="r" b="b"/>
              <a:pathLst>
                <a:path w="4667884" h="2127885">
                  <a:moveTo>
                    <a:pt x="0" y="2127453"/>
                  </a:moveTo>
                  <a:lnTo>
                    <a:pt x="116103" y="2022919"/>
                  </a:lnTo>
                  <a:lnTo>
                    <a:pt x="233451" y="1814131"/>
                  </a:lnTo>
                  <a:lnTo>
                    <a:pt x="350799" y="1740979"/>
                  </a:lnTo>
                  <a:lnTo>
                    <a:pt x="466623" y="1698307"/>
                  </a:lnTo>
                  <a:lnTo>
                    <a:pt x="583971" y="1596199"/>
                  </a:lnTo>
                  <a:lnTo>
                    <a:pt x="699795" y="1669351"/>
                  </a:lnTo>
                  <a:lnTo>
                    <a:pt x="817143" y="1843087"/>
                  </a:lnTo>
                  <a:lnTo>
                    <a:pt x="932967" y="1890331"/>
                  </a:lnTo>
                  <a:lnTo>
                    <a:pt x="1050315" y="1919287"/>
                  </a:lnTo>
                  <a:lnTo>
                    <a:pt x="1167663" y="1858327"/>
                  </a:lnTo>
                  <a:lnTo>
                    <a:pt x="1283487" y="1675447"/>
                  </a:lnTo>
                  <a:lnTo>
                    <a:pt x="1400835" y="1587055"/>
                  </a:lnTo>
                  <a:lnTo>
                    <a:pt x="1516659" y="1460563"/>
                  </a:lnTo>
                  <a:lnTo>
                    <a:pt x="1634007" y="1235011"/>
                  </a:lnTo>
                  <a:lnTo>
                    <a:pt x="1749831" y="1071943"/>
                  </a:lnTo>
                  <a:lnTo>
                    <a:pt x="1867179" y="1090231"/>
                  </a:lnTo>
                  <a:lnTo>
                    <a:pt x="1984527" y="1196911"/>
                  </a:lnTo>
                  <a:lnTo>
                    <a:pt x="2100351" y="1248727"/>
                  </a:lnTo>
                  <a:lnTo>
                    <a:pt x="2217699" y="1245679"/>
                  </a:lnTo>
                  <a:lnTo>
                    <a:pt x="2333523" y="1256347"/>
                  </a:lnTo>
                  <a:lnTo>
                    <a:pt x="2450871" y="1155763"/>
                  </a:lnTo>
                  <a:lnTo>
                    <a:pt x="2566695" y="1084135"/>
                  </a:lnTo>
                  <a:lnTo>
                    <a:pt x="2684043" y="978979"/>
                  </a:lnTo>
                  <a:lnTo>
                    <a:pt x="2801391" y="1206055"/>
                  </a:lnTo>
                  <a:lnTo>
                    <a:pt x="2917215" y="1247203"/>
                  </a:lnTo>
                  <a:lnTo>
                    <a:pt x="3034563" y="1396555"/>
                  </a:lnTo>
                  <a:lnTo>
                    <a:pt x="3150387" y="1489519"/>
                  </a:lnTo>
                  <a:lnTo>
                    <a:pt x="3267735" y="1491043"/>
                  </a:lnTo>
                  <a:lnTo>
                    <a:pt x="3383559" y="1257871"/>
                  </a:lnTo>
                  <a:lnTo>
                    <a:pt x="3500907" y="1338643"/>
                  </a:lnTo>
                  <a:lnTo>
                    <a:pt x="3618255" y="998791"/>
                  </a:lnTo>
                  <a:lnTo>
                    <a:pt x="3734079" y="762571"/>
                  </a:lnTo>
                  <a:lnTo>
                    <a:pt x="3851427" y="640651"/>
                  </a:lnTo>
                  <a:lnTo>
                    <a:pt x="3967251" y="550735"/>
                  </a:lnTo>
                  <a:lnTo>
                    <a:pt x="4084599" y="43243"/>
                  </a:lnTo>
                  <a:lnTo>
                    <a:pt x="4200423" y="195643"/>
                  </a:lnTo>
                  <a:lnTo>
                    <a:pt x="4317771" y="224599"/>
                  </a:lnTo>
                  <a:lnTo>
                    <a:pt x="4435119" y="386143"/>
                  </a:lnTo>
                  <a:lnTo>
                    <a:pt x="4550943" y="95059"/>
                  </a:lnTo>
                  <a:lnTo>
                    <a:pt x="4667783" y="0"/>
                  </a:lnTo>
                </a:path>
              </a:pathLst>
            </a:custGeom>
            <a:ln w="3810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3426759" y="1740611"/>
            <a:ext cx="5485130" cy="0"/>
          </a:xfrm>
          <a:custGeom>
            <a:avLst/>
            <a:gdLst/>
            <a:ahLst/>
            <a:cxnLst/>
            <a:rect l="l" t="t" r="r" b="b"/>
            <a:pathLst>
              <a:path w="5485130">
                <a:moveTo>
                  <a:pt x="0" y="0"/>
                </a:moveTo>
                <a:lnTo>
                  <a:pt x="5484647" y="0"/>
                </a:lnTo>
              </a:path>
            </a:pathLst>
          </a:custGeom>
          <a:ln w="6350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26759" y="5391320"/>
            <a:ext cx="5485130" cy="0"/>
          </a:xfrm>
          <a:custGeom>
            <a:avLst/>
            <a:gdLst/>
            <a:ahLst/>
            <a:cxnLst/>
            <a:rect l="l" t="t" r="r" b="b"/>
            <a:pathLst>
              <a:path w="5485130">
                <a:moveTo>
                  <a:pt x="0" y="0"/>
                </a:moveTo>
                <a:lnTo>
                  <a:pt x="5484647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25416" y="5298928"/>
            <a:ext cx="5894070" cy="28575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50,000</a:t>
            </a:r>
            <a:endParaRPr sz="800">
              <a:latin typeface="BentonSansCond Light"/>
              <a:cs typeface="BentonSansCond Light"/>
            </a:endParaRPr>
          </a:p>
          <a:p>
            <a:pPr marL="407670">
              <a:lnSpc>
                <a:spcPct val="100000"/>
              </a:lnSpc>
              <a:spcBef>
                <a:spcPts val="65"/>
              </a:spcBef>
              <a:tabLst>
                <a:tab pos="640715" algn="l"/>
                <a:tab pos="874394" algn="l"/>
                <a:tab pos="1105535" algn="l"/>
                <a:tab pos="1341755" algn="l"/>
                <a:tab pos="1574800" algn="l"/>
                <a:tab pos="1807845" algn="l"/>
                <a:tab pos="2041525" algn="l"/>
                <a:tab pos="2740025" algn="l"/>
                <a:tab pos="3446779" algn="l"/>
                <a:tab pos="3683000" algn="l"/>
                <a:tab pos="3916045" algn="l"/>
                <a:tab pos="4149090" algn="l"/>
                <a:tab pos="4382135" algn="l"/>
                <a:tab pos="4607560" algn="l"/>
                <a:tab pos="4843780" algn="l"/>
                <a:tab pos="5076825" algn="l"/>
                <a:tab pos="5309870" algn="l"/>
                <a:tab pos="5542915" algn="l"/>
                <a:tab pos="5774055" algn="l"/>
              </a:tabLst>
            </a:pPr>
            <a:r>
              <a:rPr sz="800" b="0" spc="-25" dirty="0">
                <a:latin typeface="BentonSansCond Light"/>
                <a:cs typeface="BentonSansCond Light"/>
              </a:rPr>
              <a:t>84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86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88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90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92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94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96</a:t>
            </a:r>
            <a:r>
              <a:rPr sz="800" b="0" dirty="0">
                <a:latin typeface="BentonSansCond Light"/>
                <a:cs typeface="BentonSansCond Light"/>
              </a:rPr>
              <a:t>	98</a:t>
            </a:r>
            <a:r>
              <a:rPr sz="800" b="0" spc="340" dirty="0">
                <a:latin typeface="BentonSansCond Light"/>
                <a:cs typeface="BentonSansCond Light"/>
              </a:rPr>
              <a:t>  </a:t>
            </a:r>
            <a:r>
              <a:rPr sz="800" b="0" dirty="0">
                <a:latin typeface="BentonSansCond Light"/>
                <a:cs typeface="BentonSansCond Light"/>
              </a:rPr>
              <a:t>00</a:t>
            </a:r>
            <a:r>
              <a:rPr sz="800" b="0" spc="340" dirty="0">
                <a:latin typeface="BentonSansCond Light"/>
                <a:cs typeface="BentonSansCond Light"/>
              </a:rPr>
              <a:t>  </a:t>
            </a:r>
            <a:r>
              <a:rPr sz="800" b="0" spc="-25" dirty="0">
                <a:latin typeface="BentonSansCond Light"/>
                <a:cs typeface="BentonSansCond Light"/>
              </a:rPr>
              <a:t>02</a:t>
            </a:r>
            <a:r>
              <a:rPr sz="800" b="0" dirty="0">
                <a:latin typeface="BentonSansCond Light"/>
                <a:cs typeface="BentonSansCond Light"/>
              </a:rPr>
              <a:t>	04</a:t>
            </a:r>
            <a:r>
              <a:rPr sz="800" b="0" spc="345" dirty="0">
                <a:latin typeface="BentonSansCond Light"/>
                <a:cs typeface="BentonSansCond Light"/>
              </a:rPr>
              <a:t>  </a:t>
            </a:r>
            <a:r>
              <a:rPr sz="800" b="0" dirty="0">
                <a:latin typeface="BentonSansCond Light"/>
                <a:cs typeface="BentonSansCond Light"/>
              </a:rPr>
              <a:t>06</a:t>
            </a:r>
            <a:r>
              <a:rPr sz="800" b="0" spc="345" dirty="0">
                <a:latin typeface="BentonSansCond Light"/>
                <a:cs typeface="BentonSansCond Light"/>
              </a:rPr>
              <a:t>  </a:t>
            </a:r>
            <a:r>
              <a:rPr sz="800" b="0" spc="-25" dirty="0">
                <a:latin typeface="BentonSansCond Light"/>
                <a:cs typeface="BentonSansCond Light"/>
              </a:rPr>
              <a:t>08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10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12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14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16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18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20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22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24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26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28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30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86755" y="7033655"/>
            <a:ext cx="1134745" cy="41338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01675" marR="6985" indent="-22225">
              <a:lnSpc>
                <a:spcPct val="109400"/>
              </a:lnSpc>
              <a:spcBef>
                <a:spcPts val="5"/>
              </a:spcBef>
            </a:pPr>
            <a:r>
              <a:rPr sz="600" b="0" spc="-10" dirty="0">
                <a:latin typeface="BentonSansCond Light"/>
                <a:cs typeface="BentonSansCond Light"/>
              </a:rPr>
              <a:t>S0000043508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P0000140441</a:t>
            </a:r>
            <a:endParaRPr sz="600">
              <a:latin typeface="BentonSansCond Light"/>
              <a:cs typeface="BentonSansCond Light"/>
            </a:endParaRPr>
          </a:p>
          <a:p>
            <a:pPr marL="12700" marR="5080" indent="657860">
              <a:lnSpc>
                <a:spcPts val="790"/>
              </a:lnSpc>
              <a:spcBef>
                <a:spcPts val="25"/>
              </a:spcBef>
            </a:pPr>
            <a:r>
              <a:rPr sz="600" b="0" dirty="0">
                <a:latin typeface="BentonSansCond Light"/>
                <a:cs typeface="BentonSansCond Light"/>
              </a:rPr>
              <a:t>PPT/</a:t>
            </a:r>
            <a:r>
              <a:rPr sz="600" b="0" spc="225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Tmpl</a:t>
            </a:r>
            <a:r>
              <a:rPr sz="600" b="0" spc="-5" dirty="0">
                <a:latin typeface="BentonSansCond Light"/>
                <a:cs typeface="BentonSansCond Light"/>
              </a:rPr>
              <a:t> </a:t>
            </a:r>
            <a:r>
              <a:rPr sz="600" b="0" spc="-25" dirty="0">
                <a:latin typeface="BentonSansCond Light"/>
                <a:cs typeface="BentonSansCond Light"/>
              </a:rPr>
              <a:t>1.6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Copyright</a:t>
            </a:r>
            <a:r>
              <a:rPr sz="600" b="0" dirty="0">
                <a:latin typeface="BentonSansCond Light"/>
                <a:cs typeface="BentonSansCond Light"/>
              </a:rPr>
              <a:t> © 2026 All</a:t>
            </a:r>
            <a:r>
              <a:rPr sz="600" b="0" spc="20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Rights</a:t>
            </a:r>
            <a:r>
              <a:rPr sz="600" b="0" spc="5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Reserved</a:t>
            </a:r>
            <a:endParaRPr sz="600">
              <a:latin typeface="BentonSansCond Light"/>
              <a:cs typeface="BentonSansCond Light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11" name="object 11"/>
          <p:cNvSpPr txBox="1"/>
          <p:nvPr/>
        </p:nvSpPr>
        <p:spPr>
          <a:xfrm>
            <a:off x="3023272" y="4393842"/>
            <a:ext cx="3238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60,000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27561" y="3481201"/>
            <a:ext cx="31940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70,000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23374" y="2568560"/>
            <a:ext cx="3238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80,000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23272" y="1655918"/>
            <a:ext cx="3238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90,000</a:t>
            </a:r>
            <a:endParaRPr sz="800">
              <a:latin typeface="BentonSansCond Light"/>
              <a:cs typeface="BentonSansCond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3386" y="332655"/>
            <a:ext cx="5235575" cy="50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95"/>
              </a:spcBef>
            </a:pPr>
            <a:r>
              <a:rPr sz="1600" b="1" spc="-20" dirty="0">
                <a:latin typeface="BentonSans Bold"/>
                <a:cs typeface="BentonSans Bold"/>
              </a:rPr>
              <a:t>Mid-</a:t>
            </a:r>
            <a:r>
              <a:rPr sz="1600" b="1" dirty="0">
                <a:latin typeface="BentonSans Bold"/>
                <a:cs typeface="BentonSans Bold"/>
              </a:rPr>
              <a:t>term</a:t>
            </a:r>
            <a:r>
              <a:rPr sz="1600" b="1" spc="-20" dirty="0">
                <a:latin typeface="BentonSans Bold"/>
                <a:cs typeface="BentonSans Bold"/>
              </a:rPr>
              <a:t> </a:t>
            </a:r>
            <a:r>
              <a:rPr sz="1600" b="1" spc="-10" dirty="0">
                <a:latin typeface="BentonSans Bold"/>
                <a:cs typeface="BentonSans Bold"/>
              </a:rPr>
              <a:t>Election</a:t>
            </a:r>
            <a:r>
              <a:rPr sz="1600" b="1" spc="-60" dirty="0">
                <a:latin typeface="BentonSans Bold"/>
                <a:cs typeface="BentonSans Bold"/>
              </a:rPr>
              <a:t> </a:t>
            </a:r>
            <a:r>
              <a:rPr sz="1600" b="1" spc="-50" dirty="0">
                <a:latin typeface="BentonSans Bold"/>
                <a:cs typeface="BentonSans Bold"/>
              </a:rPr>
              <a:t>Year:</a:t>
            </a:r>
            <a:r>
              <a:rPr sz="1600" b="1" spc="-30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Risks</a:t>
            </a:r>
            <a:r>
              <a:rPr sz="1600" b="1" spc="-25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and</a:t>
            </a:r>
            <a:r>
              <a:rPr sz="1600" b="1" spc="-20" dirty="0">
                <a:latin typeface="BentonSans Bold"/>
                <a:cs typeface="BentonSans Bold"/>
              </a:rPr>
              <a:t> </a:t>
            </a:r>
            <a:r>
              <a:rPr sz="1600" b="1" spc="-10" dirty="0">
                <a:latin typeface="BentonSans Bold"/>
                <a:cs typeface="BentonSans Bold"/>
              </a:rPr>
              <a:t>Opportunities</a:t>
            </a:r>
            <a:endParaRPr sz="1600">
              <a:latin typeface="BentonSans Bold"/>
              <a:cs typeface="BentonSans Bold"/>
            </a:endParaRPr>
          </a:p>
          <a:p>
            <a:pPr marL="12700">
              <a:lnSpc>
                <a:spcPts val="1910"/>
              </a:lnSpc>
            </a:pPr>
            <a:r>
              <a:rPr sz="1600" b="0" spc="-10" dirty="0">
                <a:latin typeface="BentonSans Book"/>
                <a:cs typeface="BentonSans Book"/>
              </a:rPr>
              <a:t>Affordability</a:t>
            </a:r>
            <a:r>
              <a:rPr sz="1600" b="0" spc="-60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constraints</a:t>
            </a:r>
            <a:r>
              <a:rPr sz="1600" b="0" spc="-4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bring</a:t>
            </a:r>
            <a:r>
              <a:rPr sz="1600" b="0" spc="-4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housing</a:t>
            </a:r>
            <a:r>
              <a:rPr sz="1600" b="0" spc="-4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market</a:t>
            </a:r>
            <a:r>
              <a:rPr sz="1600" b="0" spc="-3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into</a:t>
            </a:r>
            <a:r>
              <a:rPr sz="1600" b="0" spc="-55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focus</a:t>
            </a:r>
            <a:endParaRPr sz="1600">
              <a:latin typeface="BentonSans Book"/>
              <a:cs typeface="BentonSans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3375" y="6510749"/>
            <a:ext cx="21939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latin typeface="BentonSansCond Book"/>
                <a:cs typeface="BentonSansCond Book"/>
              </a:rPr>
              <a:t>Sources:</a:t>
            </a:r>
            <a:r>
              <a:rPr sz="800" b="0" spc="-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WSJ</a:t>
            </a:r>
            <a:r>
              <a:rPr sz="800" b="0" spc="-1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Consumer</a:t>
            </a:r>
            <a:r>
              <a:rPr sz="800" b="0" dirty="0">
                <a:latin typeface="BentonSansCond Book"/>
                <a:cs typeface="BentonSansCond Book"/>
              </a:rPr>
              <a:t> Rates,</a:t>
            </a:r>
            <a:r>
              <a:rPr sz="800" b="0" spc="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Federal</a:t>
            </a:r>
            <a:r>
              <a:rPr sz="800" b="0" spc="2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Reserve</a:t>
            </a:r>
            <a:r>
              <a:rPr sz="800" b="0" spc="10" dirty="0">
                <a:latin typeface="BentonSansCond Book"/>
                <a:cs typeface="BentonSansCond Book"/>
              </a:rPr>
              <a:t> </a:t>
            </a:r>
            <a:r>
              <a:rPr sz="800" b="0" spc="-20" dirty="0">
                <a:latin typeface="BentonSansCond Book"/>
                <a:cs typeface="BentonSansCond Book"/>
              </a:rPr>
              <a:t>Board</a:t>
            </a:r>
            <a:endParaRPr sz="800">
              <a:latin typeface="BentonSansCond Book"/>
              <a:cs typeface="BentonSansCond Boo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74254" y="2211489"/>
            <a:ext cx="5532755" cy="2999740"/>
            <a:chOff x="3174254" y="2211489"/>
            <a:chExt cx="5532755" cy="2999740"/>
          </a:xfrm>
        </p:grpSpPr>
        <p:sp>
          <p:nvSpPr>
            <p:cNvPr id="5" name="object 5"/>
            <p:cNvSpPr/>
            <p:nvPr/>
          </p:nvSpPr>
          <p:spPr>
            <a:xfrm>
              <a:off x="3206114" y="2659379"/>
              <a:ext cx="5481320" cy="914400"/>
            </a:xfrm>
            <a:custGeom>
              <a:avLst/>
              <a:gdLst/>
              <a:ahLst/>
              <a:cxnLst/>
              <a:rect l="l" t="t" r="r" b="b"/>
              <a:pathLst>
                <a:path w="5481320" h="914400">
                  <a:moveTo>
                    <a:pt x="0" y="914400"/>
                  </a:moveTo>
                  <a:lnTo>
                    <a:pt x="5481193" y="914400"/>
                  </a:lnTo>
                </a:path>
                <a:path w="5481320" h="914400">
                  <a:moveTo>
                    <a:pt x="0" y="0"/>
                  </a:moveTo>
                  <a:lnTo>
                    <a:pt x="5481193" y="0"/>
                  </a:lnTo>
                </a:path>
              </a:pathLst>
            </a:custGeom>
            <a:ln w="6350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14870" y="2230539"/>
              <a:ext cx="4623435" cy="2961640"/>
            </a:xfrm>
            <a:custGeom>
              <a:avLst/>
              <a:gdLst/>
              <a:ahLst/>
              <a:cxnLst/>
              <a:rect l="l" t="t" r="r" b="b"/>
              <a:pathLst>
                <a:path w="4623434" h="2961640">
                  <a:moveTo>
                    <a:pt x="0" y="2870288"/>
                  </a:moveTo>
                  <a:lnTo>
                    <a:pt x="17538" y="2943440"/>
                  </a:lnTo>
                  <a:lnTo>
                    <a:pt x="34302" y="2916008"/>
                  </a:lnTo>
                  <a:lnTo>
                    <a:pt x="52590" y="2852000"/>
                  </a:lnTo>
                  <a:lnTo>
                    <a:pt x="69354" y="2705696"/>
                  </a:lnTo>
                  <a:lnTo>
                    <a:pt x="87642" y="2705696"/>
                  </a:lnTo>
                  <a:lnTo>
                    <a:pt x="104406" y="2760560"/>
                  </a:lnTo>
                  <a:lnTo>
                    <a:pt x="122694" y="2778848"/>
                  </a:lnTo>
                  <a:lnTo>
                    <a:pt x="139458" y="2852000"/>
                  </a:lnTo>
                  <a:lnTo>
                    <a:pt x="157746" y="2833712"/>
                  </a:lnTo>
                  <a:lnTo>
                    <a:pt x="174510" y="2961081"/>
                  </a:lnTo>
                  <a:lnTo>
                    <a:pt x="192798" y="2705696"/>
                  </a:lnTo>
                  <a:lnTo>
                    <a:pt x="209562" y="2641688"/>
                  </a:lnTo>
                  <a:lnTo>
                    <a:pt x="227850" y="2669120"/>
                  </a:lnTo>
                  <a:lnTo>
                    <a:pt x="244614" y="2367368"/>
                  </a:lnTo>
                  <a:lnTo>
                    <a:pt x="262902" y="2458808"/>
                  </a:lnTo>
                  <a:lnTo>
                    <a:pt x="279666" y="2394800"/>
                  </a:lnTo>
                  <a:lnTo>
                    <a:pt x="297954" y="2330792"/>
                  </a:lnTo>
                  <a:lnTo>
                    <a:pt x="314718" y="2349080"/>
                  </a:lnTo>
                  <a:lnTo>
                    <a:pt x="333006" y="2193632"/>
                  </a:lnTo>
                  <a:lnTo>
                    <a:pt x="349770" y="2385656"/>
                  </a:lnTo>
                  <a:lnTo>
                    <a:pt x="368058" y="2257640"/>
                  </a:lnTo>
                  <a:lnTo>
                    <a:pt x="384822" y="2157056"/>
                  </a:lnTo>
                  <a:lnTo>
                    <a:pt x="403110" y="2083904"/>
                  </a:lnTo>
                  <a:lnTo>
                    <a:pt x="419874" y="2202776"/>
                  </a:lnTo>
                  <a:lnTo>
                    <a:pt x="438162" y="2038184"/>
                  </a:lnTo>
                  <a:lnTo>
                    <a:pt x="454926" y="2193632"/>
                  </a:lnTo>
                  <a:lnTo>
                    <a:pt x="473214" y="2275928"/>
                  </a:lnTo>
                  <a:lnTo>
                    <a:pt x="489978" y="2257640"/>
                  </a:lnTo>
                  <a:lnTo>
                    <a:pt x="508266" y="2065616"/>
                  </a:lnTo>
                  <a:lnTo>
                    <a:pt x="525030" y="2157056"/>
                  </a:lnTo>
                  <a:lnTo>
                    <a:pt x="543318" y="2193632"/>
                  </a:lnTo>
                  <a:lnTo>
                    <a:pt x="560082" y="2230208"/>
                  </a:lnTo>
                  <a:lnTo>
                    <a:pt x="578370" y="2129624"/>
                  </a:lnTo>
                  <a:lnTo>
                    <a:pt x="595134" y="2166200"/>
                  </a:lnTo>
                  <a:lnTo>
                    <a:pt x="613422" y="2339936"/>
                  </a:lnTo>
                  <a:lnTo>
                    <a:pt x="630186" y="2175344"/>
                  </a:lnTo>
                  <a:lnTo>
                    <a:pt x="648474" y="2120480"/>
                  </a:lnTo>
                  <a:lnTo>
                    <a:pt x="665238" y="2266784"/>
                  </a:lnTo>
                  <a:lnTo>
                    <a:pt x="683526" y="2184488"/>
                  </a:lnTo>
                  <a:lnTo>
                    <a:pt x="700290" y="2175344"/>
                  </a:lnTo>
                  <a:lnTo>
                    <a:pt x="718578" y="1992464"/>
                  </a:lnTo>
                  <a:lnTo>
                    <a:pt x="735342" y="1837016"/>
                  </a:lnTo>
                  <a:lnTo>
                    <a:pt x="753630" y="1937600"/>
                  </a:lnTo>
                  <a:lnTo>
                    <a:pt x="770394" y="1891880"/>
                  </a:lnTo>
                  <a:lnTo>
                    <a:pt x="788682" y="2019896"/>
                  </a:lnTo>
                  <a:lnTo>
                    <a:pt x="805446" y="1855304"/>
                  </a:lnTo>
                  <a:lnTo>
                    <a:pt x="823734" y="1736432"/>
                  </a:lnTo>
                  <a:lnTo>
                    <a:pt x="840498" y="1992464"/>
                  </a:lnTo>
                  <a:lnTo>
                    <a:pt x="858786" y="1571840"/>
                  </a:lnTo>
                  <a:lnTo>
                    <a:pt x="875550" y="1736432"/>
                  </a:lnTo>
                  <a:lnTo>
                    <a:pt x="893838" y="1882736"/>
                  </a:lnTo>
                  <a:lnTo>
                    <a:pt x="910602" y="1864448"/>
                  </a:lnTo>
                  <a:lnTo>
                    <a:pt x="928890" y="1498688"/>
                  </a:lnTo>
                  <a:lnTo>
                    <a:pt x="945654" y="1489544"/>
                  </a:lnTo>
                  <a:lnTo>
                    <a:pt x="962418" y="1398104"/>
                  </a:lnTo>
                  <a:lnTo>
                    <a:pt x="980706" y="1608416"/>
                  </a:lnTo>
                  <a:lnTo>
                    <a:pt x="997470" y="1151216"/>
                  </a:lnTo>
                  <a:lnTo>
                    <a:pt x="1015758" y="986624"/>
                  </a:lnTo>
                  <a:lnTo>
                    <a:pt x="1032522" y="721448"/>
                  </a:lnTo>
                  <a:lnTo>
                    <a:pt x="1050810" y="1306664"/>
                  </a:lnTo>
                  <a:lnTo>
                    <a:pt x="1067574" y="1553552"/>
                  </a:lnTo>
                  <a:lnTo>
                    <a:pt x="1085862" y="1699856"/>
                  </a:lnTo>
                  <a:lnTo>
                    <a:pt x="1102626" y="2211920"/>
                  </a:lnTo>
                  <a:lnTo>
                    <a:pt x="1120914" y="2266784"/>
                  </a:lnTo>
                  <a:lnTo>
                    <a:pt x="1137678" y="2111336"/>
                  </a:lnTo>
                  <a:lnTo>
                    <a:pt x="1155966" y="2147912"/>
                  </a:lnTo>
                  <a:lnTo>
                    <a:pt x="1172730" y="1983320"/>
                  </a:lnTo>
                  <a:lnTo>
                    <a:pt x="1191018" y="2019896"/>
                  </a:lnTo>
                  <a:lnTo>
                    <a:pt x="1207782" y="2257640"/>
                  </a:lnTo>
                  <a:lnTo>
                    <a:pt x="1226070" y="2349080"/>
                  </a:lnTo>
                  <a:lnTo>
                    <a:pt x="1242834" y="2394800"/>
                  </a:lnTo>
                  <a:lnTo>
                    <a:pt x="1261122" y="2522816"/>
                  </a:lnTo>
                  <a:lnTo>
                    <a:pt x="1277886" y="2586824"/>
                  </a:lnTo>
                  <a:lnTo>
                    <a:pt x="1296174" y="2678264"/>
                  </a:lnTo>
                  <a:lnTo>
                    <a:pt x="1312938" y="2541104"/>
                  </a:lnTo>
                  <a:lnTo>
                    <a:pt x="1331226" y="2440520"/>
                  </a:lnTo>
                  <a:lnTo>
                    <a:pt x="1347990" y="2403944"/>
                  </a:lnTo>
                  <a:lnTo>
                    <a:pt x="1366278" y="2522816"/>
                  </a:lnTo>
                  <a:lnTo>
                    <a:pt x="1383042" y="2285072"/>
                  </a:lnTo>
                  <a:lnTo>
                    <a:pt x="1401330" y="2413088"/>
                  </a:lnTo>
                  <a:lnTo>
                    <a:pt x="1418094" y="2778848"/>
                  </a:lnTo>
                  <a:lnTo>
                    <a:pt x="1436382" y="2678264"/>
                  </a:lnTo>
                  <a:lnTo>
                    <a:pt x="1453146" y="2504528"/>
                  </a:lnTo>
                  <a:lnTo>
                    <a:pt x="1471434" y="2879432"/>
                  </a:lnTo>
                  <a:lnTo>
                    <a:pt x="1488198" y="2751416"/>
                  </a:lnTo>
                  <a:lnTo>
                    <a:pt x="1506486" y="2760560"/>
                  </a:lnTo>
                  <a:lnTo>
                    <a:pt x="1523250" y="2787992"/>
                  </a:lnTo>
                  <a:lnTo>
                    <a:pt x="1541538" y="2778848"/>
                  </a:lnTo>
                  <a:lnTo>
                    <a:pt x="1558302" y="2934296"/>
                  </a:lnTo>
                  <a:lnTo>
                    <a:pt x="1576590" y="2678264"/>
                  </a:lnTo>
                  <a:lnTo>
                    <a:pt x="1593354" y="2385656"/>
                  </a:lnTo>
                  <a:lnTo>
                    <a:pt x="1611642" y="1946744"/>
                  </a:lnTo>
                  <a:lnTo>
                    <a:pt x="1628406" y="2047328"/>
                  </a:lnTo>
                  <a:lnTo>
                    <a:pt x="1646694" y="2147912"/>
                  </a:lnTo>
                  <a:lnTo>
                    <a:pt x="1663458" y="2065616"/>
                  </a:lnTo>
                  <a:lnTo>
                    <a:pt x="1681746" y="2211920"/>
                  </a:lnTo>
                  <a:lnTo>
                    <a:pt x="1698510" y="2312504"/>
                  </a:lnTo>
                  <a:lnTo>
                    <a:pt x="1716798" y="2458808"/>
                  </a:lnTo>
                  <a:lnTo>
                    <a:pt x="1733562" y="2376512"/>
                  </a:lnTo>
                  <a:lnTo>
                    <a:pt x="1751850" y="2038184"/>
                  </a:lnTo>
                  <a:lnTo>
                    <a:pt x="1768614" y="2211920"/>
                  </a:lnTo>
                  <a:lnTo>
                    <a:pt x="1786902" y="2111336"/>
                  </a:lnTo>
                  <a:lnTo>
                    <a:pt x="1803666" y="2239352"/>
                  </a:lnTo>
                  <a:lnTo>
                    <a:pt x="1821954" y="2477096"/>
                  </a:lnTo>
                  <a:lnTo>
                    <a:pt x="1838718" y="2431376"/>
                  </a:lnTo>
                  <a:lnTo>
                    <a:pt x="1857006" y="2440520"/>
                  </a:lnTo>
                  <a:lnTo>
                    <a:pt x="1873770" y="2632544"/>
                  </a:lnTo>
                  <a:lnTo>
                    <a:pt x="1890534" y="2614256"/>
                  </a:lnTo>
                  <a:lnTo>
                    <a:pt x="1908822" y="2605112"/>
                  </a:lnTo>
                  <a:lnTo>
                    <a:pt x="1925586" y="2467952"/>
                  </a:lnTo>
                  <a:lnTo>
                    <a:pt x="1943874" y="2522816"/>
                  </a:lnTo>
                  <a:lnTo>
                    <a:pt x="1960638" y="2467952"/>
                  </a:lnTo>
                  <a:lnTo>
                    <a:pt x="1978926" y="2230208"/>
                  </a:lnTo>
                  <a:lnTo>
                    <a:pt x="1995690" y="2385656"/>
                  </a:lnTo>
                  <a:lnTo>
                    <a:pt x="2013978" y="2339936"/>
                  </a:lnTo>
                  <a:lnTo>
                    <a:pt x="2030742" y="2449664"/>
                  </a:lnTo>
                  <a:lnTo>
                    <a:pt x="2049030" y="2605112"/>
                  </a:lnTo>
                  <a:lnTo>
                    <a:pt x="2065794" y="2559392"/>
                  </a:lnTo>
                  <a:lnTo>
                    <a:pt x="2084082" y="2513672"/>
                  </a:lnTo>
                  <a:lnTo>
                    <a:pt x="2100846" y="2449664"/>
                  </a:lnTo>
                  <a:lnTo>
                    <a:pt x="2119134" y="2403944"/>
                  </a:lnTo>
                  <a:lnTo>
                    <a:pt x="2135898" y="2358224"/>
                  </a:lnTo>
                  <a:lnTo>
                    <a:pt x="2154186" y="2312504"/>
                  </a:lnTo>
                  <a:lnTo>
                    <a:pt x="2170950" y="2385656"/>
                  </a:lnTo>
                  <a:lnTo>
                    <a:pt x="2189238" y="2349080"/>
                  </a:lnTo>
                  <a:lnTo>
                    <a:pt x="2206002" y="2275928"/>
                  </a:lnTo>
                  <a:lnTo>
                    <a:pt x="2224290" y="2202776"/>
                  </a:lnTo>
                  <a:lnTo>
                    <a:pt x="2241054" y="2257640"/>
                  </a:lnTo>
                  <a:lnTo>
                    <a:pt x="2259342" y="2266784"/>
                  </a:lnTo>
                  <a:lnTo>
                    <a:pt x="2276106" y="2184488"/>
                  </a:lnTo>
                  <a:lnTo>
                    <a:pt x="2294394" y="1992464"/>
                  </a:lnTo>
                  <a:lnTo>
                    <a:pt x="2311158" y="1800440"/>
                  </a:lnTo>
                  <a:lnTo>
                    <a:pt x="2329446" y="1928456"/>
                  </a:lnTo>
                  <a:lnTo>
                    <a:pt x="2346210" y="1983320"/>
                  </a:lnTo>
                  <a:lnTo>
                    <a:pt x="2364498" y="2138768"/>
                  </a:lnTo>
                  <a:lnTo>
                    <a:pt x="2381262" y="2175344"/>
                  </a:lnTo>
                  <a:lnTo>
                    <a:pt x="2399550" y="2221064"/>
                  </a:lnTo>
                  <a:lnTo>
                    <a:pt x="2416314" y="2184488"/>
                  </a:lnTo>
                  <a:lnTo>
                    <a:pt x="2434602" y="2321648"/>
                  </a:lnTo>
                  <a:lnTo>
                    <a:pt x="2451366" y="2266784"/>
                  </a:lnTo>
                  <a:lnTo>
                    <a:pt x="2469654" y="2358224"/>
                  </a:lnTo>
                  <a:lnTo>
                    <a:pt x="2486418" y="2266784"/>
                  </a:lnTo>
                  <a:lnTo>
                    <a:pt x="2504706" y="2193632"/>
                  </a:lnTo>
                  <a:lnTo>
                    <a:pt x="2521470" y="2275928"/>
                  </a:lnTo>
                  <a:lnTo>
                    <a:pt x="2539758" y="2211920"/>
                  </a:lnTo>
                  <a:lnTo>
                    <a:pt x="2556522" y="2230208"/>
                  </a:lnTo>
                  <a:lnTo>
                    <a:pt x="2574810" y="2275928"/>
                  </a:lnTo>
                  <a:lnTo>
                    <a:pt x="2591574" y="2239352"/>
                  </a:lnTo>
                  <a:lnTo>
                    <a:pt x="2609862" y="2056472"/>
                  </a:lnTo>
                  <a:lnTo>
                    <a:pt x="2626626" y="1955888"/>
                  </a:lnTo>
                  <a:lnTo>
                    <a:pt x="2644914" y="2001608"/>
                  </a:lnTo>
                  <a:lnTo>
                    <a:pt x="2661678" y="2129624"/>
                  </a:lnTo>
                  <a:lnTo>
                    <a:pt x="2679966" y="2230208"/>
                  </a:lnTo>
                  <a:lnTo>
                    <a:pt x="2696730" y="2193632"/>
                  </a:lnTo>
                  <a:lnTo>
                    <a:pt x="2715018" y="2120480"/>
                  </a:lnTo>
                  <a:lnTo>
                    <a:pt x="2731782" y="2157056"/>
                  </a:lnTo>
                  <a:lnTo>
                    <a:pt x="2750070" y="2166200"/>
                  </a:lnTo>
                  <a:lnTo>
                    <a:pt x="2766834" y="2157056"/>
                  </a:lnTo>
                  <a:lnTo>
                    <a:pt x="2785122" y="2184488"/>
                  </a:lnTo>
                  <a:lnTo>
                    <a:pt x="2801886" y="2193632"/>
                  </a:lnTo>
                  <a:lnTo>
                    <a:pt x="2818650" y="2111336"/>
                  </a:lnTo>
                  <a:lnTo>
                    <a:pt x="2836938" y="2202776"/>
                  </a:lnTo>
                  <a:lnTo>
                    <a:pt x="2853702" y="2184488"/>
                  </a:lnTo>
                  <a:lnTo>
                    <a:pt x="2871990" y="2221064"/>
                  </a:lnTo>
                  <a:lnTo>
                    <a:pt x="2888754" y="2202776"/>
                  </a:lnTo>
                  <a:lnTo>
                    <a:pt x="2907042" y="2193632"/>
                  </a:lnTo>
                  <a:lnTo>
                    <a:pt x="2923806" y="2093048"/>
                  </a:lnTo>
                  <a:lnTo>
                    <a:pt x="2942094" y="1974176"/>
                  </a:lnTo>
                  <a:lnTo>
                    <a:pt x="2958858" y="1955888"/>
                  </a:lnTo>
                  <a:lnTo>
                    <a:pt x="2977146" y="1864448"/>
                  </a:lnTo>
                  <a:lnTo>
                    <a:pt x="2993910" y="1846160"/>
                  </a:lnTo>
                  <a:lnTo>
                    <a:pt x="3012198" y="1827872"/>
                  </a:lnTo>
                  <a:lnTo>
                    <a:pt x="3028962" y="1763864"/>
                  </a:lnTo>
                  <a:lnTo>
                    <a:pt x="3047250" y="1763864"/>
                  </a:lnTo>
                  <a:lnTo>
                    <a:pt x="3064014" y="1773008"/>
                  </a:lnTo>
                  <a:lnTo>
                    <a:pt x="3082302" y="1754720"/>
                  </a:lnTo>
                  <a:lnTo>
                    <a:pt x="3099066" y="1800440"/>
                  </a:lnTo>
                  <a:lnTo>
                    <a:pt x="3117354" y="1791296"/>
                  </a:lnTo>
                  <a:lnTo>
                    <a:pt x="3134118" y="1727288"/>
                  </a:lnTo>
                  <a:lnTo>
                    <a:pt x="3152406" y="1855304"/>
                  </a:lnTo>
                  <a:lnTo>
                    <a:pt x="3169170" y="2019896"/>
                  </a:lnTo>
                  <a:lnTo>
                    <a:pt x="3187458" y="1992464"/>
                  </a:lnTo>
                  <a:lnTo>
                    <a:pt x="3204222" y="1983320"/>
                  </a:lnTo>
                  <a:lnTo>
                    <a:pt x="3222510" y="1846160"/>
                  </a:lnTo>
                  <a:lnTo>
                    <a:pt x="3239274" y="1901024"/>
                  </a:lnTo>
                  <a:lnTo>
                    <a:pt x="3257562" y="1928456"/>
                  </a:lnTo>
                  <a:lnTo>
                    <a:pt x="3274326" y="1599272"/>
                  </a:lnTo>
                  <a:lnTo>
                    <a:pt x="3292614" y="1562696"/>
                  </a:lnTo>
                  <a:lnTo>
                    <a:pt x="3309378" y="1635848"/>
                  </a:lnTo>
                  <a:lnTo>
                    <a:pt x="3327666" y="1672424"/>
                  </a:lnTo>
                  <a:lnTo>
                    <a:pt x="3344430" y="1827872"/>
                  </a:lnTo>
                  <a:lnTo>
                    <a:pt x="3362718" y="1626704"/>
                  </a:lnTo>
                  <a:lnTo>
                    <a:pt x="3379482" y="1352384"/>
                  </a:lnTo>
                  <a:lnTo>
                    <a:pt x="3397770" y="849464"/>
                  </a:lnTo>
                  <a:lnTo>
                    <a:pt x="3414534" y="1078064"/>
                  </a:lnTo>
                  <a:lnTo>
                    <a:pt x="3432822" y="1251800"/>
                  </a:lnTo>
                  <a:lnTo>
                    <a:pt x="3449586" y="1462112"/>
                  </a:lnTo>
                  <a:lnTo>
                    <a:pt x="3467874" y="1434680"/>
                  </a:lnTo>
                  <a:lnTo>
                    <a:pt x="3484638" y="1681568"/>
                  </a:lnTo>
                  <a:lnTo>
                    <a:pt x="3502926" y="1745576"/>
                  </a:lnTo>
                  <a:lnTo>
                    <a:pt x="3519690" y="1864448"/>
                  </a:lnTo>
                  <a:lnTo>
                    <a:pt x="3537978" y="1928456"/>
                  </a:lnTo>
                  <a:lnTo>
                    <a:pt x="3554742" y="2029040"/>
                  </a:lnTo>
                  <a:lnTo>
                    <a:pt x="3573030" y="2230208"/>
                  </a:lnTo>
                  <a:lnTo>
                    <a:pt x="3589794" y="2138768"/>
                  </a:lnTo>
                  <a:lnTo>
                    <a:pt x="3608082" y="2385656"/>
                  </a:lnTo>
                  <a:lnTo>
                    <a:pt x="3624846" y="2403944"/>
                  </a:lnTo>
                  <a:lnTo>
                    <a:pt x="3643134" y="2394800"/>
                  </a:lnTo>
                  <a:lnTo>
                    <a:pt x="3659898" y="2175344"/>
                  </a:lnTo>
                  <a:lnTo>
                    <a:pt x="3678186" y="2138768"/>
                  </a:lnTo>
                  <a:lnTo>
                    <a:pt x="3694950" y="2129624"/>
                  </a:lnTo>
                  <a:lnTo>
                    <a:pt x="3713238" y="2138768"/>
                  </a:lnTo>
                  <a:lnTo>
                    <a:pt x="3730002" y="2047328"/>
                  </a:lnTo>
                  <a:lnTo>
                    <a:pt x="3748290" y="1809584"/>
                  </a:lnTo>
                  <a:lnTo>
                    <a:pt x="3765054" y="1901024"/>
                  </a:lnTo>
                  <a:lnTo>
                    <a:pt x="3781818" y="1635848"/>
                  </a:lnTo>
                  <a:lnTo>
                    <a:pt x="3800106" y="1233512"/>
                  </a:lnTo>
                  <a:lnTo>
                    <a:pt x="3816870" y="886040"/>
                  </a:lnTo>
                  <a:lnTo>
                    <a:pt x="3835158" y="858608"/>
                  </a:lnTo>
                  <a:lnTo>
                    <a:pt x="3851922" y="1023200"/>
                  </a:lnTo>
                  <a:lnTo>
                    <a:pt x="3870210" y="648296"/>
                  </a:lnTo>
                  <a:lnTo>
                    <a:pt x="3886974" y="1096352"/>
                  </a:lnTo>
                  <a:lnTo>
                    <a:pt x="3905262" y="684872"/>
                  </a:lnTo>
                  <a:lnTo>
                    <a:pt x="3922026" y="146900"/>
                  </a:lnTo>
                  <a:lnTo>
                    <a:pt x="3940314" y="383120"/>
                  </a:lnTo>
                  <a:lnTo>
                    <a:pt x="3957078" y="483704"/>
                  </a:lnTo>
                  <a:lnTo>
                    <a:pt x="3975366" y="520280"/>
                  </a:lnTo>
                  <a:lnTo>
                    <a:pt x="3992130" y="639152"/>
                  </a:lnTo>
                  <a:lnTo>
                    <a:pt x="4010418" y="293204"/>
                  </a:lnTo>
                  <a:lnTo>
                    <a:pt x="4027182" y="238340"/>
                  </a:lnTo>
                  <a:lnTo>
                    <a:pt x="4045470" y="210908"/>
                  </a:lnTo>
                  <a:lnTo>
                    <a:pt x="4062234" y="128612"/>
                  </a:lnTo>
                  <a:lnTo>
                    <a:pt x="4080522" y="73748"/>
                  </a:lnTo>
                  <a:lnTo>
                    <a:pt x="4097286" y="101180"/>
                  </a:lnTo>
                  <a:lnTo>
                    <a:pt x="4115574" y="0"/>
                  </a:lnTo>
                  <a:lnTo>
                    <a:pt x="4132338" y="265772"/>
                  </a:lnTo>
                  <a:lnTo>
                    <a:pt x="4150626" y="265772"/>
                  </a:lnTo>
                  <a:lnTo>
                    <a:pt x="4167390" y="247484"/>
                  </a:lnTo>
                  <a:lnTo>
                    <a:pt x="4185678" y="346544"/>
                  </a:lnTo>
                  <a:lnTo>
                    <a:pt x="4202442" y="575144"/>
                  </a:lnTo>
                  <a:lnTo>
                    <a:pt x="4220730" y="392264"/>
                  </a:lnTo>
                  <a:lnTo>
                    <a:pt x="4237494" y="392264"/>
                  </a:lnTo>
                  <a:lnTo>
                    <a:pt x="4255782" y="492848"/>
                  </a:lnTo>
                  <a:lnTo>
                    <a:pt x="4272546" y="611720"/>
                  </a:lnTo>
                  <a:lnTo>
                    <a:pt x="4290834" y="511136"/>
                  </a:lnTo>
                  <a:lnTo>
                    <a:pt x="4307598" y="620864"/>
                  </a:lnTo>
                  <a:lnTo>
                    <a:pt x="4325886" y="611720"/>
                  </a:lnTo>
                  <a:lnTo>
                    <a:pt x="4342650" y="703160"/>
                  </a:lnTo>
                  <a:lnTo>
                    <a:pt x="4360938" y="520280"/>
                  </a:lnTo>
                  <a:lnTo>
                    <a:pt x="4377702" y="566000"/>
                  </a:lnTo>
                  <a:lnTo>
                    <a:pt x="4395990" y="803744"/>
                  </a:lnTo>
                  <a:lnTo>
                    <a:pt x="4412754" y="931760"/>
                  </a:lnTo>
                  <a:lnTo>
                    <a:pt x="4431042" y="904328"/>
                  </a:lnTo>
                  <a:lnTo>
                    <a:pt x="4447806" y="1160360"/>
                  </a:lnTo>
                  <a:lnTo>
                    <a:pt x="4466094" y="1196936"/>
                  </a:lnTo>
                  <a:lnTo>
                    <a:pt x="4482858" y="1315808"/>
                  </a:lnTo>
                  <a:lnTo>
                    <a:pt x="4501146" y="1352384"/>
                  </a:lnTo>
                  <a:lnTo>
                    <a:pt x="4517910" y="1416392"/>
                  </a:lnTo>
                  <a:lnTo>
                    <a:pt x="4536198" y="1635848"/>
                  </a:lnTo>
                  <a:lnTo>
                    <a:pt x="4552962" y="1654136"/>
                  </a:lnTo>
                  <a:lnTo>
                    <a:pt x="4571250" y="1727288"/>
                  </a:lnTo>
                  <a:lnTo>
                    <a:pt x="4588014" y="1681568"/>
                  </a:lnTo>
                  <a:lnTo>
                    <a:pt x="4606302" y="1864448"/>
                  </a:lnTo>
                  <a:lnTo>
                    <a:pt x="4623117" y="1937600"/>
                  </a:lnTo>
                </a:path>
              </a:pathLst>
            </a:custGeom>
            <a:ln w="3810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93304" y="3985318"/>
              <a:ext cx="5486400" cy="14604"/>
            </a:xfrm>
            <a:custGeom>
              <a:avLst/>
              <a:gdLst/>
              <a:ahLst/>
              <a:cxnLst/>
              <a:rect l="l" t="t" r="r" b="b"/>
              <a:pathLst>
                <a:path w="5486400" h="14604">
                  <a:moveTo>
                    <a:pt x="0" y="14274"/>
                  </a:moveTo>
                  <a:lnTo>
                    <a:pt x="5486387" y="0"/>
                  </a:lnTo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01391" y="4477076"/>
              <a:ext cx="5487035" cy="14604"/>
            </a:xfrm>
            <a:custGeom>
              <a:avLst/>
              <a:gdLst/>
              <a:ahLst/>
              <a:cxnLst/>
              <a:rect l="l" t="t" r="r" b="b"/>
              <a:pathLst>
                <a:path w="5487034" h="14604">
                  <a:moveTo>
                    <a:pt x="0" y="14274"/>
                  </a:moveTo>
                  <a:lnTo>
                    <a:pt x="5486450" y="0"/>
                  </a:lnTo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3206114" y="1746173"/>
            <a:ext cx="5481320" cy="0"/>
          </a:xfrm>
          <a:custGeom>
            <a:avLst/>
            <a:gdLst/>
            <a:ahLst/>
            <a:cxnLst/>
            <a:rect l="l" t="t" r="r" b="b"/>
            <a:pathLst>
              <a:path w="5481320">
                <a:moveTo>
                  <a:pt x="0" y="0"/>
                </a:moveTo>
                <a:lnTo>
                  <a:pt x="5481193" y="0"/>
                </a:lnTo>
              </a:path>
            </a:pathLst>
          </a:custGeom>
          <a:ln w="6350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6114" y="5401819"/>
            <a:ext cx="5481320" cy="0"/>
          </a:xfrm>
          <a:custGeom>
            <a:avLst/>
            <a:gdLst/>
            <a:ahLst/>
            <a:cxnLst/>
            <a:rect l="l" t="t" r="r" b="b"/>
            <a:pathLst>
              <a:path w="5481320">
                <a:moveTo>
                  <a:pt x="0" y="0"/>
                </a:moveTo>
                <a:lnTo>
                  <a:pt x="548119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44930" y="5316983"/>
            <a:ext cx="812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586755" y="7033655"/>
            <a:ext cx="1134745" cy="41338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00405" marR="6985" indent="-20955">
              <a:lnSpc>
                <a:spcPct val="109400"/>
              </a:lnSpc>
              <a:spcBef>
                <a:spcPts val="5"/>
              </a:spcBef>
            </a:pPr>
            <a:r>
              <a:rPr sz="600" b="0" spc="-10" dirty="0">
                <a:latin typeface="BentonSansCond Light"/>
                <a:cs typeface="BentonSansCond Light"/>
              </a:rPr>
              <a:t>S0000043508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P0000139819</a:t>
            </a:r>
            <a:endParaRPr sz="600">
              <a:latin typeface="BentonSansCond Light"/>
              <a:cs typeface="BentonSansCond Light"/>
            </a:endParaRPr>
          </a:p>
          <a:p>
            <a:pPr marL="12700" marR="5080" indent="657860">
              <a:lnSpc>
                <a:spcPts val="790"/>
              </a:lnSpc>
              <a:spcBef>
                <a:spcPts val="25"/>
              </a:spcBef>
            </a:pPr>
            <a:r>
              <a:rPr sz="600" b="0" dirty="0">
                <a:latin typeface="BentonSansCond Light"/>
                <a:cs typeface="BentonSansCond Light"/>
              </a:rPr>
              <a:t>PPT/</a:t>
            </a:r>
            <a:r>
              <a:rPr sz="600" b="0" spc="225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Tmpl</a:t>
            </a:r>
            <a:r>
              <a:rPr sz="600" b="0" spc="-5" dirty="0">
                <a:latin typeface="BentonSansCond Light"/>
                <a:cs typeface="BentonSansCond Light"/>
              </a:rPr>
              <a:t> </a:t>
            </a:r>
            <a:r>
              <a:rPr sz="600" b="0" spc="-25" dirty="0">
                <a:latin typeface="BentonSansCond Light"/>
                <a:cs typeface="BentonSansCond Light"/>
              </a:rPr>
              <a:t>1.6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Copyright</a:t>
            </a:r>
            <a:r>
              <a:rPr sz="600" b="0" dirty="0">
                <a:latin typeface="BentonSansCond Light"/>
                <a:cs typeface="BentonSansCond Light"/>
              </a:rPr>
              <a:t> © 2026 All</a:t>
            </a:r>
            <a:r>
              <a:rPr sz="600" b="0" spc="20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Rights</a:t>
            </a:r>
            <a:r>
              <a:rPr sz="600" b="0" spc="5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Reserved</a:t>
            </a:r>
            <a:endParaRPr sz="600">
              <a:latin typeface="BentonSansCond Light"/>
              <a:cs typeface="BentonSansCond Light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12" name="object 12"/>
          <p:cNvSpPr txBox="1"/>
          <p:nvPr/>
        </p:nvSpPr>
        <p:spPr>
          <a:xfrm>
            <a:off x="3063105" y="4403116"/>
            <a:ext cx="6350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1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50546" y="3489249"/>
            <a:ext cx="75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2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50035" y="2575383"/>
            <a:ext cx="7620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3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49321" y="1661516"/>
            <a:ext cx="768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4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48774" y="5447170"/>
            <a:ext cx="1308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04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68642" y="5447170"/>
            <a:ext cx="1314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06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89020" y="5447170"/>
            <a:ext cx="1314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08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16547" y="5447170"/>
            <a:ext cx="12001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39682" y="5447170"/>
            <a:ext cx="1143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12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59346" y="5447170"/>
            <a:ext cx="1155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14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79214" y="5447170"/>
            <a:ext cx="1162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16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99593" y="5447170"/>
            <a:ext cx="1162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18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11700" y="5447170"/>
            <a:ext cx="1320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34836" y="5447170"/>
            <a:ext cx="12636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22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54500" y="5447170"/>
            <a:ext cx="1276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24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774368" y="5447170"/>
            <a:ext cx="1282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26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194747" y="5447170"/>
            <a:ext cx="1282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28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612879" y="5447170"/>
            <a:ext cx="1320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30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20551" y="1457662"/>
            <a:ext cx="30460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10" dirty="0">
                <a:latin typeface="BentonSans Book"/>
                <a:cs typeface="BentonSans Book"/>
              </a:rPr>
              <a:t>Spread</a:t>
            </a:r>
            <a:r>
              <a:rPr sz="1200" b="0" spc="5" dirty="0">
                <a:latin typeface="BentonSans Book"/>
                <a:cs typeface="BentonSans Book"/>
              </a:rPr>
              <a:t> </a:t>
            </a:r>
            <a:r>
              <a:rPr sz="1200" b="0" spc="-20" dirty="0">
                <a:latin typeface="BentonSans Book"/>
                <a:cs typeface="BentonSans Book"/>
              </a:rPr>
              <a:t>30-</a:t>
            </a:r>
            <a:r>
              <a:rPr sz="1200" b="0" dirty="0">
                <a:latin typeface="BentonSans Book"/>
                <a:cs typeface="BentonSans Book"/>
              </a:rPr>
              <a:t>year</a:t>
            </a:r>
            <a:r>
              <a:rPr sz="1200" b="0" spc="30" dirty="0">
                <a:latin typeface="BentonSans Book"/>
                <a:cs typeface="BentonSans Book"/>
              </a:rPr>
              <a:t> </a:t>
            </a:r>
            <a:r>
              <a:rPr sz="1200" b="0" spc="-20" dirty="0">
                <a:latin typeface="BentonSans Book"/>
                <a:cs typeface="BentonSans Book"/>
              </a:rPr>
              <a:t>mortgage-30-year</a:t>
            </a:r>
            <a:r>
              <a:rPr sz="1200" b="0" spc="-30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Treasury</a:t>
            </a:r>
            <a:endParaRPr sz="1200">
              <a:latin typeface="BentonSans Book"/>
              <a:cs typeface="BentonSans Boo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3386" y="332655"/>
            <a:ext cx="4802505" cy="50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95"/>
              </a:spcBef>
            </a:pPr>
            <a:r>
              <a:rPr sz="1600" b="1" spc="-20" dirty="0">
                <a:latin typeface="BentonSans Bold"/>
                <a:cs typeface="BentonSans Bold"/>
              </a:rPr>
              <a:t>Mid-</a:t>
            </a:r>
            <a:r>
              <a:rPr sz="1600" b="1" dirty="0">
                <a:latin typeface="BentonSans Bold"/>
                <a:cs typeface="BentonSans Bold"/>
              </a:rPr>
              <a:t>term</a:t>
            </a:r>
            <a:r>
              <a:rPr sz="1600" b="1" spc="-55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election</a:t>
            </a:r>
            <a:r>
              <a:rPr sz="1600" b="1" spc="-40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year:</a:t>
            </a:r>
            <a:r>
              <a:rPr sz="1600" b="1" spc="-50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Risks</a:t>
            </a:r>
            <a:r>
              <a:rPr sz="1600" b="1" spc="-70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and</a:t>
            </a:r>
            <a:r>
              <a:rPr sz="1600" b="1" spc="-60" dirty="0">
                <a:latin typeface="BentonSans Bold"/>
                <a:cs typeface="BentonSans Bold"/>
              </a:rPr>
              <a:t> </a:t>
            </a:r>
            <a:r>
              <a:rPr sz="1600" b="1" spc="-10" dirty="0">
                <a:latin typeface="BentonSans Bold"/>
                <a:cs typeface="BentonSans Bold"/>
              </a:rPr>
              <a:t>Opportunities</a:t>
            </a:r>
            <a:endParaRPr sz="1600">
              <a:latin typeface="BentonSans Bold"/>
              <a:cs typeface="BentonSans Bold"/>
            </a:endParaRPr>
          </a:p>
          <a:p>
            <a:pPr marL="12700">
              <a:lnSpc>
                <a:spcPts val="1910"/>
              </a:lnSpc>
            </a:pPr>
            <a:r>
              <a:rPr sz="1600" b="0" spc="-10" dirty="0">
                <a:latin typeface="BentonSans Book"/>
                <a:cs typeface="BentonSans Book"/>
              </a:rPr>
              <a:t>Deregulation</a:t>
            </a:r>
            <a:r>
              <a:rPr sz="1600" b="0" spc="-15" dirty="0">
                <a:latin typeface="BentonSans Book"/>
                <a:cs typeface="BentonSans Book"/>
              </a:rPr>
              <a:t> </a:t>
            </a:r>
            <a:r>
              <a:rPr sz="1600" b="0" spc="-30" dirty="0">
                <a:latin typeface="BentonSans Book"/>
                <a:cs typeface="BentonSans Book"/>
              </a:rPr>
              <a:t>takes-</a:t>
            </a:r>
            <a:r>
              <a:rPr sz="1600" b="0" dirty="0">
                <a:latin typeface="BentonSans Book"/>
                <a:cs typeface="BentonSans Book"/>
              </a:rPr>
              <a:t>off</a:t>
            </a:r>
            <a:r>
              <a:rPr sz="1600" b="0" spc="1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again</a:t>
            </a:r>
            <a:r>
              <a:rPr sz="1600" b="0" spc="-2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under</a:t>
            </a:r>
            <a:r>
              <a:rPr sz="1600" b="0" spc="-5" dirty="0">
                <a:latin typeface="BentonSans Book"/>
                <a:cs typeface="BentonSans Book"/>
              </a:rPr>
              <a:t> </a:t>
            </a:r>
            <a:r>
              <a:rPr sz="1600" b="0" spc="-20" dirty="0">
                <a:latin typeface="BentonSans Book"/>
                <a:cs typeface="BentonSans Book"/>
              </a:rPr>
              <a:t>President</a:t>
            </a:r>
            <a:r>
              <a:rPr sz="1600" b="0" spc="-60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Trump</a:t>
            </a:r>
            <a:endParaRPr sz="1600">
              <a:latin typeface="BentonSans Book"/>
              <a:cs typeface="BentonSans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3375" y="6256749"/>
            <a:ext cx="1976755" cy="40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latin typeface="BentonSansCond Book"/>
                <a:cs typeface="BentonSansCond Book"/>
              </a:rPr>
              <a:t>Sources:</a:t>
            </a:r>
            <a:r>
              <a:rPr sz="800" b="0" spc="-2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The</a:t>
            </a:r>
            <a:r>
              <a:rPr sz="800" b="0" spc="-1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Office</a:t>
            </a:r>
            <a:r>
              <a:rPr sz="800" b="0" spc="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of</a:t>
            </a:r>
            <a:r>
              <a:rPr sz="800" b="0" spc="-2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the</a:t>
            </a:r>
            <a:r>
              <a:rPr sz="800" b="0" spc="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Federal</a:t>
            </a:r>
            <a:r>
              <a:rPr sz="800" b="0" spc="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Register</a:t>
            </a:r>
            <a:r>
              <a:rPr sz="800" b="0" spc="-5" dirty="0">
                <a:latin typeface="BentonSansCond Book"/>
                <a:cs typeface="BentonSansCond Book"/>
              </a:rPr>
              <a:t> </a:t>
            </a:r>
            <a:r>
              <a:rPr sz="800" b="0" spc="-20" dirty="0">
                <a:latin typeface="BentonSansCond Book"/>
                <a:cs typeface="BentonSansCond Book"/>
              </a:rPr>
              <a:t>(OFR)</a:t>
            </a:r>
            <a:endParaRPr sz="800">
              <a:latin typeface="BentonSansCond Book"/>
              <a:cs typeface="BentonSansCond Book"/>
            </a:endParaRPr>
          </a:p>
          <a:p>
            <a:pPr marL="12700" marR="104139">
              <a:lnSpc>
                <a:spcPct val="103800"/>
              </a:lnSpc>
            </a:pPr>
            <a:r>
              <a:rPr sz="800" b="0" spc="-10" dirty="0">
                <a:latin typeface="BentonSansCond Book"/>
                <a:cs typeface="BentonSansCond Book"/>
              </a:rPr>
              <a:t>,National</a:t>
            </a:r>
            <a:r>
              <a:rPr sz="800" b="0" spc="2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Archives</a:t>
            </a:r>
            <a:r>
              <a:rPr sz="800" b="0" spc="4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and</a:t>
            </a:r>
            <a:r>
              <a:rPr sz="800" b="0" spc="3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Records</a:t>
            </a:r>
            <a:r>
              <a:rPr sz="800" b="0" spc="-1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Administration</a:t>
            </a:r>
            <a:r>
              <a:rPr sz="800" b="0" spc="50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(NARA);</a:t>
            </a:r>
            <a:r>
              <a:rPr sz="800" b="0" spc="-2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American</a:t>
            </a:r>
            <a:r>
              <a:rPr sz="800" b="0" spc="2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Enterprise</a:t>
            </a:r>
            <a:r>
              <a:rPr sz="800" b="0" spc="-3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Institute</a:t>
            </a:r>
            <a:endParaRPr sz="800">
              <a:latin typeface="BentonSansCond Book"/>
              <a:cs typeface="BentonSansCond Boo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450752" y="2110986"/>
            <a:ext cx="2535555" cy="3012440"/>
            <a:chOff x="3450752" y="2110986"/>
            <a:chExt cx="2535555" cy="3012440"/>
          </a:xfrm>
        </p:grpSpPr>
        <p:sp>
          <p:nvSpPr>
            <p:cNvPr id="5" name="object 5"/>
            <p:cNvSpPr/>
            <p:nvPr/>
          </p:nvSpPr>
          <p:spPr>
            <a:xfrm>
              <a:off x="3450752" y="2330196"/>
              <a:ext cx="2535555" cy="2284730"/>
            </a:xfrm>
            <a:custGeom>
              <a:avLst/>
              <a:gdLst/>
              <a:ahLst/>
              <a:cxnLst/>
              <a:rect l="l" t="t" r="r" b="b"/>
              <a:pathLst>
                <a:path w="2535554" h="2284729">
                  <a:moveTo>
                    <a:pt x="0" y="2284476"/>
                  </a:moveTo>
                  <a:lnTo>
                    <a:pt x="2535123" y="2284476"/>
                  </a:lnTo>
                </a:path>
                <a:path w="2535554" h="2284729">
                  <a:moveTo>
                    <a:pt x="0" y="1712976"/>
                  </a:moveTo>
                  <a:lnTo>
                    <a:pt x="2535123" y="1712976"/>
                  </a:lnTo>
                </a:path>
                <a:path w="2535554" h="2284729">
                  <a:moveTo>
                    <a:pt x="0" y="1143000"/>
                  </a:moveTo>
                  <a:lnTo>
                    <a:pt x="2535123" y="1143000"/>
                  </a:lnTo>
                </a:path>
                <a:path w="2535554" h="2284729">
                  <a:moveTo>
                    <a:pt x="0" y="571500"/>
                  </a:moveTo>
                  <a:lnTo>
                    <a:pt x="2535123" y="571500"/>
                  </a:lnTo>
                </a:path>
                <a:path w="2535554" h="2284729">
                  <a:moveTo>
                    <a:pt x="0" y="0"/>
                  </a:moveTo>
                  <a:lnTo>
                    <a:pt x="2535123" y="0"/>
                  </a:lnTo>
                </a:path>
              </a:pathLst>
            </a:custGeom>
            <a:ln w="6350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64096" y="2123686"/>
              <a:ext cx="2375535" cy="2987040"/>
            </a:xfrm>
            <a:custGeom>
              <a:avLst/>
              <a:gdLst/>
              <a:ahLst/>
              <a:cxnLst/>
              <a:rect l="l" t="t" r="r" b="b"/>
              <a:pathLst>
                <a:path w="2375535" h="2987040">
                  <a:moveTo>
                    <a:pt x="0" y="2986506"/>
                  </a:moveTo>
                  <a:lnTo>
                    <a:pt x="27393" y="2963430"/>
                  </a:lnTo>
                  <a:lnTo>
                    <a:pt x="53301" y="2969526"/>
                  </a:lnTo>
                  <a:lnTo>
                    <a:pt x="80733" y="2917710"/>
                  </a:lnTo>
                  <a:lnTo>
                    <a:pt x="106641" y="2910090"/>
                  </a:lnTo>
                  <a:lnTo>
                    <a:pt x="134073" y="2864370"/>
                  </a:lnTo>
                  <a:lnTo>
                    <a:pt x="159981" y="2743974"/>
                  </a:lnTo>
                  <a:lnTo>
                    <a:pt x="187413" y="2559570"/>
                  </a:lnTo>
                  <a:lnTo>
                    <a:pt x="213321" y="2628150"/>
                  </a:lnTo>
                  <a:lnTo>
                    <a:pt x="240753" y="2619006"/>
                  </a:lnTo>
                  <a:lnTo>
                    <a:pt x="266661" y="2640342"/>
                  </a:lnTo>
                  <a:lnTo>
                    <a:pt x="294093" y="2807982"/>
                  </a:lnTo>
                  <a:lnTo>
                    <a:pt x="320001" y="2786646"/>
                  </a:lnTo>
                  <a:lnTo>
                    <a:pt x="347433" y="2833890"/>
                  </a:lnTo>
                  <a:lnTo>
                    <a:pt x="373341" y="2788170"/>
                  </a:lnTo>
                  <a:lnTo>
                    <a:pt x="400773" y="2684538"/>
                  </a:lnTo>
                  <a:lnTo>
                    <a:pt x="426681" y="2721114"/>
                  </a:lnTo>
                  <a:lnTo>
                    <a:pt x="454113" y="2806458"/>
                  </a:lnTo>
                  <a:lnTo>
                    <a:pt x="480021" y="2779026"/>
                  </a:lnTo>
                  <a:lnTo>
                    <a:pt x="507453" y="2769882"/>
                  </a:lnTo>
                  <a:lnTo>
                    <a:pt x="533361" y="2760738"/>
                  </a:lnTo>
                  <a:lnTo>
                    <a:pt x="560793" y="2742450"/>
                  </a:lnTo>
                  <a:lnTo>
                    <a:pt x="586701" y="2759214"/>
                  </a:lnTo>
                  <a:lnTo>
                    <a:pt x="614133" y="2743974"/>
                  </a:lnTo>
                  <a:lnTo>
                    <a:pt x="640041" y="2647962"/>
                  </a:lnTo>
                  <a:lnTo>
                    <a:pt x="667473" y="2696730"/>
                  </a:lnTo>
                  <a:lnTo>
                    <a:pt x="693381" y="2684538"/>
                  </a:lnTo>
                  <a:lnTo>
                    <a:pt x="720813" y="2637294"/>
                  </a:lnTo>
                  <a:lnTo>
                    <a:pt x="746721" y="2510802"/>
                  </a:lnTo>
                  <a:lnTo>
                    <a:pt x="774153" y="2570238"/>
                  </a:lnTo>
                  <a:lnTo>
                    <a:pt x="800061" y="2580906"/>
                  </a:lnTo>
                  <a:lnTo>
                    <a:pt x="827493" y="2458986"/>
                  </a:lnTo>
                  <a:lnTo>
                    <a:pt x="853401" y="2487942"/>
                  </a:lnTo>
                  <a:lnTo>
                    <a:pt x="880833" y="2477274"/>
                  </a:lnTo>
                  <a:lnTo>
                    <a:pt x="906741" y="2489466"/>
                  </a:lnTo>
                  <a:lnTo>
                    <a:pt x="934173" y="2335542"/>
                  </a:lnTo>
                  <a:lnTo>
                    <a:pt x="960081" y="2236482"/>
                  </a:lnTo>
                  <a:lnTo>
                    <a:pt x="987513" y="2045982"/>
                  </a:lnTo>
                  <a:lnTo>
                    <a:pt x="1013421" y="1765566"/>
                  </a:lnTo>
                  <a:lnTo>
                    <a:pt x="1040853" y="1341894"/>
                  </a:lnTo>
                  <a:lnTo>
                    <a:pt x="1066761" y="1431810"/>
                  </a:lnTo>
                  <a:lnTo>
                    <a:pt x="1094193" y="1189494"/>
                  </a:lnTo>
                  <a:lnTo>
                    <a:pt x="1120101" y="1312938"/>
                  </a:lnTo>
                  <a:lnTo>
                    <a:pt x="1147533" y="849642"/>
                  </a:lnTo>
                  <a:lnTo>
                    <a:pt x="1173441" y="578370"/>
                  </a:lnTo>
                  <a:lnTo>
                    <a:pt x="1200873" y="1247406"/>
                  </a:lnTo>
                  <a:lnTo>
                    <a:pt x="1226781" y="1392186"/>
                  </a:lnTo>
                  <a:lnTo>
                    <a:pt x="1254213" y="1415046"/>
                  </a:lnTo>
                  <a:lnTo>
                    <a:pt x="1281645" y="1605546"/>
                  </a:lnTo>
                  <a:lnTo>
                    <a:pt x="1307553" y="1535442"/>
                  </a:lnTo>
                  <a:lnTo>
                    <a:pt x="1334985" y="1707654"/>
                  </a:lnTo>
                  <a:lnTo>
                    <a:pt x="1360893" y="1643646"/>
                  </a:lnTo>
                  <a:lnTo>
                    <a:pt x="1388325" y="1538490"/>
                  </a:lnTo>
                  <a:lnTo>
                    <a:pt x="1414233" y="1524774"/>
                  </a:lnTo>
                  <a:lnTo>
                    <a:pt x="1441665" y="1530870"/>
                  </a:lnTo>
                  <a:lnTo>
                    <a:pt x="1467573" y="1128534"/>
                  </a:lnTo>
                  <a:lnTo>
                    <a:pt x="1495005" y="1265694"/>
                  </a:lnTo>
                  <a:lnTo>
                    <a:pt x="1520913" y="1072146"/>
                  </a:lnTo>
                  <a:lnTo>
                    <a:pt x="1548345" y="1117866"/>
                  </a:lnTo>
                  <a:lnTo>
                    <a:pt x="1574253" y="1134630"/>
                  </a:lnTo>
                  <a:lnTo>
                    <a:pt x="1601685" y="1081290"/>
                  </a:lnTo>
                  <a:lnTo>
                    <a:pt x="1627593" y="1105674"/>
                  </a:lnTo>
                  <a:lnTo>
                    <a:pt x="1655025" y="995946"/>
                  </a:lnTo>
                  <a:lnTo>
                    <a:pt x="1680933" y="953274"/>
                  </a:lnTo>
                  <a:lnTo>
                    <a:pt x="1708365" y="857262"/>
                  </a:lnTo>
                  <a:lnTo>
                    <a:pt x="1734273" y="1271790"/>
                  </a:lnTo>
                  <a:lnTo>
                    <a:pt x="1761705" y="953274"/>
                  </a:lnTo>
                  <a:lnTo>
                    <a:pt x="1787613" y="1058430"/>
                  </a:lnTo>
                  <a:lnTo>
                    <a:pt x="1815045" y="947178"/>
                  </a:lnTo>
                  <a:lnTo>
                    <a:pt x="1840953" y="944130"/>
                  </a:lnTo>
                  <a:lnTo>
                    <a:pt x="1868385" y="974610"/>
                  </a:lnTo>
                  <a:lnTo>
                    <a:pt x="1894293" y="1021854"/>
                  </a:lnTo>
                  <a:lnTo>
                    <a:pt x="1921725" y="776490"/>
                  </a:lnTo>
                  <a:lnTo>
                    <a:pt x="1947633" y="1072146"/>
                  </a:lnTo>
                  <a:lnTo>
                    <a:pt x="1975065" y="704862"/>
                  </a:lnTo>
                  <a:lnTo>
                    <a:pt x="2000973" y="709434"/>
                  </a:lnTo>
                  <a:lnTo>
                    <a:pt x="2028405" y="857262"/>
                  </a:lnTo>
                  <a:lnTo>
                    <a:pt x="2054313" y="764298"/>
                  </a:lnTo>
                  <a:lnTo>
                    <a:pt x="2081745" y="805446"/>
                  </a:lnTo>
                  <a:lnTo>
                    <a:pt x="2107653" y="720102"/>
                  </a:lnTo>
                  <a:lnTo>
                    <a:pt x="2135085" y="267474"/>
                  </a:lnTo>
                  <a:lnTo>
                    <a:pt x="2160993" y="1293126"/>
                  </a:lnTo>
                  <a:lnTo>
                    <a:pt x="2188425" y="1117866"/>
                  </a:lnTo>
                  <a:lnTo>
                    <a:pt x="2214333" y="989850"/>
                  </a:lnTo>
                  <a:lnTo>
                    <a:pt x="2241765" y="567702"/>
                  </a:lnTo>
                  <a:lnTo>
                    <a:pt x="2267673" y="933462"/>
                  </a:lnTo>
                  <a:lnTo>
                    <a:pt x="2295105" y="756678"/>
                  </a:lnTo>
                  <a:lnTo>
                    <a:pt x="2321013" y="480834"/>
                  </a:lnTo>
                  <a:lnTo>
                    <a:pt x="2348445" y="0"/>
                  </a:lnTo>
                  <a:lnTo>
                    <a:pt x="2375014" y="1303794"/>
                  </a:lnTo>
                </a:path>
              </a:pathLst>
            </a:custGeom>
            <a:ln w="2540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3450752" y="1760143"/>
            <a:ext cx="2535555" cy="0"/>
          </a:xfrm>
          <a:custGeom>
            <a:avLst/>
            <a:gdLst/>
            <a:ahLst/>
            <a:cxnLst/>
            <a:rect l="l" t="t" r="r" b="b"/>
            <a:pathLst>
              <a:path w="2535554">
                <a:moveTo>
                  <a:pt x="0" y="0"/>
                </a:moveTo>
                <a:lnTo>
                  <a:pt x="2535123" y="0"/>
                </a:lnTo>
              </a:path>
            </a:pathLst>
          </a:custGeom>
          <a:ln w="6350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50752" y="5184968"/>
            <a:ext cx="2535555" cy="0"/>
          </a:xfrm>
          <a:custGeom>
            <a:avLst/>
            <a:gdLst/>
            <a:ahLst/>
            <a:cxnLst/>
            <a:rect l="l" t="t" r="r" b="b"/>
            <a:pathLst>
              <a:path w="2535554">
                <a:moveTo>
                  <a:pt x="0" y="0"/>
                </a:moveTo>
                <a:lnTo>
                  <a:pt x="253512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89569" y="5100132"/>
            <a:ext cx="812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49309" y="4529348"/>
            <a:ext cx="3225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20,000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48083" y="3958564"/>
            <a:ext cx="32131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40,000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47266" y="3387780"/>
            <a:ext cx="3238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60,000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47369" y="2816997"/>
            <a:ext cx="3238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80,000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06219" y="2246213"/>
            <a:ext cx="36512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100,000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11835" y="1675429"/>
            <a:ext cx="35877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120,000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55530" y="5230217"/>
            <a:ext cx="21780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1936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69608" y="5230217"/>
            <a:ext cx="2152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1959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83379" y="5230217"/>
            <a:ext cx="2171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1982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87246" y="5230217"/>
            <a:ext cx="2374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2005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02855" y="5230217"/>
            <a:ext cx="23367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2028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53756" y="1474473"/>
            <a:ext cx="2732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latin typeface="BentonSans Book"/>
                <a:cs typeface="BentonSans Book"/>
              </a:rPr>
              <a:t>Number</a:t>
            </a:r>
            <a:r>
              <a:rPr sz="1200" b="0" spc="-1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of</a:t>
            </a:r>
            <a:r>
              <a:rPr sz="1200" b="0" spc="-15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pages</a:t>
            </a:r>
            <a:r>
              <a:rPr sz="1200" b="0" spc="-2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in the</a:t>
            </a:r>
            <a:r>
              <a:rPr sz="1200" b="0" spc="-20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federal</a:t>
            </a:r>
            <a:r>
              <a:rPr sz="1200" b="0" spc="-35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register</a:t>
            </a:r>
            <a:endParaRPr sz="1200">
              <a:latin typeface="BentonSans Book"/>
              <a:cs typeface="BentonSans Boo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17020" y="1474473"/>
            <a:ext cx="26993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40" dirty="0">
                <a:latin typeface="BentonSans Book"/>
                <a:cs typeface="BentonSans Book"/>
              </a:rPr>
              <a:t>Total</a:t>
            </a:r>
            <a:r>
              <a:rPr sz="1200" b="0" spc="-2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cost</a:t>
            </a:r>
            <a:r>
              <a:rPr sz="1200" b="0" spc="-1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of </a:t>
            </a:r>
            <a:r>
              <a:rPr sz="1200" b="0" spc="-10" dirty="0">
                <a:latin typeface="BentonSans Book"/>
                <a:cs typeface="BentonSans Book"/>
              </a:rPr>
              <a:t>regulation</a:t>
            </a:r>
            <a:r>
              <a:rPr sz="1200" b="0" spc="-3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by</a:t>
            </a:r>
            <a:r>
              <a:rPr sz="1200" b="0" spc="5" dirty="0">
                <a:latin typeface="BentonSans Book"/>
                <a:cs typeface="BentonSans Book"/>
              </a:rPr>
              <a:t> </a:t>
            </a:r>
            <a:r>
              <a:rPr sz="1200" b="0" spc="-35" dirty="0">
                <a:latin typeface="BentonSans Book"/>
                <a:cs typeface="BentonSans Book"/>
              </a:rPr>
              <a:t>year,</a:t>
            </a:r>
            <a:r>
              <a:rPr sz="1200" b="0" spc="-4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%</a:t>
            </a:r>
            <a:r>
              <a:rPr sz="1200" b="0" spc="-5" dirty="0">
                <a:latin typeface="BentonSans Book"/>
                <a:cs typeface="BentonSans Book"/>
              </a:rPr>
              <a:t> </a:t>
            </a:r>
            <a:r>
              <a:rPr sz="1200" b="0" spc="-25" dirty="0">
                <a:latin typeface="BentonSans Book"/>
                <a:cs typeface="BentonSans Book"/>
              </a:rPr>
              <a:t>GDP</a:t>
            </a:r>
            <a:endParaRPr sz="1200">
              <a:latin typeface="BentonSans Book"/>
              <a:cs typeface="BentonSans Book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059481" y="5181630"/>
            <a:ext cx="2522855" cy="0"/>
          </a:xfrm>
          <a:custGeom>
            <a:avLst/>
            <a:gdLst/>
            <a:ahLst/>
            <a:cxnLst/>
            <a:rect l="l" t="t" r="r" b="b"/>
            <a:pathLst>
              <a:path w="2522854">
                <a:moveTo>
                  <a:pt x="0" y="0"/>
                </a:moveTo>
                <a:lnTo>
                  <a:pt x="2522842" y="0"/>
                </a:lnTo>
              </a:path>
            </a:pathLst>
          </a:custGeom>
          <a:ln w="6350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7059481" y="1970532"/>
            <a:ext cx="2522855" cy="2867025"/>
            <a:chOff x="7059481" y="1970532"/>
            <a:chExt cx="2522855" cy="2867025"/>
          </a:xfrm>
        </p:grpSpPr>
        <p:sp>
          <p:nvSpPr>
            <p:cNvPr id="25" name="object 25"/>
            <p:cNvSpPr/>
            <p:nvPr/>
          </p:nvSpPr>
          <p:spPr>
            <a:xfrm>
              <a:off x="7059481" y="2327153"/>
              <a:ext cx="2522855" cy="1713230"/>
            </a:xfrm>
            <a:custGeom>
              <a:avLst/>
              <a:gdLst/>
              <a:ahLst/>
              <a:cxnLst/>
              <a:rect l="l" t="t" r="r" b="b"/>
              <a:pathLst>
                <a:path w="2522854" h="1713229">
                  <a:moveTo>
                    <a:pt x="0" y="1712975"/>
                  </a:moveTo>
                  <a:lnTo>
                    <a:pt x="2522842" y="1712975"/>
                  </a:lnTo>
                </a:path>
                <a:path w="2522854" h="1713229">
                  <a:moveTo>
                    <a:pt x="0" y="1141475"/>
                  </a:moveTo>
                  <a:lnTo>
                    <a:pt x="2522842" y="1141475"/>
                  </a:lnTo>
                </a:path>
                <a:path w="2522854" h="1713229">
                  <a:moveTo>
                    <a:pt x="0" y="571499"/>
                  </a:moveTo>
                  <a:lnTo>
                    <a:pt x="2522842" y="571499"/>
                  </a:lnTo>
                </a:path>
                <a:path w="2522854" h="1713229">
                  <a:moveTo>
                    <a:pt x="0" y="0"/>
                  </a:moveTo>
                  <a:lnTo>
                    <a:pt x="2522842" y="0"/>
                  </a:lnTo>
                </a:path>
              </a:pathLst>
            </a:custGeom>
            <a:ln w="6350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322820" y="1970531"/>
              <a:ext cx="2110740" cy="2867025"/>
            </a:xfrm>
            <a:custGeom>
              <a:avLst/>
              <a:gdLst/>
              <a:ahLst/>
              <a:cxnLst/>
              <a:rect l="l" t="t" r="r" b="b"/>
              <a:pathLst>
                <a:path w="2110740" h="2867025">
                  <a:moveTo>
                    <a:pt x="45720" y="2497836"/>
                  </a:moveTo>
                  <a:lnTo>
                    <a:pt x="0" y="2497836"/>
                  </a:lnTo>
                  <a:lnTo>
                    <a:pt x="0" y="2639568"/>
                  </a:lnTo>
                  <a:lnTo>
                    <a:pt x="45720" y="2639568"/>
                  </a:lnTo>
                  <a:lnTo>
                    <a:pt x="45720" y="2497836"/>
                  </a:lnTo>
                  <a:close/>
                </a:path>
                <a:path w="2110740" h="2867025">
                  <a:moveTo>
                    <a:pt x="161544" y="2235708"/>
                  </a:moveTo>
                  <a:lnTo>
                    <a:pt x="115824" y="2235708"/>
                  </a:lnTo>
                  <a:lnTo>
                    <a:pt x="115824" y="2639568"/>
                  </a:lnTo>
                  <a:lnTo>
                    <a:pt x="161544" y="2639568"/>
                  </a:lnTo>
                  <a:lnTo>
                    <a:pt x="161544" y="2235708"/>
                  </a:lnTo>
                  <a:close/>
                </a:path>
                <a:path w="2110740" h="2867025">
                  <a:moveTo>
                    <a:pt x="275844" y="2455164"/>
                  </a:moveTo>
                  <a:lnTo>
                    <a:pt x="230124" y="2455164"/>
                  </a:lnTo>
                  <a:lnTo>
                    <a:pt x="230124" y="2639580"/>
                  </a:lnTo>
                  <a:lnTo>
                    <a:pt x="275844" y="2639580"/>
                  </a:lnTo>
                  <a:lnTo>
                    <a:pt x="275844" y="2455164"/>
                  </a:lnTo>
                  <a:close/>
                </a:path>
                <a:path w="2110740" h="2867025">
                  <a:moveTo>
                    <a:pt x="390144" y="2002536"/>
                  </a:moveTo>
                  <a:lnTo>
                    <a:pt x="344424" y="2002536"/>
                  </a:lnTo>
                  <a:lnTo>
                    <a:pt x="344424" y="2639568"/>
                  </a:lnTo>
                  <a:lnTo>
                    <a:pt x="390144" y="2639568"/>
                  </a:lnTo>
                  <a:lnTo>
                    <a:pt x="390144" y="2002536"/>
                  </a:lnTo>
                  <a:close/>
                </a:path>
                <a:path w="2110740" h="2867025">
                  <a:moveTo>
                    <a:pt x="504444" y="2400300"/>
                  </a:moveTo>
                  <a:lnTo>
                    <a:pt x="458724" y="2400300"/>
                  </a:lnTo>
                  <a:lnTo>
                    <a:pt x="458724" y="2639580"/>
                  </a:lnTo>
                  <a:lnTo>
                    <a:pt x="504444" y="2639580"/>
                  </a:lnTo>
                  <a:lnTo>
                    <a:pt x="504444" y="2400300"/>
                  </a:lnTo>
                  <a:close/>
                </a:path>
                <a:path w="2110740" h="2867025">
                  <a:moveTo>
                    <a:pt x="620268" y="2569464"/>
                  </a:moveTo>
                  <a:lnTo>
                    <a:pt x="574548" y="2569464"/>
                  </a:lnTo>
                  <a:lnTo>
                    <a:pt x="574548" y="2639568"/>
                  </a:lnTo>
                  <a:lnTo>
                    <a:pt x="620268" y="2639568"/>
                  </a:lnTo>
                  <a:lnTo>
                    <a:pt x="620268" y="2569464"/>
                  </a:lnTo>
                  <a:close/>
                </a:path>
                <a:path w="2110740" h="2867025">
                  <a:moveTo>
                    <a:pt x="734568" y="2343912"/>
                  </a:moveTo>
                  <a:lnTo>
                    <a:pt x="688848" y="2343912"/>
                  </a:lnTo>
                  <a:lnTo>
                    <a:pt x="688848" y="2639580"/>
                  </a:lnTo>
                  <a:lnTo>
                    <a:pt x="734568" y="2639580"/>
                  </a:lnTo>
                  <a:lnTo>
                    <a:pt x="734568" y="2343912"/>
                  </a:lnTo>
                  <a:close/>
                </a:path>
                <a:path w="2110740" h="2867025">
                  <a:moveTo>
                    <a:pt x="848868" y="2308860"/>
                  </a:moveTo>
                  <a:lnTo>
                    <a:pt x="803148" y="2308860"/>
                  </a:lnTo>
                  <a:lnTo>
                    <a:pt x="803148" y="2639568"/>
                  </a:lnTo>
                  <a:lnTo>
                    <a:pt x="848868" y="2639568"/>
                  </a:lnTo>
                  <a:lnTo>
                    <a:pt x="848868" y="2308860"/>
                  </a:lnTo>
                  <a:close/>
                </a:path>
                <a:path w="2110740" h="2867025">
                  <a:moveTo>
                    <a:pt x="963168" y="2334768"/>
                  </a:moveTo>
                  <a:lnTo>
                    <a:pt x="917448" y="2334768"/>
                  </a:lnTo>
                  <a:lnTo>
                    <a:pt x="917448" y="2639568"/>
                  </a:lnTo>
                  <a:lnTo>
                    <a:pt x="963168" y="2639568"/>
                  </a:lnTo>
                  <a:lnTo>
                    <a:pt x="963168" y="2334768"/>
                  </a:lnTo>
                  <a:close/>
                </a:path>
                <a:path w="2110740" h="2867025">
                  <a:moveTo>
                    <a:pt x="1078992" y="2141220"/>
                  </a:moveTo>
                  <a:lnTo>
                    <a:pt x="1031748" y="2141220"/>
                  </a:lnTo>
                  <a:lnTo>
                    <a:pt x="1031748" y="2639568"/>
                  </a:lnTo>
                  <a:lnTo>
                    <a:pt x="1078992" y="2639568"/>
                  </a:lnTo>
                  <a:lnTo>
                    <a:pt x="1078992" y="2141220"/>
                  </a:lnTo>
                  <a:close/>
                </a:path>
                <a:path w="2110740" h="2867025">
                  <a:moveTo>
                    <a:pt x="1193292" y="2551176"/>
                  </a:moveTo>
                  <a:lnTo>
                    <a:pt x="1147572" y="2551176"/>
                  </a:lnTo>
                  <a:lnTo>
                    <a:pt x="1147572" y="2639568"/>
                  </a:lnTo>
                  <a:lnTo>
                    <a:pt x="1193292" y="2639568"/>
                  </a:lnTo>
                  <a:lnTo>
                    <a:pt x="1193292" y="2551176"/>
                  </a:lnTo>
                  <a:close/>
                </a:path>
                <a:path w="2110740" h="2867025">
                  <a:moveTo>
                    <a:pt x="1307592" y="2639568"/>
                  </a:moveTo>
                  <a:lnTo>
                    <a:pt x="1261872" y="2639568"/>
                  </a:lnTo>
                  <a:lnTo>
                    <a:pt x="1261872" y="2662428"/>
                  </a:lnTo>
                  <a:lnTo>
                    <a:pt x="1307592" y="2662428"/>
                  </a:lnTo>
                  <a:lnTo>
                    <a:pt x="1307592" y="2639568"/>
                  </a:lnTo>
                  <a:close/>
                </a:path>
                <a:path w="2110740" h="2867025">
                  <a:moveTo>
                    <a:pt x="1421892" y="2567940"/>
                  </a:moveTo>
                  <a:lnTo>
                    <a:pt x="1376172" y="2567940"/>
                  </a:lnTo>
                  <a:lnTo>
                    <a:pt x="1376172" y="2639568"/>
                  </a:lnTo>
                  <a:lnTo>
                    <a:pt x="1421892" y="2639568"/>
                  </a:lnTo>
                  <a:lnTo>
                    <a:pt x="1421892" y="2567940"/>
                  </a:lnTo>
                  <a:close/>
                </a:path>
                <a:path w="2110740" h="2867025">
                  <a:moveTo>
                    <a:pt x="1537716" y="2584704"/>
                  </a:moveTo>
                  <a:lnTo>
                    <a:pt x="1490472" y="2584704"/>
                  </a:lnTo>
                  <a:lnTo>
                    <a:pt x="1490472" y="2639568"/>
                  </a:lnTo>
                  <a:lnTo>
                    <a:pt x="1537716" y="2639568"/>
                  </a:lnTo>
                  <a:lnTo>
                    <a:pt x="1537716" y="2584704"/>
                  </a:lnTo>
                  <a:close/>
                </a:path>
                <a:path w="2110740" h="2867025">
                  <a:moveTo>
                    <a:pt x="1652016" y="2145792"/>
                  </a:moveTo>
                  <a:lnTo>
                    <a:pt x="1606296" y="2145792"/>
                  </a:lnTo>
                  <a:lnTo>
                    <a:pt x="1606296" y="2639568"/>
                  </a:lnTo>
                  <a:lnTo>
                    <a:pt x="1652016" y="2639568"/>
                  </a:lnTo>
                  <a:lnTo>
                    <a:pt x="1652016" y="2145792"/>
                  </a:lnTo>
                  <a:close/>
                </a:path>
                <a:path w="2110740" h="2867025">
                  <a:moveTo>
                    <a:pt x="1766316" y="2383536"/>
                  </a:moveTo>
                  <a:lnTo>
                    <a:pt x="1720596" y="2383536"/>
                  </a:lnTo>
                  <a:lnTo>
                    <a:pt x="1720596" y="2639568"/>
                  </a:lnTo>
                  <a:lnTo>
                    <a:pt x="1766316" y="2639568"/>
                  </a:lnTo>
                  <a:lnTo>
                    <a:pt x="1766316" y="2383536"/>
                  </a:lnTo>
                  <a:close/>
                </a:path>
                <a:path w="2110740" h="2867025">
                  <a:moveTo>
                    <a:pt x="1880616" y="2374392"/>
                  </a:moveTo>
                  <a:lnTo>
                    <a:pt x="1834896" y="2374392"/>
                  </a:lnTo>
                  <a:lnTo>
                    <a:pt x="1834896" y="2639568"/>
                  </a:lnTo>
                  <a:lnTo>
                    <a:pt x="1880616" y="2639568"/>
                  </a:lnTo>
                  <a:lnTo>
                    <a:pt x="1880616" y="2374392"/>
                  </a:lnTo>
                  <a:close/>
                </a:path>
                <a:path w="2110740" h="2867025">
                  <a:moveTo>
                    <a:pt x="1996440" y="0"/>
                  </a:moveTo>
                  <a:lnTo>
                    <a:pt x="1949196" y="0"/>
                  </a:lnTo>
                  <a:lnTo>
                    <a:pt x="1949196" y="2639580"/>
                  </a:lnTo>
                  <a:lnTo>
                    <a:pt x="1996440" y="2639580"/>
                  </a:lnTo>
                  <a:lnTo>
                    <a:pt x="1996440" y="0"/>
                  </a:lnTo>
                  <a:close/>
                </a:path>
                <a:path w="2110740" h="2867025">
                  <a:moveTo>
                    <a:pt x="2110740" y="2639568"/>
                  </a:moveTo>
                  <a:lnTo>
                    <a:pt x="2065020" y="2639568"/>
                  </a:lnTo>
                  <a:lnTo>
                    <a:pt x="2065020" y="2866644"/>
                  </a:lnTo>
                  <a:lnTo>
                    <a:pt x="2110740" y="2866644"/>
                  </a:lnTo>
                  <a:lnTo>
                    <a:pt x="2110740" y="2639568"/>
                  </a:lnTo>
                  <a:close/>
                </a:path>
              </a:pathLst>
            </a:custGeom>
            <a:solidFill>
              <a:srgbClr val="007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59481" y="4610803"/>
              <a:ext cx="2522855" cy="0"/>
            </a:xfrm>
            <a:custGeom>
              <a:avLst/>
              <a:gdLst/>
              <a:ahLst/>
              <a:cxnLst/>
              <a:rect l="l" t="t" r="r" b="b"/>
              <a:pathLst>
                <a:path w="2522854">
                  <a:moveTo>
                    <a:pt x="0" y="0"/>
                  </a:moveTo>
                  <a:lnTo>
                    <a:pt x="252284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7059481" y="1756669"/>
            <a:ext cx="2522855" cy="0"/>
          </a:xfrm>
          <a:custGeom>
            <a:avLst/>
            <a:gdLst/>
            <a:ahLst/>
            <a:cxnLst/>
            <a:rect l="l" t="t" r="r" b="b"/>
            <a:pathLst>
              <a:path w="2522854">
                <a:moveTo>
                  <a:pt x="0" y="0"/>
                </a:moveTo>
                <a:lnTo>
                  <a:pt x="2522842" y="0"/>
                </a:lnTo>
              </a:path>
            </a:pathLst>
          </a:custGeom>
          <a:ln w="6350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885598" y="5096793"/>
            <a:ext cx="939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-</a:t>
            </a:r>
            <a:r>
              <a:rPr sz="800" b="0" spc="-50" dirty="0">
                <a:latin typeface="BentonSansCond Light"/>
                <a:cs typeface="BentonSansCond Light"/>
              </a:rPr>
              <a:t>1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586755" y="7033655"/>
            <a:ext cx="1134745" cy="41338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691515" marR="6985" indent="-11430">
              <a:lnSpc>
                <a:spcPct val="109400"/>
              </a:lnSpc>
              <a:spcBef>
                <a:spcPts val="5"/>
              </a:spcBef>
            </a:pPr>
            <a:r>
              <a:rPr sz="600" b="0" spc="-10" dirty="0">
                <a:latin typeface="BentonSansCond Light"/>
                <a:cs typeface="BentonSansCond Light"/>
              </a:rPr>
              <a:t>S0000043508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P0000140442</a:t>
            </a:r>
            <a:endParaRPr sz="600">
              <a:latin typeface="BentonSansCond Light"/>
              <a:cs typeface="BentonSansCond Light"/>
            </a:endParaRPr>
          </a:p>
          <a:p>
            <a:pPr marL="12700" marR="5080" indent="657860">
              <a:lnSpc>
                <a:spcPts val="790"/>
              </a:lnSpc>
              <a:spcBef>
                <a:spcPts val="25"/>
              </a:spcBef>
            </a:pPr>
            <a:r>
              <a:rPr sz="600" b="0" dirty="0">
                <a:latin typeface="BentonSansCond Light"/>
                <a:cs typeface="BentonSansCond Light"/>
              </a:rPr>
              <a:t>PPT/</a:t>
            </a:r>
            <a:r>
              <a:rPr sz="600" b="0" spc="225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Tmpl</a:t>
            </a:r>
            <a:r>
              <a:rPr sz="600" b="0" spc="-5" dirty="0">
                <a:latin typeface="BentonSansCond Light"/>
                <a:cs typeface="BentonSansCond Light"/>
              </a:rPr>
              <a:t> </a:t>
            </a:r>
            <a:r>
              <a:rPr sz="600" b="0" spc="-25" dirty="0">
                <a:latin typeface="BentonSansCond Light"/>
                <a:cs typeface="BentonSansCond Light"/>
              </a:rPr>
              <a:t>1.6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Copyright</a:t>
            </a:r>
            <a:r>
              <a:rPr sz="600" b="0" dirty="0">
                <a:latin typeface="BentonSansCond Light"/>
                <a:cs typeface="BentonSansCond Light"/>
              </a:rPr>
              <a:t> © 2026 All</a:t>
            </a:r>
            <a:r>
              <a:rPr sz="600" b="0" spc="20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Rights</a:t>
            </a:r>
            <a:r>
              <a:rPr sz="600" b="0" spc="5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Reserved</a:t>
            </a:r>
            <a:endParaRPr sz="600">
              <a:latin typeface="BentonSansCond Light"/>
              <a:cs typeface="BentonSansCond Light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30" name="object 30"/>
          <p:cNvSpPr txBox="1"/>
          <p:nvPr/>
        </p:nvSpPr>
        <p:spPr>
          <a:xfrm>
            <a:off x="6898259" y="4526009"/>
            <a:ext cx="812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16435" y="3955225"/>
            <a:ext cx="6350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1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903875" y="3384441"/>
            <a:ext cx="75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2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903365" y="2813658"/>
            <a:ext cx="7620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3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902650" y="2242874"/>
            <a:ext cx="768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4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903977" y="1672091"/>
            <a:ext cx="75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051319" y="5226980"/>
            <a:ext cx="24225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5645" algn="l"/>
                <a:tab pos="938530" algn="l"/>
                <a:tab pos="1168400" algn="l"/>
                <a:tab pos="1398270" algn="l"/>
                <a:tab pos="1625600" algn="l"/>
                <a:tab pos="1856105" algn="l"/>
                <a:tab pos="2078989" algn="l"/>
                <a:tab pos="2308225" algn="l"/>
              </a:tabLst>
            </a:pPr>
            <a:r>
              <a:rPr sz="800" b="0" dirty="0">
                <a:latin typeface="BentonSansCond Light"/>
                <a:cs typeface="BentonSansCond Light"/>
              </a:rPr>
              <a:t>05</a:t>
            </a:r>
            <a:r>
              <a:rPr sz="800" b="0" spc="340" dirty="0">
                <a:latin typeface="BentonSansCond Light"/>
                <a:cs typeface="BentonSansCond Light"/>
              </a:rPr>
              <a:t>  </a:t>
            </a:r>
            <a:r>
              <a:rPr sz="800" b="0" dirty="0">
                <a:latin typeface="BentonSansCond Light"/>
                <a:cs typeface="BentonSansCond Light"/>
              </a:rPr>
              <a:t>07</a:t>
            </a:r>
            <a:r>
              <a:rPr sz="800" b="0" spc="340" dirty="0">
                <a:latin typeface="BentonSansCond Light"/>
                <a:cs typeface="BentonSansCond Light"/>
              </a:rPr>
              <a:t>  </a:t>
            </a:r>
            <a:r>
              <a:rPr sz="800" b="0" spc="-25" dirty="0">
                <a:latin typeface="BentonSansCond Light"/>
                <a:cs typeface="BentonSansCond Light"/>
              </a:rPr>
              <a:t>09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11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13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15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17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19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21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23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25</a:t>
            </a:r>
            <a:endParaRPr sz="800">
              <a:latin typeface="BentonSansCond Light"/>
              <a:cs typeface="BentonSansCond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3386" y="332655"/>
            <a:ext cx="5982335" cy="50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95"/>
              </a:spcBef>
            </a:pPr>
            <a:r>
              <a:rPr sz="1600" b="1" spc="-20" dirty="0">
                <a:latin typeface="BentonSans Bold"/>
                <a:cs typeface="BentonSans Bold"/>
              </a:rPr>
              <a:t>Mid-</a:t>
            </a:r>
            <a:r>
              <a:rPr sz="1600" b="1" dirty="0">
                <a:latin typeface="BentonSans Bold"/>
                <a:cs typeface="BentonSans Bold"/>
              </a:rPr>
              <a:t>term</a:t>
            </a:r>
            <a:r>
              <a:rPr sz="1600" b="1" spc="-20" dirty="0">
                <a:latin typeface="BentonSans Bold"/>
                <a:cs typeface="BentonSans Bold"/>
              </a:rPr>
              <a:t> </a:t>
            </a:r>
            <a:r>
              <a:rPr sz="1600" b="1" spc="-10" dirty="0">
                <a:latin typeface="BentonSans Bold"/>
                <a:cs typeface="BentonSans Bold"/>
              </a:rPr>
              <a:t>Election</a:t>
            </a:r>
            <a:r>
              <a:rPr sz="1600" b="1" spc="-60" dirty="0">
                <a:latin typeface="BentonSans Bold"/>
                <a:cs typeface="BentonSans Bold"/>
              </a:rPr>
              <a:t> </a:t>
            </a:r>
            <a:r>
              <a:rPr sz="1600" b="1" spc="-50" dirty="0">
                <a:latin typeface="BentonSans Bold"/>
                <a:cs typeface="BentonSans Bold"/>
              </a:rPr>
              <a:t>Year:</a:t>
            </a:r>
            <a:r>
              <a:rPr sz="1600" b="1" spc="-30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Risks</a:t>
            </a:r>
            <a:r>
              <a:rPr sz="1600" b="1" spc="-25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and</a:t>
            </a:r>
            <a:r>
              <a:rPr sz="1600" b="1" spc="-20" dirty="0">
                <a:latin typeface="BentonSans Bold"/>
                <a:cs typeface="BentonSans Bold"/>
              </a:rPr>
              <a:t> </a:t>
            </a:r>
            <a:r>
              <a:rPr sz="1600" b="1" spc="-10" dirty="0">
                <a:latin typeface="BentonSans Bold"/>
                <a:cs typeface="BentonSans Bold"/>
              </a:rPr>
              <a:t>Opportunities</a:t>
            </a:r>
            <a:endParaRPr sz="1600">
              <a:latin typeface="BentonSans Bold"/>
              <a:cs typeface="BentonSans Bold"/>
            </a:endParaRPr>
          </a:p>
          <a:p>
            <a:pPr marL="12700">
              <a:lnSpc>
                <a:spcPts val="1910"/>
              </a:lnSpc>
            </a:pPr>
            <a:r>
              <a:rPr sz="1600" b="0" dirty="0">
                <a:latin typeface="BentonSans Book"/>
                <a:cs typeface="BentonSans Book"/>
              </a:rPr>
              <a:t>Stock</a:t>
            </a:r>
            <a:r>
              <a:rPr sz="1600" b="0" spc="-4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Market</a:t>
            </a:r>
            <a:r>
              <a:rPr sz="1600" b="0" spc="-2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returns</a:t>
            </a:r>
            <a:r>
              <a:rPr sz="1600" b="0" spc="-40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typically</a:t>
            </a:r>
            <a:r>
              <a:rPr sz="1600" b="0" spc="-45" dirty="0">
                <a:latin typeface="BentonSans Book"/>
                <a:cs typeface="BentonSans Book"/>
              </a:rPr>
              <a:t> </a:t>
            </a:r>
            <a:r>
              <a:rPr sz="1600" b="0" spc="-20" dirty="0">
                <a:latin typeface="BentonSans Book"/>
                <a:cs typeface="BentonSans Book"/>
              </a:rPr>
              <a:t>weakest</a:t>
            </a:r>
            <a:r>
              <a:rPr sz="1600" b="0" spc="-1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in</a:t>
            </a:r>
            <a:r>
              <a:rPr sz="1600" b="0" spc="-40" dirty="0">
                <a:latin typeface="BentonSans Book"/>
                <a:cs typeface="BentonSans Book"/>
              </a:rPr>
              <a:t> </a:t>
            </a:r>
            <a:r>
              <a:rPr sz="1600" b="0" spc="-20" dirty="0">
                <a:latin typeface="BentonSans Book"/>
                <a:cs typeface="BentonSans Book"/>
              </a:rPr>
              <a:t>mid-</a:t>
            </a:r>
            <a:r>
              <a:rPr sz="1600" b="0" dirty="0">
                <a:latin typeface="BentonSans Book"/>
                <a:cs typeface="BentonSans Book"/>
              </a:rPr>
              <a:t>term</a:t>
            </a:r>
            <a:r>
              <a:rPr sz="1600" b="0" spc="-2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election</a:t>
            </a:r>
            <a:r>
              <a:rPr sz="1600" b="0" spc="-45" dirty="0">
                <a:latin typeface="BentonSans Book"/>
                <a:cs typeface="BentonSans Book"/>
              </a:rPr>
              <a:t> </a:t>
            </a:r>
            <a:r>
              <a:rPr sz="1600" b="0" spc="-20" dirty="0">
                <a:latin typeface="BentonSans Book"/>
                <a:cs typeface="BentonSans Book"/>
              </a:rPr>
              <a:t>year</a:t>
            </a:r>
            <a:endParaRPr sz="1600">
              <a:latin typeface="BentonSans Book"/>
              <a:cs typeface="BentonSans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3375" y="6383749"/>
            <a:ext cx="2165985" cy="27495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65"/>
              </a:spcBef>
            </a:pPr>
            <a:r>
              <a:rPr sz="800" b="0" spc="-10" dirty="0">
                <a:latin typeface="BentonSansCond Book"/>
                <a:cs typeface="BentonSansCond Book"/>
              </a:rPr>
              <a:t>Sources:</a:t>
            </a:r>
            <a:r>
              <a:rPr sz="800" b="0" spc="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Longview</a:t>
            </a:r>
            <a:r>
              <a:rPr sz="800" b="0" spc="3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Economics,</a:t>
            </a:r>
            <a:r>
              <a:rPr sz="800" b="0" spc="1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Office</a:t>
            </a:r>
            <a:r>
              <a:rPr sz="800" b="0" spc="2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of</a:t>
            </a:r>
            <a:r>
              <a:rPr sz="800" b="0" spc="21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Management</a:t>
            </a:r>
            <a:r>
              <a:rPr sz="800" b="0" spc="50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&amp;</a:t>
            </a:r>
            <a:r>
              <a:rPr sz="800" b="0" spc="1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Budget,</a:t>
            </a:r>
            <a:r>
              <a:rPr sz="800" b="0" spc="1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Congressional</a:t>
            </a:r>
            <a:r>
              <a:rPr sz="800" b="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Budget</a:t>
            </a:r>
            <a:r>
              <a:rPr sz="800" b="0" spc="1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Office</a:t>
            </a:r>
            <a:endParaRPr sz="800">
              <a:latin typeface="BentonSansCond Book"/>
              <a:cs typeface="BentonSansCond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25528" y="1567032"/>
            <a:ext cx="1849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latin typeface="BentonSans Book"/>
                <a:cs typeface="BentonSans Book"/>
              </a:rPr>
              <a:t>Fiscal</a:t>
            </a:r>
            <a:r>
              <a:rPr sz="1200" b="0" spc="-2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deficit</a:t>
            </a:r>
            <a:r>
              <a:rPr sz="1200" b="0" spc="-1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as</a:t>
            </a:r>
            <a:r>
              <a:rPr sz="1200" b="0" spc="-1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%</a:t>
            </a:r>
            <a:r>
              <a:rPr sz="1200" b="0" spc="-10" dirty="0">
                <a:latin typeface="BentonSans Book"/>
                <a:cs typeface="BentonSans Book"/>
              </a:rPr>
              <a:t> </a:t>
            </a:r>
            <a:r>
              <a:rPr sz="1200" b="0" spc="-60" dirty="0">
                <a:latin typeface="BentonSans Book"/>
                <a:cs typeface="BentonSans Book"/>
              </a:rPr>
              <a:t>GDP,</a:t>
            </a:r>
            <a:r>
              <a:rPr sz="1200" b="0" spc="-30" dirty="0">
                <a:latin typeface="BentonSans Book"/>
                <a:cs typeface="BentonSans Book"/>
              </a:rPr>
              <a:t> </a:t>
            </a:r>
            <a:r>
              <a:rPr sz="1200" b="0" spc="-25" dirty="0">
                <a:latin typeface="BentonSans Book"/>
                <a:cs typeface="BentonSans Book"/>
              </a:rPr>
              <a:t>FY</a:t>
            </a:r>
            <a:endParaRPr sz="1200">
              <a:latin typeface="BentonSans Book"/>
              <a:cs typeface="BentonSans Book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043745" y="2153083"/>
          <a:ext cx="3034030" cy="39528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8115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2</a:t>
                      </a:r>
                      <a:r>
                        <a:rPr sz="8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dirty="0">
                          <a:latin typeface="BentonSans Book"/>
                          <a:cs typeface="BentonSans Book"/>
                        </a:rPr>
                        <a:t>Nov</a:t>
                      </a: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1926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635" marB="0">
                    <a:lnT w="9525">
                      <a:solidFill>
                        <a:srgbClr val="A9A99F"/>
                      </a:solidFill>
                      <a:prstDash val="solid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-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9.40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700" marB="0">
                    <a:lnT w="9525">
                      <a:solidFill>
                        <a:srgbClr val="A9A99F"/>
                      </a:solidFill>
                      <a:prstDash val="solid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29.30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700" marB="0">
                    <a:lnT w="9525">
                      <a:solidFill>
                        <a:srgbClr val="A9A99F"/>
                      </a:solidFill>
                      <a:prstDash val="solid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25" dirty="0">
                          <a:latin typeface="BentonSans Book"/>
                          <a:cs typeface="BentonSans Book"/>
                        </a:rPr>
                        <a:t>Yes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700" marB="0">
                    <a:lnT w="9525">
                      <a:solidFill>
                        <a:srgbClr val="A9A99F"/>
                      </a:solidFill>
                      <a:prstDash val="solid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4</a:t>
                      </a:r>
                      <a:r>
                        <a:rPr sz="800" b="0" spc="-3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dirty="0">
                          <a:latin typeface="BentonSans Book"/>
                          <a:cs typeface="BentonSans Book"/>
                        </a:rPr>
                        <a:t>Nov</a:t>
                      </a: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1930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63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-34.80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70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-38.60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70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25" dirty="0">
                          <a:latin typeface="BentonSans Book"/>
                          <a:cs typeface="BentonSans Book"/>
                        </a:rPr>
                        <a:t>Yes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70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6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dirty="0">
                          <a:latin typeface="BentonSans Book"/>
                          <a:cs typeface="BentonSans Book"/>
                        </a:rPr>
                        <a:t>Nov</a:t>
                      </a:r>
                      <a:r>
                        <a:rPr sz="8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1934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63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-29.30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70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FAA977"/>
                    </a:solidFill>
                  </a:tcPr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36.90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70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62BD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8</a:t>
                      </a:r>
                      <a:r>
                        <a:rPr sz="8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dirty="0">
                          <a:latin typeface="BentonSans Book"/>
                          <a:cs typeface="BentonSans Book"/>
                        </a:rPr>
                        <a:t>Nov</a:t>
                      </a:r>
                      <a:r>
                        <a:rPr sz="8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1938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63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-28.90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70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-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1.80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70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25" dirty="0">
                          <a:latin typeface="BentonSans Book"/>
                          <a:cs typeface="BentonSans Book"/>
                        </a:rPr>
                        <a:t>Yes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70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3</a:t>
                      </a:r>
                      <a:r>
                        <a:rPr sz="8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dirty="0">
                          <a:latin typeface="BentonSans Book"/>
                          <a:cs typeface="BentonSans Book"/>
                        </a:rPr>
                        <a:t>Nov</a:t>
                      </a:r>
                      <a:r>
                        <a:rPr sz="8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1942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63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-20.50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70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FDDA80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25.30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70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A4D1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5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dirty="0">
                          <a:latin typeface="BentonSans Book"/>
                          <a:cs typeface="BentonSans Book"/>
                        </a:rPr>
                        <a:t>Nov</a:t>
                      </a: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1946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63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-26.60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70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FBB879"/>
                    </a:solidFill>
                  </a:tcPr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2.90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70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FBBC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7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dirty="0">
                          <a:latin typeface="BentonSans Book"/>
                          <a:cs typeface="BentonSans Book"/>
                        </a:rPr>
                        <a:t>Nov</a:t>
                      </a:r>
                      <a:r>
                        <a:rPr sz="8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1950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63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-14.00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06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C7DC81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17.30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06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D1DE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2</a:t>
                      </a:r>
                      <a:r>
                        <a:rPr sz="8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dirty="0">
                          <a:latin typeface="BentonSans Book"/>
                          <a:cs typeface="BentonSans Book"/>
                        </a:rPr>
                        <a:t>Nov</a:t>
                      </a: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1954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63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-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4.40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06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34.00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06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0" spc="-25" dirty="0">
                          <a:latin typeface="BentonSans Book"/>
                          <a:cs typeface="BentonSans Book"/>
                        </a:rPr>
                        <a:t>Yes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06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4</a:t>
                      </a:r>
                      <a:r>
                        <a:rPr sz="800" b="0" spc="-3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dirty="0">
                          <a:latin typeface="BentonSans Book"/>
                          <a:cs typeface="BentonSans Book"/>
                        </a:rPr>
                        <a:t>Nov</a:t>
                      </a: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1958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63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-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5.60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06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8.60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06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6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dirty="0">
                          <a:latin typeface="BentonSans Book"/>
                          <a:cs typeface="BentonSans Book"/>
                        </a:rPr>
                        <a:t>Nov</a:t>
                      </a:r>
                      <a:r>
                        <a:rPr sz="8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1962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63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-28.00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06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FAB078"/>
                    </a:solidFill>
                  </a:tcPr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25.60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06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A2D1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8</a:t>
                      </a:r>
                      <a:r>
                        <a:rPr sz="8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dirty="0">
                          <a:latin typeface="BentonSans Book"/>
                          <a:cs typeface="BentonSans Book"/>
                        </a:rPr>
                        <a:t>Nov</a:t>
                      </a:r>
                      <a:r>
                        <a:rPr sz="8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1966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63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-22.20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06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FCD17E"/>
                    </a:solidFill>
                  </a:tcPr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17.60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06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D0DE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3</a:t>
                      </a:r>
                      <a:r>
                        <a:rPr sz="8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dirty="0">
                          <a:latin typeface="BentonSans Book"/>
                          <a:cs typeface="BentonSans Book"/>
                        </a:rPr>
                        <a:t>Nov</a:t>
                      </a:r>
                      <a:r>
                        <a:rPr sz="8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1970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-29.50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06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10.20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06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0" spc="-25" dirty="0">
                          <a:latin typeface="BentonSans Book"/>
                          <a:cs typeface="BentonSans Book"/>
                        </a:rPr>
                        <a:t>Yes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06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3</a:t>
                      </a:r>
                      <a:r>
                        <a:rPr sz="8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dirty="0">
                          <a:latin typeface="BentonSans Book"/>
                          <a:cs typeface="BentonSans Book"/>
                        </a:rPr>
                        <a:t>Nov</a:t>
                      </a:r>
                      <a:r>
                        <a:rPr sz="8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1974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-41.80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06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17.80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06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0" spc="-25" dirty="0">
                          <a:latin typeface="BentonSans Book"/>
                          <a:cs typeface="BentonSans Book"/>
                        </a:rPr>
                        <a:t>Yes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06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7</a:t>
                      </a:r>
                      <a:r>
                        <a:rPr sz="800" b="0" spc="-2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dirty="0">
                          <a:latin typeface="BentonSans Book"/>
                          <a:cs typeface="BentonSans Book"/>
                        </a:rPr>
                        <a:t>Nov</a:t>
                      </a: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1978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-12.90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06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B8D680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7.80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06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FDE0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2</a:t>
                      </a:r>
                      <a:r>
                        <a:rPr sz="8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dirty="0">
                          <a:latin typeface="BentonSans Book"/>
                          <a:cs typeface="BentonSans Book"/>
                        </a:rPr>
                        <a:t>Nov</a:t>
                      </a: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1982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-18.90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06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19.00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06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0" spc="-25" dirty="0">
                          <a:latin typeface="BentonSans Book"/>
                          <a:cs typeface="BentonSans Book"/>
                        </a:rPr>
                        <a:t>Yes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06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4</a:t>
                      </a:r>
                      <a:r>
                        <a:rPr sz="800" b="0" spc="-3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dirty="0">
                          <a:latin typeface="BentonSans Book"/>
                          <a:cs typeface="BentonSans Book"/>
                        </a:rPr>
                        <a:t>Nov</a:t>
                      </a: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1986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-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9.40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06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82C67C"/>
                    </a:solidFill>
                  </a:tcPr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1.90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06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FBB5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6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dirty="0">
                          <a:latin typeface="BentonSans Book"/>
                          <a:cs typeface="BentonSans Book"/>
                        </a:rPr>
                        <a:t>Nov</a:t>
                      </a:r>
                      <a:r>
                        <a:rPr sz="8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1990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-19.90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06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24.70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06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0" spc="-25" dirty="0">
                          <a:latin typeface="BentonSans Book"/>
                          <a:cs typeface="BentonSans Book"/>
                        </a:rPr>
                        <a:t>Yes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06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8</a:t>
                      </a:r>
                      <a:r>
                        <a:rPr sz="8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dirty="0">
                          <a:latin typeface="BentonSans Book"/>
                          <a:cs typeface="BentonSans Book"/>
                        </a:rPr>
                        <a:t>Nov</a:t>
                      </a:r>
                      <a:r>
                        <a:rPr sz="8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1994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-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8.90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06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7AC57C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25.90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06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A0D0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3</a:t>
                      </a:r>
                      <a:r>
                        <a:rPr sz="8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dirty="0">
                          <a:latin typeface="BentonSans Book"/>
                          <a:cs typeface="BentonSans Book"/>
                        </a:rPr>
                        <a:t>Nov</a:t>
                      </a:r>
                      <a:r>
                        <a:rPr sz="8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1998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-19.30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06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FDB146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22.00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06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B7D6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5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dirty="0">
                          <a:latin typeface="BentonSans Book"/>
                          <a:cs typeface="BentonSans Book"/>
                        </a:rPr>
                        <a:t>Nov</a:t>
                      </a: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2002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-33.80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06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F99071"/>
                    </a:solidFill>
                  </a:tcPr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14.90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06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DFE1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7</a:t>
                      </a:r>
                      <a:r>
                        <a:rPr sz="800" b="0" spc="-2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dirty="0">
                          <a:latin typeface="BentonSans Book"/>
                          <a:cs typeface="BentonSans Book"/>
                        </a:rPr>
                        <a:t>Nov</a:t>
                      </a: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2006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-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7.70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06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68C07B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6.60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06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FDD7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2</a:t>
                      </a:r>
                      <a:r>
                        <a:rPr sz="8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dirty="0">
                          <a:latin typeface="BentonSans Book"/>
                          <a:cs typeface="BentonSans Book"/>
                        </a:rPr>
                        <a:t>Nov</a:t>
                      </a: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2010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-16.00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06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E6E383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2.10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06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FBB7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4</a:t>
                      </a:r>
                      <a:r>
                        <a:rPr sz="800" b="0" spc="-3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dirty="0">
                          <a:latin typeface="BentonSans Book"/>
                          <a:cs typeface="BentonSans Book"/>
                        </a:rPr>
                        <a:t>Nov</a:t>
                      </a: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2014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-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7.40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06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62BD7A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4.50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06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FCC7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6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dirty="0">
                          <a:latin typeface="BentonSans Book"/>
                          <a:cs typeface="BentonSans Book"/>
                        </a:rPr>
                        <a:t>Nov</a:t>
                      </a:r>
                      <a:r>
                        <a:rPr sz="8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2018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-10.20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06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8DCA7D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12.00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06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  <a:solidFill>
                      <a:srgbClr val="EEE78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8</a:t>
                      </a:r>
                      <a:r>
                        <a:rPr sz="8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dirty="0">
                          <a:latin typeface="BentonSans Book"/>
                          <a:cs typeface="BentonSans Book"/>
                        </a:rPr>
                        <a:t>Nov</a:t>
                      </a:r>
                      <a:r>
                        <a:rPr sz="8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2022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-25.40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06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solid"/>
                    </a:lnB>
                    <a:solidFill>
                      <a:srgbClr val="FBBE7A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13.60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206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solid"/>
                    </a:lnB>
                    <a:solidFill>
                      <a:srgbClr val="E6E3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4535015" y="1792084"/>
            <a:ext cx="1466850" cy="0"/>
          </a:xfrm>
          <a:custGeom>
            <a:avLst/>
            <a:gdLst/>
            <a:ahLst/>
            <a:cxnLst/>
            <a:rect l="l" t="t" r="r" b="b"/>
            <a:pathLst>
              <a:path w="1466850">
                <a:moveTo>
                  <a:pt x="0" y="0"/>
                </a:moveTo>
                <a:lnTo>
                  <a:pt x="1466240" y="0"/>
                </a:lnTo>
              </a:path>
            </a:pathLst>
          </a:custGeom>
          <a:ln w="9525">
            <a:solidFill>
              <a:srgbClr val="A9A9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58467" y="1745856"/>
            <a:ext cx="446405" cy="391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800" b="0" dirty="0">
                <a:latin typeface="BentonSans Medium"/>
                <a:cs typeface="BentonSans Medium"/>
              </a:rPr>
              <a:t>Date</a:t>
            </a:r>
            <a:r>
              <a:rPr sz="800" b="0" spc="-15" dirty="0">
                <a:latin typeface="BentonSans Medium"/>
                <a:cs typeface="BentonSans Medium"/>
              </a:rPr>
              <a:t> </a:t>
            </a:r>
            <a:r>
              <a:rPr sz="800" b="0" spc="-25" dirty="0">
                <a:latin typeface="BentonSans Medium"/>
                <a:cs typeface="BentonSans Medium"/>
              </a:rPr>
              <a:t>of</a:t>
            </a:r>
            <a:r>
              <a:rPr sz="800" b="0" spc="500" dirty="0">
                <a:latin typeface="BentonSans Medium"/>
                <a:cs typeface="BentonSans Medium"/>
              </a:rPr>
              <a:t> </a:t>
            </a:r>
            <a:r>
              <a:rPr sz="800" b="0" spc="-10" dirty="0">
                <a:latin typeface="BentonSans Medium"/>
                <a:cs typeface="BentonSans Medium"/>
              </a:rPr>
              <a:t>midterm</a:t>
            </a:r>
            <a:r>
              <a:rPr sz="800" b="0" spc="500" dirty="0">
                <a:latin typeface="BentonSans Medium"/>
                <a:cs typeface="BentonSans Medium"/>
              </a:rPr>
              <a:t> </a:t>
            </a:r>
            <a:r>
              <a:rPr sz="800" b="0" spc="-10" dirty="0">
                <a:latin typeface="BentonSans Medium"/>
                <a:cs typeface="BentonSans Medium"/>
              </a:rPr>
              <a:t>election</a:t>
            </a:r>
            <a:endParaRPr sz="800">
              <a:latin typeface="BentonSans Medium"/>
              <a:cs typeface="BentonSans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89969" y="1745856"/>
            <a:ext cx="71564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dirty="0">
                <a:latin typeface="BentonSans Medium"/>
                <a:cs typeface="BentonSans Medium"/>
              </a:rPr>
              <a:t>the</a:t>
            </a:r>
            <a:r>
              <a:rPr sz="800" b="0" spc="-10" dirty="0">
                <a:latin typeface="BentonSans Medium"/>
                <a:cs typeface="BentonSans Medium"/>
              </a:rPr>
              <a:t> </a:t>
            </a:r>
            <a:r>
              <a:rPr sz="800" b="0" dirty="0">
                <a:latin typeface="BentonSans Medium"/>
                <a:cs typeface="BentonSans Medium"/>
              </a:rPr>
              <a:t>12</a:t>
            </a:r>
            <a:r>
              <a:rPr sz="800" b="0" spc="-15" dirty="0">
                <a:latin typeface="BentonSans Medium"/>
                <a:cs typeface="BentonSans Medium"/>
              </a:rPr>
              <a:t> </a:t>
            </a:r>
            <a:r>
              <a:rPr sz="800" b="0" spc="-10" dirty="0">
                <a:latin typeface="BentonSans Medium"/>
                <a:cs typeface="BentonSans Medium"/>
              </a:rPr>
              <a:t>months</a:t>
            </a:r>
            <a:endParaRPr sz="800">
              <a:latin typeface="BentonSans Medium"/>
              <a:cs typeface="BentonSans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89969" y="1502022"/>
            <a:ext cx="211582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72160" algn="l"/>
              </a:tabLst>
            </a:pPr>
            <a:r>
              <a:rPr sz="800" b="0" spc="-10" dirty="0">
                <a:latin typeface="BentonSans Medium"/>
                <a:cs typeface="BentonSans Medium"/>
              </a:rPr>
              <a:t>Largest</a:t>
            </a:r>
            <a:r>
              <a:rPr sz="800" b="0" dirty="0">
                <a:latin typeface="BentonSans Medium"/>
                <a:cs typeface="BentonSans Medium"/>
              </a:rPr>
              <a:t>	S&amp;P500</a:t>
            </a:r>
            <a:r>
              <a:rPr sz="800" b="0" spc="-30" dirty="0">
                <a:latin typeface="BentonSans Medium"/>
                <a:cs typeface="BentonSans Medium"/>
              </a:rPr>
              <a:t> </a:t>
            </a:r>
            <a:r>
              <a:rPr sz="800" b="0" dirty="0">
                <a:latin typeface="BentonSans Medium"/>
                <a:cs typeface="BentonSans Medium"/>
              </a:rPr>
              <a:t>price</a:t>
            </a:r>
            <a:r>
              <a:rPr sz="800" b="0" spc="-35" dirty="0">
                <a:latin typeface="BentonSans Medium"/>
                <a:cs typeface="BentonSans Medium"/>
              </a:rPr>
              <a:t> </a:t>
            </a:r>
            <a:r>
              <a:rPr sz="800" b="0" spc="-10" dirty="0">
                <a:latin typeface="BentonSans Medium"/>
                <a:cs typeface="BentonSans Medium"/>
              </a:rPr>
              <a:t>performance</a:t>
            </a:r>
            <a:endParaRPr sz="800">
              <a:latin typeface="BentonSans Medium"/>
              <a:cs typeface="BentonSans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89969" y="1623939"/>
            <a:ext cx="170878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72160" algn="l"/>
              </a:tabLst>
            </a:pPr>
            <a:r>
              <a:rPr sz="800" b="0" dirty="0">
                <a:latin typeface="BentonSans Medium"/>
                <a:cs typeface="BentonSans Medium"/>
              </a:rPr>
              <a:t>drawdown</a:t>
            </a:r>
            <a:r>
              <a:rPr sz="800" b="0" spc="-40" dirty="0">
                <a:latin typeface="BentonSans Medium"/>
                <a:cs typeface="BentonSans Medium"/>
              </a:rPr>
              <a:t> </a:t>
            </a:r>
            <a:r>
              <a:rPr sz="800" b="0" spc="-25" dirty="0">
                <a:latin typeface="BentonSans Medium"/>
                <a:cs typeface="BentonSans Medium"/>
              </a:rPr>
              <a:t>in</a:t>
            </a:r>
            <a:r>
              <a:rPr sz="800" b="0" dirty="0">
                <a:latin typeface="BentonSans Medium"/>
                <a:cs typeface="BentonSans Medium"/>
              </a:rPr>
              <a:t>	post</a:t>
            </a:r>
            <a:r>
              <a:rPr sz="800" b="0" spc="-15" dirty="0">
                <a:latin typeface="BentonSans Medium"/>
                <a:cs typeface="BentonSans Medium"/>
              </a:rPr>
              <a:t> </a:t>
            </a:r>
            <a:r>
              <a:rPr sz="800" b="0" dirty="0">
                <a:latin typeface="BentonSans Medium"/>
                <a:cs typeface="BentonSans Medium"/>
              </a:rPr>
              <a:t>midterms</a:t>
            </a:r>
            <a:r>
              <a:rPr sz="800" b="0" spc="-40" dirty="0">
                <a:latin typeface="BentonSans Medium"/>
                <a:cs typeface="BentonSans Medium"/>
              </a:rPr>
              <a:t> </a:t>
            </a:r>
            <a:r>
              <a:rPr sz="800" b="0" spc="-25" dirty="0">
                <a:latin typeface="BentonSans Medium"/>
                <a:cs typeface="BentonSans Medium"/>
              </a:rPr>
              <a:t>(%)</a:t>
            </a:r>
            <a:endParaRPr sz="800">
              <a:latin typeface="BentonSans Medium"/>
              <a:cs typeface="BentonSans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89969" y="1867773"/>
            <a:ext cx="1200785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dirty="0">
                <a:latin typeface="BentonSans Medium"/>
                <a:cs typeface="BentonSans Medium"/>
              </a:rPr>
              <a:t>before</a:t>
            </a:r>
            <a:r>
              <a:rPr sz="800" b="0" spc="-40" dirty="0">
                <a:latin typeface="BentonSans Medium"/>
                <a:cs typeface="BentonSans Medium"/>
              </a:rPr>
              <a:t> </a:t>
            </a:r>
            <a:r>
              <a:rPr sz="800" b="0" spc="-25" dirty="0">
                <a:latin typeface="BentonSans Medium"/>
                <a:cs typeface="BentonSans Medium"/>
              </a:rPr>
              <a:t>the</a:t>
            </a:r>
            <a:endParaRPr sz="800">
              <a:latin typeface="BentonSans Medium"/>
              <a:cs typeface="BentonSans Medium"/>
            </a:endParaRPr>
          </a:p>
          <a:p>
            <a:pPr marL="12700">
              <a:lnSpc>
                <a:spcPct val="100000"/>
              </a:lnSpc>
            </a:pPr>
            <a:r>
              <a:rPr sz="800" b="0" dirty="0">
                <a:latin typeface="BentonSans Medium"/>
                <a:cs typeface="BentonSans Medium"/>
              </a:rPr>
              <a:t>midterms</a:t>
            </a:r>
            <a:r>
              <a:rPr sz="800" b="0" spc="-50" dirty="0">
                <a:latin typeface="BentonSans Medium"/>
                <a:cs typeface="BentonSans Medium"/>
              </a:rPr>
              <a:t> </a:t>
            </a:r>
            <a:r>
              <a:rPr sz="800" b="0" dirty="0">
                <a:latin typeface="BentonSans Medium"/>
                <a:cs typeface="BentonSans Medium"/>
              </a:rPr>
              <a:t>(%)</a:t>
            </a:r>
            <a:r>
              <a:rPr sz="800" b="0" spc="385" dirty="0">
                <a:latin typeface="BentonSans Medium"/>
                <a:cs typeface="BentonSans Medium"/>
              </a:rPr>
              <a:t> </a:t>
            </a:r>
            <a:r>
              <a:rPr sz="800" b="0" dirty="0">
                <a:latin typeface="BentonSans Medium"/>
                <a:cs typeface="BentonSans Medium"/>
              </a:rPr>
              <a:t>12m</a:t>
            </a:r>
            <a:r>
              <a:rPr sz="800" b="0" spc="-5" dirty="0">
                <a:latin typeface="BentonSans Medium"/>
                <a:cs typeface="BentonSans Medium"/>
              </a:rPr>
              <a:t> </a:t>
            </a:r>
            <a:r>
              <a:rPr sz="800" b="0" spc="-25" dirty="0">
                <a:latin typeface="BentonSans Medium"/>
                <a:cs typeface="BentonSans Medium"/>
              </a:rPr>
              <a:t>(%)</a:t>
            </a:r>
            <a:endParaRPr sz="800">
              <a:latin typeface="BentonSans Medium"/>
              <a:cs typeface="BentonSans 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46167" y="1867773"/>
            <a:ext cx="644525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800" b="0" dirty="0">
                <a:latin typeface="BentonSans Medium"/>
                <a:cs typeface="BentonSans Medium"/>
              </a:rPr>
              <a:t>Recession</a:t>
            </a:r>
            <a:r>
              <a:rPr sz="800" b="0" spc="-40" dirty="0">
                <a:latin typeface="BentonSans Medium"/>
                <a:cs typeface="BentonSans Medium"/>
              </a:rPr>
              <a:t> </a:t>
            </a:r>
            <a:r>
              <a:rPr sz="800" b="0" spc="-25" dirty="0">
                <a:latin typeface="BentonSans Medium"/>
                <a:cs typeface="BentonSans Medium"/>
              </a:rPr>
              <a:t>at</a:t>
            </a:r>
            <a:r>
              <a:rPr sz="800" b="0" spc="500" dirty="0">
                <a:latin typeface="BentonSans Medium"/>
                <a:cs typeface="BentonSans Medium"/>
              </a:rPr>
              <a:t> </a:t>
            </a:r>
            <a:r>
              <a:rPr sz="800" b="0" dirty="0">
                <a:latin typeface="BentonSans Medium"/>
                <a:cs typeface="BentonSans Medium"/>
              </a:rPr>
              <a:t>any</a:t>
            </a:r>
            <a:r>
              <a:rPr sz="800" b="0" spc="-20" dirty="0">
                <a:latin typeface="BentonSans Medium"/>
                <a:cs typeface="BentonSans Medium"/>
              </a:rPr>
              <a:t> </a:t>
            </a:r>
            <a:r>
              <a:rPr sz="800" b="0" spc="-10" dirty="0">
                <a:latin typeface="BentonSans Medium"/>
                <a:cs typeface="BentonSans Medium"/>
              </a:rPr>
              <a:t>point?</a:t>
            </a:r>
            <a:endParaRPr sz="800">
              <a:latin typeface="BentonSans Medium"/>
              <a:cs typeface="BentonSans 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58365" y="6119141"/>
            <a:ext cx="464184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latin typeface="BentonSans Medium"/>
                <a:cs typeface="BentonSans Medium"/>
              </a:rPr>
              <a:t>Average</a:t>
            </a:r>
            <a:endParaRPr sz="800">
              <a:latin typeface="BentonSans Medium"/>
              <a:cs typeface="BentonSans Medium"/>
            </a:endParaRPr>
          </a:p>
          <a:p>
            <a:pPr marL="12700">
              <a:lnSpc>
                <a:spcPct val="100000"/>
              </a:lnSpc>
            </a:pPr>
            <a:r>
              <a:rPr sz="800" b="0" dirty="0">
                <a:latin typeface="BentonSans Medium"/>
                <a:cs typeface="BentonSans Medium"/>
              </a:rPr>
              <a:t>%</a:t>
            </a:r>
            <a:r>
              <a:rPr sz="800" b="0" spc="-15" dirty="0">
                <a:latin typeface="BentonSans Medium"/>
                <a:cs typeface="BentonSans Medium"/>
              </a:rPr>
              <a:t> </a:t>
            </a:r>
            <a:r>
              <a:rPr sz="800" b="0" spc="-10" dirty="0">
                <a:latin typeface="BentonSans Medium"/>
                <a:cs typeface="BentonSans Medium"/>
              </a:rPr>
              <a:t>return</a:t>
            </a:r>
            <a:endParaRPr sz="800">
              <a:latin typeface="BentonSans Medium"/>
              <a:cs typeface="BentonSans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52357" y="6119141"/>
            <a:ext cx="3295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latin typeface="BentonSans Medium"/>
                <a:cs typeface="BentonSans Medium"/>
              </a:rPr>
              <a:t>-18.20</a:t>
            </a:r>
            <a:endParaRPr sz="800">
              <a:latin typeface="BentonSans Medium"/>
              <a:cs typeface="BentonSans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63911" y="6119141"/>
            <a:ext cx="2978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latin typeface="BentonSans Medium"/>
                <a:cs typeface="BentonSans Medium"/>
              </a:rPr>
              <a:t>14.80</a:t>
            </a:r>
            <a:endParaRPr sz="800">
              <a:latin typeface="BentonSans Medium"/>
              <a:cs typeface="BentonSans Medium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942159" y="5280836"/>
            <a:ext cx="2541270" cy="0"/>
          </a:xfrm>
          <a:custGeom>
            <a:avLst/>
            <a:gdLst/>
            <a:ahLst/>
            <a:cxnLst/>
            <a:rect l="l" t="t" r="r" b="b"/>
            <a:pathLst>
              <a:path w="2541270">
                <a:moveTo>
                  <a:pt x="0" y="0"/>
                </a:moveTo>
                <a:lnTo>
                  <a:pt x="2541219" y="0"/>
                </a:lnTo>
              </a:path>
            </a:pathLst>
          </a:custGeom>
          <a:ln w="6350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6942159" y="2196020"/>
            <a:ext cx="2541270" cy="2397760"/>
            <a:chOff x="6942159" y="2196020"/>
            <a:chExt cx="2541270" cy="2397760"/>
          </a:xfrm>
        </p:grpSpPr>
        <p:sp>
          <p:nvSpPr>
            <p:cNvPr id="18" name="object 18"/>
            <p:cNvSpPr/>
            <p:nvPr/>
          </p:nvSpPr>
          <p:spPr>
            <a:xfrm>
              <a:off x="6942159" y="3209542"/>
              <a:ext cx="2541270" cy="1381125"/>
            </a:xfrm>
            <a:custGeom>
              <a:avLst/>
              <a:gdLst/>
              <a:ahLst/>
              <a:cxnLst/>
              <a:rect l="l" t="t" r="r" b="b"/>
              <a:pathLst>
                <a:path w="2541270" h="1381125">
                  <a:moveTo>
                    <a:pt x="0" y="1380744"/>
                  </a:moveTo>
                  <a:lnTo>
                    <a:pt x="2541219" y="1380744"/>
                  </a:lnTo>
                </a:path>
                <a:path w="2541270" h="1381125">
                  <a:moveTo>
                    <a:pt x="0" y="690372"/>
                  </a:moveTo>
                  <a:lnTo>
                    <a:pt x="2541219" y="690372"/>
                  </a:lnTo>
                </a:path>
                <a:path w="2541270" h="1381125">
                  <a:moveTo>
                    <a:pt x="0" y="0"/>
                  </a:moveTo>
                  <a:lnTo>
                    <a:pt x="2541219" y="0"/>
                  </a:lnTo>
                </a:path>
              </a:pathLst>
            </a:custGeom>
            <a:ln w="6350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42159" y="2519382"/>
              <a:ext cx="2541270" cy="0"/>
            </a:xfrm>
            <a:custGeom>
              <a:avLst/>
              <a:gdLst/>
              <a:ahLst/>
              <a:cxnLst/>
              <a:rect l="l" t="t" r="r" b="b"/>
              <a:pathLst>
                <a:path w="2541270">
                  <a:moveTo>
                    <a:pt x="0" y="0"/>
                  </a:moveTo>
                  <a:lnTo>
                    <a:pt x="2541219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54864" y="2208720"/>
              <a:ext cx="2388870" cy="2354580"/>
            </a:xfrm>
            <a:custGeom>
              <a:avLst/>
              <a:gdLst/>
              <a:ahLst/>
              <a:cxnLst/>
              <a:rect l="l" t="t" r="r" b="b"/>
              <a:pathLst>
                <a:path w="2388870" h="2354579">
                  <a:moveTo>
                    <a:pt x="0" y="255587"/>
                  </a:moveTo>
                  <a:lnTo>
                    <a:pt x="25057" y="345503"/>
                  </a:lnTo>
                  <a:lnTo>
                    <a:pt x="50965" y="586295"/>
                  </a:lnTo>
                  <a:lnTo>
                    <a:pt x="76873" y="621347"/>
                  </a:lnTo>
                  <a:lnTo>
                    <a:pt x="101257" y="711263"/>
                  </a:lnTo>
                  <a:lnTo>
                    <a:pt x="127165" y="586295"/>
                  </a:lnTo>
                  <a:lnTo>
                    <a:pt x="153073" y="683831"/>
                  </a:lnTo>
                  <a:lnTo>
                    <a:pt x="177457" y="482663"/>
                  </a:lnTo>
                  <a:lnTo>
                    <a:pt x="203365" y="318071"/>
                  </a:lnTo>
                  <a:lnTo>
                    <a:pt x="229273" y="525335"/>
                  </a:lnTo>
                  <a:lnTo>
                    <a:pt x="253657" y="517715"/>
                  </a:lnTo>
                  <a:lnTo>
                    <a:pt x="279565" y="607631"/>
                  </a:lnTo>
                  <a:lnTo>
                    <a:pt x="305473" y="1270571"/>
                  </a:lnTo>
                  <a:lnTo>
                    <a:pt x="329857" y="2354135"/>
                  </a:lnTo>
                  <a:lnTo>
                    <a:pt x="355765" y="1843595"/>
                  </a:lnTo>
                  <a:lnTo>
                    <a:pt x="381673" y="1759775"/>
                  </a:lnTo>
                  <a:lnTo>
                    <a:pt x="406057" y="793559"/>
                  </a:lnTo>
                  <a:lnTo>
                    <a:pt x="431965" y="193103"/>
                  </a:lnTo>
                  <a:lnTo>
                    <a:pt x="457873" y="0"/>
                  </a:lnTo>
                  <a:lnTo>
                    <a:pt x="482257" y="296735"/>
                  </a:lnTo>
                  <a:lnTo>
                    <a:pt x="508165" y="386651"/>
                  </a:lnTo>
                  <a:lnTo>
                    <a:pt x="534073" y="179387"/>
                  </a:lnTo>
                  <a:lnTo>
                    <a:pt x="558457" y="337883"/>
                  </a:lnTo>
                  <a:lnTo>
                    <a:pt x="584365" y="427799"/>
                  </a:lnTo>
                  <a:lnTo>
                    <a:pt x="610273" y="331787"/>
                  </a:lnTo>
                  <a:lnTo>
                    <a:pt x="634657" y="359219"/>
                  </a:lnTo>
                  <a:lnTo>
                    <a:pt x="660565" y="247967"/>
                  </a:lnTo>
                  <a:lnTo>
                    <a:pt x="686473" y="261683"/>
                  </a:lnTo>
                  <a:lnTo>
                    <a:pt x="710857" y="351599"/>
                  </a:lnTo>
                  <a:lnTo>
                    <a:pt x="736765" y="482663"/>
                  </a:lnTo>
                  <a:lnTo>
                    <a:pt x="762673" y="304355"/>
                  </a:lnTo>
                  <a:lnTo>
                    <a:pt x="787057" y="351599"/>
                  </a:lnTo>
                  <a:lnTo>
                    <a:pt x="812965" y="392747"/>
                  </a:lnTo>
                  <a:lnTo>
                    <a:pt x="838873" y="365315"/>
                  </a:lnTo>
                  <a:lnTo>
                    <a:pt x="863257" y="372935"/>
                  </a:lnTo>
                  <a:lnTo>
                    <a:pt x="889165" y="324167"/>
                  </a:lnTo>
                  <a:lnTo>
                    <a:pt x="915073" y="345503"/>
                  </a:lnTo>
                  <a:lnTo>
                    <a:pt x="940981" y="379031"/>
                  </a:lnTo>
                  <a:lnTo>
                    <a:pt x="965365" y="503999"/>
                  </a:lnTo>
                  <a:lnTo>
                    <a:pt x="991273" y="290639"/>
                  </a:lnTo>
                  <a:lnTo>
                    <a:pt x="1017181" y="331787"/>
                  </a:lnTo>
                  <a:lnTo>
                    <a:pt x="1041565" y="455231"/>
                  </a:lnTo>
                  <a:lnTo>
                    <a:pt x="1067473" y="441515"/>
                  </a:lnTo>
                  <a:lnTo>
                    <a:pt x="1093381" y="386651"/>
                  </a:lnTo>
                  <a:lnTo>
                    <a:pt x="1117765" y="337883"/>
                  </a:lnTo>
                  <a:lnTo>
                    <a:pt x="1143673" y="539051"/>
                  </a:lnTo>
                  <a:lnTo>
                    <a:pt x="1169581" y="593915"/>
                  </a:lnTo>
                  <a:lnTo>
                    <a:pt x="1193965" y="496379"/>
                  </a:lnTo>
                  <a:lnTo>
                    <a:pt x="1219873" y="490283"/>
                  </a:lnTo>
                  <a:lnTo>
                    <a:pt x="1245781" y="421703"/>
                  </a:lnTo>
                  <a:lnTo>
                    <a:pt x="1270165" y="490283"/>
                  </a:lnTo>
                  <a:lnTo>
                    <a:pt x="1296073" y="482663"/>
                  </a:lnTo>
                  <a:lnTo>
                    <a:pt x="1321981" y="580199"/>
                  </a:lnTo>
                  <a:lnTo>
                    <a:pt x="1346365" y="717359"/>
                  </a:lnTo>
                  <a:lnTo>
                    <a:pt x="1372273" y="635063"/>
                  </a:lnTo>
                  <a:lnTo>
                    <a:pt x="1398181" y="656399"/>
                  </a:lnTo>
                  <a:lnTo>
                    <a:pt x="1422565" y="648779"/>
                  </a:lnTo>
                  <a:lnTo>
                    <a:pt x="1448473" y="525335"/>
                  </a:lnTo>
                  <a:lnTo>
                    <a:pt x="1474381" y="517715"/>
                  </a:lnTo>
                  <a:lnTo>
                    <a:pt x="1498765" y="496379"/>
                  </a:lnTo>
                  <a:lnTo>
                    <a:pt x="1524673" y="566483"/>
                  </a:lnTo>
                  <a:lnTo>
                    <a:pt x="1550581" y="613727"/>
                  </a:lnTo>
                  <a:lnTo>
                    <a:pt x="1574965" y="621347"/>
                  </a:lnTo>
                  <a:lnTo>
                    <a:pt x="1600873" y="572579"/>
                  </a:lnTo>
                  <a:lnTo>
                    <a:pt x="1626781" y="503999"/>
                  </a:lnTo>
                  <a:lnTo>
                    <a:pt x="1651165" y="462851"/>
                  </a:lnTo>
                  <a:lnTo>
                    <a:pt x="1677073" y="407987"/>
                  </a:lnTo>
                  <a:lnTo>
                    <a:pt x="1702981" y="331787"/>
                  </a:lnTo>
                  <a:lnTo>
                    <a:pt x="1727365" y="255587"/>
                  </a:lnTo>
                  <a:lnTo>
                    <a:pt x="1753273" y="220535"/>
                  </a:lnTo>
                  <a:lnTo>
                    <a:pt x="1779181" y="151955"/>
                  </a:lnTo>
                  <a:lnTo>
                    <a:pt x="1803565" y="228155"/>
                  </a:lnTo>
                  <a:lnTo>
                    <a:pt x="1829473" y="414083"/>
                  </a:lnTo>
                  <a:lnTo>
                    <a:pt x="1855381" y="539051"/>
                  </a:lnTo>
                  <a:lnTo>
                    <a:pt x="1879765" y="545147"/>
                  </a:lnTo>
                  <a:lnTo>
                    <a:pt x="1905673" y="482663"/>
                  </a:lnTo>
                  <a:lnTo>
                    <a:pt x="1931581" y="435419"/>
                  </a:lnTo>
                  <a:lnTo>
                    <a:pt x="1957489" y="386651"/>
                  </a:lnTo>
                  <a:lnTo>
                    <a:pt x="1981873" y="525335"/>
                  </a:lnTo>
                  <a:lnTo>
                    <a:pt x="2007781" y="987107"/>
                  </a:lnTo>
                  <a:lnTo>
                    <a:pt x="2033689" y="910907"/>
                  </a:lnTo>
                  <a:lnTo>
                    <a:pt x="2058073" y="891095"/>
                  </a:lnTo>
                  <a:lnTo>
                    <a:pt x="2083981" y="773747"/>
                  </a:lnTo>
                  <a:lnTo>
                    <a:pt x="2109889" y="593915"/>
                  </a:lnTo>
                  <a:lnTo>
                    <a:pt x="2134273" y="503999"/>
                  </a:lnTo>
                  <a:lnTo>
                    <a:pt x="2160181" y="476567"/>
                  </a:lnTo>
                  <a:lnTo>
                    <a:pt x="2186089" y="525335"/>
                  </a:lnTo>
                  <a:lnTo>
                    <a:pt x="2210473" y="545147"/>
                  </a:lnTo>
                  <a:lnTo>
                    <a:pt x="2236381" y="572579"/>
                  </a:lnTo>
                  <a:lnTo>
                    <a:pt x="2262289" y="628967"/>
                  </a:lnTo>
                  <a:lnTo>
                    <a:pt x="2286673" y="1325435"/>
                  </a:lnTo>
                  <a:lnTo>
                    <a:pt x="2312581" y="1145603"/>
                  </a:lnTo>
                  <a:lnTo>
                    <a:pt x="2338489" y="683831"/>
                  </a:lnTo>
                  <a:lnTo>
                    <a:pt x="2362873" y="738695"/>
                  </a:lnTo>
                  <a:lnTo>
                    <a:pt x="2388755" y="752411"/>
                  </a:lnTo>
                </a:path>
              </a:pathLst>
            </a:custGeom>
            <a:ln w="25400">
              <a:solidFill>
                <a:srgbClr val="005A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954864" y="2208720"/>
              <a:ext cx="2388870" cy="2354580"/>
            </a:xfrm>
            <a:custGeom>
              <a:avLst/>
              <a:gdLst/>
              <a:ahLst/>
              <a:cxnLst/>
              <a:rect l="l" t="t" r="r" b="b"/>
              <a:pathLst>
                <a:path w="2388870" h="2354579">
                  <a:moveTo>
                    <a:pt x="0" y="255587"/>
                  </a:moveTo>
                  <a:lnTo>
                    <a:pt x="25057" y="345503"/>
                  </a:lnTo>
                  <a:lnTo>
                    <a:pt x="50965" y="586295"/>
                  </a:lnTo>
                  <a:lnTo>
                    <a:pt x="76873" y="621347"/>
                  </a:lnTo>
                  <a:lnTo>
                    <a:pt x="101257" y="711263"/>
                  </a:lnTo>
                  <a:lnTo>
                    <a:pt x="127165" y="586295"/>
                  </a:lnTo>
                  <a:lnTo>
                    <a:pt x="153073" y="683831"/>
                  </a:lnTo>
                  <a:lnTo>
                    <a:pt x="177457" y="482663"/>
                  </a:lnTo>
                  <a:lnTo>
                    <a:pt x="203365" y="318071"/>
                  </a:lnTo>
                  <a:lnTo>
                    <a:pt x="229273" y="525335"/>
                  </a:lnTo>
                  <a:lnTo>
                    <a:pt x="253657" y="517715"/>
                  </a:lnTo>
                  <a:lnTo>
                    <a:pt x="279565" y="607631"/>
                  </a:lnTo>
                  <a:lnTo>
                    <a:pt x="305473" y="1270571"/>
                  </a:lnTo>
                  <a:lnTo>
                    <a:pt x="329857" y="2354135"/>
                  </a:lnTo>
                  <a:lnTo>
                    <a:pt x="355765" y="1843595"/>
                  </a:lnTo>
                  <a:lnTo>
                    <a:pt x="381673" y="1759775"/>
                  </a:lnTo>
                  <a:lnTo>
                    <a:pt x="406057" y="793559"/>
                  </a:lnTo>
                  <a:lnTo>
                    <a:pt x="431965" y="193103"/>
                  </a:lnTo>
                  <a:lnTo>
                    <a:pt x="457873" y="0"/>
                  </a:lnTo>
                  <a:lnTo>
                    <a:pt x="482257" y="296735"/>
                  </a:lnTo>
                  <a:lnTo>
                    <a:pt x="508165" y="386651"/>
                  </a:lnTo>
                  <a:lnTo>
                    <a:pt x="534073" y="179387"/>
                  </a:lnTo>
                  <a:lnTo>
                    <a:pt x="558457" y="337883"/>
                  </a:lnTo>
                  <a:lnTo>
                    <a:pt x="584365" y="427799"/>
                  </a:lnTo>
                  <a:lnTo>
                    <a:pt x="610273" y="331787"/>
                  </a:lnTo>
                  <a:lnTo>
                    <a:pt x="634657" y="359219"/>
                  </a:lnTo>
                  <a:lnTo>
                    <a:pt x="660565" y="247967"/>
                  </a:lnTo>
                  <a:lnTo>
                    <a:pt x="686473" y="261683"/>
                  </a:lnTo>
                  <a:lnTo>
                    <a:pt x="710857" y="351599"/>
                  </a:lnTo>
                  <a:lnTo>
                    <a:pt x="736765" y="482663"/>
                  </a:lnTo>
                  <a:lnTo>
                    <a:pt x="762673" y="304355"/>
                  </a:lnTo>
                  <a:lnTo>
                    <a:pt x="787057" y="351599"/>
                  </a:lnTo>
                  <a:lnTo>
                    <a:pt x="812965" y="392747"/>
                  </a:lnTo>
                  <a:lnTo>
                    <a:pt x="838873" y="365315"/>
                  </a:lnTo>
                  <a:lnTo>
                    <a:pt x="863257" y="372935"/>
                  </a:lnTo>
                  <a:lnTo>
                    <a:pt x="889165" y="324167"/>
                  </a:lnTo>
                  <a:lnTo>
                    <a:pt x="915073" y="345503"/>
                  </a:lnTo>
                  <a:lnTo>
                    <a:pt x="940981" y="379031"/>
                  </a:lnTo>
                  <a:lnTo>
                    <a:pt x="965365" y="503999"/>
                  </a:lnTo>
                  <a:lnTo>
                    <a:pt x="991273" y="290639"/>
                  </a:lnTo>
                  <a:lnTo>
                    <a:pt x="1017181" y="331787"/>
                  </a:lnTo>
                  <a:lnTo>
                    <a:pt x="1041565" y="455231"/>
                  </a:lnTo>
                  <a:lnTo>
                    <a:pt x="1067473" y="441515"/>
                  </a:lnTo>
                  <a:lnTo>
                    <a:pt x="1093381" y="386651"/>
                  </a:lnTo>
                  <a:lnTo>
                    <a:pt x="1117765" y="337883"/>
                  </a:lnTo>
                  <a:lnTo>
                    <a:pt x="1143673" y="539051"/>
                  </a:lnTo>
                  <a:lnTo>
                    <a:pt x="1169581" y="593915"/>
                  </a:lnTo>
                  <a:lnTo>
                    <a:pt x="1193965" y="496379"/>
                  </a:lnTo>
                  <a:lnTo>
                    <a:pt x="1219873" y="490283"/>
                  </a:lnTo>
                  <a:lnTo>
                    <a:pt x="1245781" y="421703"/>
                  </a:lnTo>
                  <a:lnTo>
                    <a:pt x="1270165" y="490283"/>
                  </a:lnTo>
                  <a:lnTo>
                    <a:pt x="1296073" y="482663"/>
                  </a:lnTo>
                  <a:lnTo>
                    <a:pt x="1321981" y="580199"/>
                  </a:lnTo>
                  <a:lnTo>
                    <a:pt x="1346365" y="717359"/>
                  </a:lnTo>
                  <a:lnTo>
                    <a:pt x="1372273" y="635063"/>
                  </a:lnTo>
                  <a:lnTo>
                    <a:pt x="1398181" y="656399"/>
                  </a:lnTo>
                  <a:lnTo>
                    <a:pt x="1422565" y="648779"/>
                  </a:lnTo>
                  <a:lnTo>
                    <a:pt x="1448473" y="525335"/>
                  </a:lnTo>
                  <a:lnTo>
                    <a:pt x="1474381" y="517715"/>
                  </a:lnTo>
                  <a:lnTo>
                    <a:pt x="1498765" y="496379"/>
                  </a:lnTo>
                  <a:lnTo>
                    <a:pt x="1524673" y="566483"/>
                  </a:lnTo>
                  <a:lnTo>
                    <a:pt x="1550581" y="613727"/>
                  </a:lnTo>
                  <a:lnTo>
                    <a:pt x="1574965" y="621347"/>
                  </a:lnTo>
                  <a:lnTo>
                    <a:pt x="1600873" y="572579"/>
                  </a:lnTo>
                  <a:lnTo>
                    <a:pt x="1626781" y="503999"/>
                  </a:lnTo>
                  <a:lnTo>
                    <a:pt x="1651165" y="462851"/>
                  </a:lnTo>
                  <a:lnTo>
                    <a:pt x="1677073" y="407987"/>
                  </a:lnTo>
                  <a:lnTo>
                    <a:pt x="1702981" y="331787"/>
                  </a:lnTo>
                  <a:lnTo>
                    <a:pt x="1727365" y="255587"/>
                  </a:lnTo>
                  <a:lnTo>
                    <a:pt x="1753273" y="220535"/>
                  </a:lnTo>
                  <a:lnTo>
                    <a:pt x="1779181" y="151955"/>
                  </a:lnTo>
                  <a:lnTo>
                    <a:pt x="1803565" y="228155"/>
                  </a:lnTo>
                  <a:lnTo>
                    <a:pt x="1829473" y="414083"/>
                  </a:lnTo>
                  <a:lnTo>
                    <a:pt x="1855381" y="539051"/>
                  </a:lnTo>
                  <a:lnTo>
                    <a:pt x="1879765" y="545147"/>
                  </a:lnTo>
                  <a:lnTo>
                    <a:pt x="1905673" y="482663"/>
                  </a:lnTo>
                  <a:lnTo>
                    <a:pt x="1931581" y="435419"/>
                  </a:lnTo>
                  <a:lnTo>
                    <a:pt x="1957489" y="386651"/>
                  </a:lnTo>
                  <a:lnTo>
                    <a:pt x="1981873" y="525335"/>
                  </a:lnTo>
                  <a:lnTo>
                    <a:pt x="2007781" y="987107"/>
                  </a:lnTo>
                  <a:lnTo>
                    <a:pt x="2033689" y="910907"/>
                  </a:lnTo>
                  <a:lnTo>
                    <a:pt x="2058073" y="891095"/>
                  </a:lnTo>
                  <a:lnTo>
                    <a:pt x="2083981" y="773747"/>
                  </a:lnTo>
                  <a:lnTo>
                    <a:pt x="2109889" y="593915"/>
                  </a:lnTo>
                  <a:lnTo>
                    <a:pt x="2134273" y="503999"/>
                  </a:lnTo>
                  <a:lnTo>
                    <a:pt x="2160181" y="476567"/>
                  </a:lnTo>
                  <a:lnTo>
                    <a:pt x="2186089" y="525335"/>
                  </a:lnTo>
                  <a:lnTo>
                    <a:pt x="2210473" y="545147"/>
                  </a:lnTo>
                  <a:lnTo>
                    <a:pt x="2236381" y="572579"/>
                  </a:lnTo>
                  <a:lnTo>
                    <a:pt x="2262289" y="628967"/>
                  </a:lnTo>
                  <a:lnTo>
                    <a:pt x="2286673" y="1325435"/>
                  </a:lnTo>
                  <a:lnTo>
                    <a:pt x="2312581" y="1145603"/>
                  </a:lnTo>
                  <a:lnTo>
                    <a:pt x="2338489" y="683831"/>
                  </a:lnTo>
                  <a:lnTo>
                    <a:pt x="2362873" y="738695"/>
                  </a:lnTo>
                  <a:lnTo>
                    <a:pt x="2388755" y="752411"/>
                  </a:lnTo>
                </a:path>
              </a:pathLst>
            </a:custGeom>
            <a:ln w="2540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6942159" y="1829014"/>
            <a:ext cx="2541270" cy="0"/>
          </a:xfrm>
          <a:custGeom>
            <a:avLst/>
            <a:gdLst/>
            <a:ahLst/>
            <a:cxnLst/>
            <a:rect l="l" t="t" r="r" b="b"/>
            <a:pathLst>
              <a:path w="2541270">
                <a:moveTo>
                  <a:pt x="0" y="0"/>
                </a:moveTo>
                <a:lnTo>
                  <a:pt x="2541219" y="0"/>
                </a:lnTo>
              </a:path>
            </a:pathLst>
          </a:custGeom>
          <a:ln w="6350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698995" y="5188546"/>
            <a:ext cx="2836545" cy="28575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-</a:t>
            </a:r>
            <a:r>
              <a:rPr sz="800" b="0" spc="-25" dirty="0">
                <a:latin typeface="BentonSansCond Light"/>
                <a:cs typeface="BentonSansCond Light"/>
              </a:rPr>
              <a:t>40</a:t>
            </a:r>
            <a:endParaRPr sz="800">
              <a:latin typeface="BentonSansCond Light"/>
              <a:cs typeface="BentonSansCond Light"/>
            </a:endParaRPr>
          </a:p>
          <a:p>
            <a:pPr marL="202565">
              <a:lnSpc>
                <a:spcPct val="100000"/>
              </a:lnSpc>
              <a:spcBef>
                <a:spcPts val="65"/>
              </a:spcBef>
              <a:tabLst>
                <a:tab pos="490855" algn="l"/>
                <a:tab pos="765175" algn="l"/>
                <a:tab pos="1043305" algn="l"/>
                <a:tab pos="1324610" algn="l"/>
                <a:tab pos="1602740" algn="l"/>
                <a:tab pos="1880870" algn="l"/>
                <a:tab pos="2160905" algn="l"/>
                <a:tab pos="2447290" algn="l"/>
                <a:tab pos="2720340" algn="l"/>
              </a:tabLst>
            </a:pPr>
            <a:r>
              <a:rPr sz="800" b="0" spc="-25" dirty="0">
                <a:latin typeface="BentonSansCond Light"/>
                <a:cs typeface="BentonSansCond Light"/>
              </a:rPr>
              <a:t>30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41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52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63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74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85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96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07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18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29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586755" y="7033655"/>
            <a:ext cx="1134745" cy="41338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685165" marR="6985" indent="-5715">
              <a:lnSpc>
                <a:spcPct val="109400"/>
              </a:lnSpc>
              <a:spcBef>
                <a:spcPts val="5"/>
              </a:spcBef>
            </a:pPr>
            <a:r>
              <a:rPr sz="600" b="0" spc="-10" dirty="0">
                <a:latin typeface="BentonSansCond Light"/>
                <a:cs typeface="BentonSansCond Light"/>
              </a:rPr>
              <a:t>S0000043508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P0000139800</a:t>
            </a:r>
            <a:endParaRPr sz="600">
              <a:latin typeface="BentonSansCond Light"/>
              <a:cs typeface="BentonSansCond Light"/>
            </a:endParaRPr>
          </a:p>
          <a:p>
            <a:pPr marL="12700" marR="5080" indent="657860">
              <a:lnSpc>
                <a:spcPts val="790"/>
              </a:lnSpc>
              <a:spcBef>
                <a:spcPts val="25"/>
              </a:spcBef>
            </a:pPr>
            <a:r>
              <a:rPr sz="600" b="0" dirty="0">
                <a:latin typeface="BentonSansCond Light"/>
                <a:cs typeface="BentonSansCond Light"/>
              </a:rPr>
              <a:t>PPT/</a:t>
            </a:r>
            <a:r>
              <a:rPr sz="600" b="0" spc="225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Tmpl</a:t>
            </a:r>
            <a:r>
              <a:rPr sz="600" b="0" spc="-5" dirty="0">
                <a:latin typeface="BentonSansCond Light"/>
                <a:cs typeface="BentonSansCond Light"/>
              </a:rPr>
              <a:t> </a:t>
            </a:r>
            <a:r>
              <a:rPr sz="600" b="0" spc="-25" dirty="0">
                <a:latin typeface="BentonSansCond Light"/>
                <a:cs typeface="BentonSansCond Light"/>
              </a:rPr>
              <a:t>1.6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Copyright</a:t>
            </a:r>
            <a:r>
              <a:rPr sz="600" b="0" dirty="0">
                <a:latin typeface="BentonSansCond Light"/>
                <a:cs typeface="BentonSansCond Light"/>
              </a:rPr>
              <a:t> © 2026 All</a:t>
            </a:r>
            <a:r>
              <a:rPr sz="600" b="0" spc="20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Rights</a:t>
            </a:r>
            <a:r>
              <a:rPr sz="600" b="0" spc="5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Reserved</a:t>
            </a:r>
            <a:endParaRPr sz="600">
              <a:latin typeface="BentonSansCond Light"/>
              <a:cs typeface="BentonSansCond Light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24" name="object 24"/>
          <p:cNvSpPr txBox="1"/>
          <p:nvPr/>
        </p:nvSpPr>
        <p:spPr>
          <a:xfrm>
            <a:off x="6699710" y="4505648"/>
            <a:ext cx="1625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-</a:t>
            </a:r>
            <a:r>
              <a:rPr sz="800" b="0" spc="-25" dirty="0">
                <a:latin typeface="BentonSansCond Light"/>
                <a:cs typeface="BentonSansCond Light"/>
              </a:rPr>
              <a:t>30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00221" y="3815296"/>
            <a:ext cx="1625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-</a:t>
            </a:r>
            <a:r>
              <a:rPr sz="800" b="0" spc="-25" dirty="0">
                <a:latin typeface="BentonSansCond Light"/>
                <a:cs typeface="BentonSansCond Light"/>
              </a:rPr>
              <a:t>20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12780" y="3124943"/>
            <a:ext cx="1498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-</a:t>
            </a:r>
            <a:r>
              <a:rPr sz="800" b="0" spc="-25" dirty="0">
                <a:latin typeface="BentonSansCond Light"/>
                <a:cs typeface="BentonSansCond Light"/>
              </a:rPr>
              <a:t>10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81090" y="2434591"/>
            <a:ext cx="812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743719" y="1744239"/>
            <a:ext cx="120014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10</a:t>
            </a:r>
            <a:endParaRPr sz="800">
              <a:latin typeface="BentonSansCond Light"/>
              <a:cs typeface="BentonSansCond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3386" y="332655"/>
            <a:ext cx="4569460" cy="50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95"/>
              </a:spcBef>
            </a:pPr>
            <a:r>
              <a:rPr sz="1600" b="1" dirty="0">
                <a:latin typeface="BentonSans Bold"/>
                <a:cs typeface="BentonSans Bold"/>
              </a:rPr>
              <a:t>A</a:t>
            </a:r>
            <a:r>
              <a:rPr sz="1600" b="1" spc="-105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more</a:t>
            </a:r>
            <a:r>
              <a:rPr sz="1600" b="1" spc="-55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activist</a:t>
            </a:r>
            <a:r>
              <a:rPr sz="1600" b="1" spc="-40" dirty="0">
                <a:latin typeface="BentonSans Bold"/>
                <a:cs typeface="BentonSans Bold"/>
              </a:rPr>
              <a:t> </a:t>
            </a:r>
            <a:r>
              <a:rPr sz="1600" b="1" spc="-20" dirty="0">
                <a:latin typeface="BentonSans Bold"/>
                <a:cs typeface="BentonSans Bold"/>
              </a:rPr>
              <a:t>Fed?</a:t>
            </a:r>
            <a:endParaRPr sz="1600">
              <a:latin typeface="BentonSans Bold"/>
              <a:cs typeface="BentonSans Bold"/>
            </a:endParaRPr>
          </a:p>
          <a:p>
            <a:pPr marL="12700">
              <a:lnSpc>
                <a:spcPts val="1910"/>
              </a:lnSpc>
            </a:pPr>
            <a:r>
              <a:rPr sz="1600" b="0" spc="-20" dirty="0">
                <a:latin typeface="BentonSans Book"/>
                <a:cs typeface="BentonSans Book"/>
              </a:rPr>
              <a:t>Warsh</a:t>
            </a:r>
            <a:r>
              <a:rPr sz="1600" b="0" spc="-4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as</a:t>
            </a:r>
            <a:r>
              <a:rPr sz="1600" b="0" spc="-4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New</a:t>
            </a:r>
            <a:r>
              <a:rPr sz="1600" b="0" spc="-40" dirty="0">
                <a:latin typeface="BentonSans Book"/>
                <a:cs typeface="BentonSans Book"/>
              </a:rPr>
              <a:t> </a:t>
            </a:r>
            <a:r>
              <a:rPr sz="1600" b="0" spc="-35" dirty="0">
                <a:latin typeface="BentonSans Book"/>
                <a:cs typeface="BentonSans Book"/>
              </a:rPr>
              <a:t>Fed</a:t>
            </a:r>
            <a:r>
              <a:rPr sz="1600" b="0" spc="-4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Chair:</a:t>
            </a:r>
            <a:r>
              <a:rPr sz="1600" b="0" spc="-4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Something</a:t>
            </a:r>
            <a:r>
              <a:rPr sz="1600" b="0" spc="-4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for</a:t>
            </a:r>
            <a:r>
              <a:rPr sz="1600" b="0" spc="-30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everyone</a:t>
            </a:r>
            <a:endParaRPr sz="1600">
              <a:latin typeface="BentonSans Book"/>
              <a:cs typeface="BentonSans Boo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04303" y="1979206"/>
            <a:ext cx="1879600" cy="1205865"/>
            <a:chOff x="804303" y="1979206"/>
            <a:chExt cx="1879600" cy="1205865"/>
          </a:xfrm>
        </p:grpSpPr>
        <p:sp>
          <p:nvSpPr>
            <p:cNvPr id="4" name="object 4"/>
            <p:cNvSpPr/>
            <p:nvPr/>
          </p:nvSpPr>
          <p:spPr>
            <a:xfrm>
              <a:off x="804303" y="1979206"/>
              <a:ext cx="50165" cy="1205865"/>
            </a:xfrm>
            <a:custGeom>
              <a:avLst/>
              <a:gdLst/>
              <a:ahLst/>
              <a:cxnLst/>
              <a:rect l="l" t="t" r="r" b="b"/>
              <a:pathLst>
                <a:path w="50165" h="1205864">
                  <a:moveTo>
                    <a:pt x="50165" y="0"/>
                  </a:moveTo>
                  <a:lnTo>
                    <a:pt x="0" y="0"/>
                  </a:lnTo>
                  <a:lnTo>
                    <a:pt x="0" y="1205725"/>
                  </a:lnTo>
                  <a:lnTo>
                    <a:pt x="50165" y="1205725"/>
                  </a:lnTo>
                  <a:lnTo>
                    <a:pt x="50165" y="0"/>
                  </a:lnTo>
                  <a:close/>
                </a:path>
              </a:pathLst>
            </a:custGeom>
            <a:solidFill>
              <a:srgbClr val="007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4481" y="1979206"/>
              <a:ext cx="1828800" cy="1205865"/>
            </a:xfrm>
            <a:custGeom>
              <a:avLst/>
              <a:gdLst/>
              <a:ahLst/>
              <a:cxnLst/>
              <a:rect l="l" t="t" r="r" b="b"/>
              <a:pathLst>
                <a:path w="1828800" h="1205864">
                  <a:moveTo>
                    <a:pt x="1828800" y="0"/>
                  </a:moveTo>
                  <a:lnTo>
                    <a:pt x="0" y="0"/>
                  </a:lnTo>
                  <a:lnTo>
                    <a:pt x="0" y="1205725"/>
                  </a:lnTo>
                  <a:lnTo>
                    <a:pt x="1828800" y="1205725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BDE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54468" y="2468781"/>
            <a:ext cx="1829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100"/>
              </a:spcBef>
            </a:pPr>
            <a:r>
              <a:rPr sz="1200" b="0" spc="-10" dirty="0">
                <a:latin typeface="BentonSans Book"/>
                <a:cs typeface="BentonSans Book"/>
              </a:rPr>
              <a:t>Interest</a:t>
            </a:r>
            <a:r>
              <a:rPr sz="1200" b="0" spc="-40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rates</a:t>
            </a:r>
            <a:endParaRPr sz="1200">
              <a:latin typeface="BentonSans Book"/>
              <a:cs typeface="BentonSans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1459" y="2401724"/>
            <a:ext cx="1397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spc="-50" dirty="0">
                <a:solidFill>
                  <a:srgbClr val="007CB9"/>
                </a:solidFill>
                <a:latin typeface="BentonSans Medium"/>
                <a:cs typeface="BentonSans Medium"/>
              </a:rPr>
              <a:t>1</a:t>
            </a:r>
            <a:endParaRPr sz="2000">
              <a:latin typeface="BentonSans Medium"/>
              <a:cs typeface="BentonSans Medium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334509" y="1979206"/>
            <a:ext cx="1878964" cy="1205865"/>
            <a:chOff x="4334509" y="1979206"/>
            <a:chExt cx="1878964" cy="1205865"/>
          </a:xfrm>
        </p:grpSpPr>
        <p:sp>
          <p:nvSpPr>
            <p:cNvPr id="9" name="object 9"/>
            <p:cNvSpPr/>
            <p:nvPr/>
          </p:nvSpPr>
          <p:spPr>
            <a:xfrm>
              <a:off x="4334509" y="1979206"/>
              <a:ext cx="50165" cy="1205865"/>
            </a:xfrm>
            <a:custGeom>
              <a:avLst/>
              <a:gdLst/>
              <a:ahLst/>
              <a:cxnLst/>
              <a:rect l="l" t="t" r="r" b="b"/>
              <a:pathLst>
                <a:path w="50164" h="1205864">
                  <a:moveTo>
                    <a:pt x="50164" y="0"/>
                  </a:moveTo>
                  <a:lnTo>
                    <a:pt x="0" y="0"/>
                  </a:lnTo>
                  <a:lnTo>
                    <a:pt x="0" y="1205725"/>
                  </a:lnTo>
                  <a:lnTo>
                    <a:pt x="50164" y="1205725"/>
                  </a:lnTo>
                  <a:lnTo>
                    <a:pt x="50164" y="0"/>
                  </a:lnTo>
                  <a:close/>
                </a:path>
              </a:pathLst>
            </a:custGeom>
            <a:solidFill>
              <a:srgbClr val="007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84674" y="1979206"/>
              <a:ext cx="1828800" cy="1205865"/>
            </a:xfrm>
            <a:custGeom>
              <a:avLst/>
              <a:gdLst/>
              <a:ahLst/>
              <a:cxnLst/>
              <a:rect l="l" t="t" r="r" b="b"/>
              <a:pathLst>
                <a:path w="1828800" h="1205864">
                  <a:moveTo>
                    <a:pt x="1828800" y="0"/>
                  </a:moveTo>
                  <a:lnTo>
                    <a:pt x="0" y="0"/>
                  </a:lnTo>
                  <a:lnTo>
                    <a:pt x="0" y="1205725"/>
                  </a:lnTo>
                  <a:lnTo>
                    <a:pt x="1828800" y="1205725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BDE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384675" y="2468781"/>
            <a:ext cx="1828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latin typeface="BentonSans Book"/>
                <a:cs typeface="BentonSans Book"/>
              </a:rPr>
              <a:t>Balance</a:t>
            </a:r>
            <a:r>
              <a:rPr sz="1200" b="0" spc="-45" dirty="0">
                <a:latin typeface="BentonSans Book"/>
                <a:cs typeface="BentonSans Book"/>
              </a:rPr>
              <a:t> </a:t>
            </a:r>
            <a:r>
              <a:rPr sz="1200" b="0" spc="-20" dirty="0">
                <a:latin typeface="BentonSans Book"/>
                <a:cs typeface="BentonSans Book"/>
              </a:rPr>
              <a:t>sheet</a:t>
            </a:r>
            <a:endParaRPr sz="1200">
              <a:latin typeface="BentonSans Book"/>
              <a:cs typeface="BentonSans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83749" y="2401724"/>
            <a:ext cx="1790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spc="-50" dirty="0">
                <a:solidFill>
                  <a:srgbClr val="007CB9"/>
                </a:solidFill>
                <a:latin typeface="BentonSans Medium"/>
                <a:cs typeface="BentonSans Medium"/>
              </a:rPr>
              <a:t>2</a:t>
            </a:r>
            <a:endParaRPr sz="2000">
              <a:latin typeface="BentonSans Medium"/>
              <a:cs typeface="BentonSans Medium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864703" y="1979206"/>
            <a:ext cx="1788160" cy="1205865"/>
            <a:chOff x="7864703" y="1979206"/>
            <a:chExt cx="1788160" cy="1205865"/>
          </a:xfrm>
        </p:grpSpPr>
        <p:sp>
          <p:nvSpPr>
            <p:cNvPr id="14" name="object 14"/>
            <p:cNvSpPr/>
            <p:nvPr/>
          </p:nvSpPr>
          <p:spPr>
            <a:xfrm>
              <a:off x="7864703" y="1979206"/>
              <a:ext cx="50165" cy="1205865"/>
            </a:xfrm>
            <a:custGeom>
              <a:avLst/>
              <a:gdLst/>
              <a:ahLst/>
              <a:cxnLst/>
              <a:rect l="l" t="t" r="r" b="b"/>
              <a:pathLst>
                <a:path w="50165" h="1205864">
                  <a:moveTo>
                    <a:pt x="50165" y="0"/>
                  </a:moveTo>
                  <a:lnTo>
                    <a:pt x="0" y="0"/>
                  </a:lnTo>
                  <a:lnTo>
                    <a:pt x="0" y="1205725"/>
                  </a:lnTo>
                  <a:lnTo>
                    <a:pt x="50165" y="1205725"/>
                  </a:lnTo>
                  <a:lnTo>
                    <a:pt x="50165" y="0"/>
                  </a:lnTo>
                  <a:close/>
                </a:path>
              </a:pathLst>
            </a:custGeom>
            <a:solidFill>
              <a:srgbClr val="007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14881" y="1979206"/>
              <a:ext cx="1737360" cy="1205865"/>
            </a:xfrm>
            <a:custGeom>
              <a:avLst/>
              <a:gdLst/>
              <a:ahLst/>
              <a:cxnLst/>
              <a:rect l="l" t="t" r="r" b="b"/>
              <a:pathLst>
                <a:path w="1737359" h="1205864">
                  <a:moveTo>
                    <a:pt x="1737359" y="0"/>
                  </a:moveTo>
                  <a:lnTo>
                    <a:pt x="0" y="0"/>
                  </a:lnTo>
                  <a:lnTo>
                    <a:pt x="0" y="1205725"/>
                  </a:lnTo>
                  <a:lnTo>
                    <a:pt x="1737359" y="1205725"/>
                  </a:lnTo>
                  <a:lnTo>
                    <a:pt x="1737359" y="0"/>
                  </a:lnTo>
                  <a:close/>
                </a:path>
              </a:pathLst>
            </a:custGeom>
            <a:solidFill>
              <a:srgbClr val="BDE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914868" y="2377340"/>
            <a:ext cx="1737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marR="509905">
              <a:lnSpc>
                <a:spcPct val="100000"/>
              </a:lnSpc>
              <a:spcBef>
                <a:spcPts val="100"/>
              </a:spcBef>
            </a:pPr>
            <a:r>
              <a:rPr sz="1200" b="0" spc="-10" dirty="0">
                <a:latin typeface="BentonSans Book"/>
                <a:cs typeface="BentonSans Book"/>
              </a:rPr>
              <a:t>Deregulation</a:t>
            </a:r>
            <a:r>
              <a:rPr sz="1200" b="0" spc="15" dirty="0">
                <a:latin typeface="BentonSans Book"/>
                <a:cs typeface="BentonSans Book"/>
              </a:rPr>
              <a:t> </a:t>
            </a:r>
            <a:r>
              <a:rPr sz="1200" b="0" spc="-50" dirty="0">
                <a:latin typeface="BentonSans Book"/>
                <a:cs typeface="BentonSans Book"/>
              </a:rPr>
              <a:t>&amp; </a:t>
            </a:r>
            <a:r>
              <a:rPr sz="1200" b="0" spc="-10" dirty="0">
                <a:latin typeface="BentonSans Book"/>
                <a:cs typeface="BentonSans Book"/>
              </a:rPr>
              <a:t>Supervision</a:t>
            </a:r>
            <a:endParaRPr sz="1200">
              <a:latin typeface="BentonSans Book"/>
              <a:cs typeface="BentonSans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15463" y="2401724"/>
            <a:ext cx="1809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spc="-50" dirty="0">
                <a:solidFill>
                  <a:srgbClr val="007CB9"/>
                </a:solidFill>
                <a:latin typeface="BentonSans Medium"/>
                <a:cs typeface="BentonSans Medium"/>
              </a:rPr>
              <a:t>3</a:t>
            </a:r>
            <a:endParaRPr sz="2000">
              <a:latin typeface="BentonSans Medium"/>
              <a:cs typeface="BentonSans Medium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603588" y="3929329"/>
            <a:ext cx="1878964" cy="1205865"/>
            <a:chOff x="2603588" y="3929329"/>
            <a:chExt cx="1878964" cy="1205865"/>
          </a:xfrm>
        </p:grpSpPr>
        <p:sp>
          <p:nvSpPr>
            <p:cNvPr id="19" name="object 19"/>
            <p:cNvSpPr/>
            <p:nvPr/>
          </p:nvSpPr>
          <p:spPr>
            <a:xfrm>
              <a:off x="2603588" y="3929329"/>
              <a:ext cx="50165" cy="1205865"/>
            </a:xfrm>
            <a:custGeom>
              <a:avLst/>
              <a:gdLst/>
              <a:ahLst/>
              <a:cxnLst/>
              <a:rect l="l" t="t" r="r" b="b"/>
              <a:pathLst>
                <a:path w="50164" h="1205864">
                  <a:moveTo>
                    <a:pt x="50164" y="0"/>
                  </a:moveTo>
                  <a:lnTo>
                    <a:pt x="0" y="0"/>
                  </a:lnTo>
                  <a:lnTo>
                    <a:pt x="0" y="1205725"/>
                  </a:lnTo>
                  <a:lnTo>
                    <a:pt x="50164" y="1205725"/>
                  </a:lnTo>
                  <a:lnTo>
                    <a:pt x="50164" y="0"/>
                  </a:lnTo>
                  <a:close/>
                </a:path>
              </a:pathLst>
            </a:custGeom>
            <a:solidFill>
              <a:srgbClr val="007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53753" y="3929329"/>
              <a:ext cx="1828800" cy="1205865"/>
            </a:xfrm>
            <a:custGeom>
              <a:avLst/>
              <a:gdLst/>
              <a:ahLst/>
              <a:cxnLst/>
              <a:rect l="l" t="t" r="r" b="b"/>
              <a:pathLst>
                <a:path w="1828800" h="1205864">
                  <a:moveTo>
                    <a:pt x="1828800" y="0"/>
                  </a:moveTo>
                  <a:lnTo>
                    <a:pt x="0" y="0"/>
                  </a:lnTo>
                  <a:lnTo>
                    <a:pt x="0" y="1205725"/>
                  </a:lnTo>
                  <a:lnTo>
                    <a:pt x="1828800" y="1205725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BDE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653753" y="4418910"/>
            <a:ext cx="1828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100"/>
              </a:spcBef>
            </a:pPr>
            <a:r>
              <a:rPr sz="1200" b="0" spc="-30" dirty="0">
                <a:latin typeface="BentonSans Book"/>
                <a:cs typeface="BentonSans Book"/>
              </a:rPr>
              <a:t>Fed</a:t>
            </a:r>
            <a:r>
              <a:rPr sz="1200" b="0" spc="-25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architecture</a:t>
            </a:r>
            <a:endParaRPr sz="1200">
              <a:latin typeface="BentonSans Book"/>
              <a:cs typeface="BentonSans Boo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56543" y="4351854"/>
            <a:ext cx="1905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spc="-50" dirty="0">
                <a:solidFill>
                  <a:srgbClr val="007CB9"/>
                </a:solidFill>
                <a:latin typeface="BentonSans Medium"/>
                <a:cs typeface="BentonSans Medium"/>
              </a:rPr>
              <a:t>4</a:t>
            </a:r>
            <a:endParaRPr sz="2000">
              <a:latin typeface="BentonSans Medium"/>
              <a:cs typeface="BentonSans Medium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157569" y="3929329"/>
            <a:ext cx="1878964" cy="1205865"/>
            <a:chOff x="6157569" y="3929329"/>
            <a:chExt cx="1878964" cy="1205865"/>
          </a:xfrm>
        </p:grpSpPr>
        <p:sp>
          <p:nvSpPr>
            <p:cNvPr id="24" name="object 24"/>
            <p:cNvSpPr/>
            <p:nvPr/>
          </p:nvSpPr>
          <p:spPr>
            <a:xfrm>
              <a:off x="6157569" y="3929329"/>
              <a:ext cx="50165" cy="1205865"/>
            </a:xfrm>
            <a:custGeom>
              <a:avLst/>
              <a:gdLst/>
              <a:ahLst/>
              <a:cxnLst/>
              <a:rect l="l" t="t" r="r" b="b"/>
              <a:pathLst>
                <a:path w="50164" h="1205864">
                  <a:moveTo>
                    <a:pt x="50164" y="0"/>
                  </a:moveTo>
                  <a:lnTo>
                    <a:pt x="0" y="0"/>
                  </a:lnTo>
                  <a:lnTo>
                    <a:pt x="0" y="1205725"/>
                  </a:lnTo>
                  <a:lnTo>
                    <a:pt x="50164" y="1205725"/>
                  </a:lnTo>
                  <a:lnTo>
                    <a:pt x="50164" y="0"/>
                  </a:lnTo>
                  <a:close/>
                </a:path>
              </a:pathLst>
            </a:custGeom>
            <a:solidFill>
              <a:srgbClr val="007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07734" y="3929329"/>
              <a:ext cx="1828800" cy="1205865"/>
            </a:xfrm>
            <a:custGeom>
              <a:avLst/>
              <a:gdLst/>
              <a:ahLst/>
              <a:cxnLst/>
              <a:rect l="l" t="t" r="r" b="b"/>
              <a:pathLst>
                <a:path w="1828800" h="1205864">
                  <a:moveTo>
                    <a:pt x="1828800" y="0"/>
                  </a:moveTo>
                  <a:lnTo>
                    <a:pt x="0" y="0"/>
                  </a:lnTo>
                  <a:lnTo>
                    <a:pt x="0" y="1205725"/>
                  </a:lnTo>
                  <a:lnTo>
                    <a:pt x="1828800" y="1205725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BDE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207734" y="4327470"/>
            <a:ext cx="1828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marR="1524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latin typeface="BentonSans Book"/>
                <a:cs typeface="BentonSans Book"/>
              </a:rPr>
              <a:t>Crises</a:t>
            </a:r>
            <a:r>
              <a:rPr sz="1200" b="0" spc="-40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management/ Markets</a:t>
            </a:r>
            <a:endParaRPr sz="1200">
              <a:latin typeface="BentonSans Book"/>
              <a:cs typeface="BentonSans Boo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586755" y="7033655"/>
            <a:ext cx="1134745" cy="41338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688340" marR="6985" indent="-8890">
              <a:lnSpc>
                <a:spcPct val="109400"/>
              </a:lnSpc>
              <a:spcBef>
                <a:spcPts val="5"/>
              </a:spcBef>
            </a:pPr>
            <a:r>
              <a:rPr sz="600" b="0" spc="-10" dirty="0">
                <a:latin typeface="BentonSansCond Light"/>
                <a:cs typeface="BentonSansCond Light"/>
              </a:rPr>
              <a:t>S0000043508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P0000140504</a:t>
            </a:r>
            <a:endParaRPr sz="600">
              <a:latin typeface="BentonSansCond Light"/>
              <a:cs typeface="BentonSansCond Light"/>
            </a:endParaRPr>
          </a:p>
          <a:p>
            <a:pPr marL="12700" marR="5080" indent="657860">
              <a:lnSpc>
                <a:spcPts val="790"/>
              </a:lnSpc>
              <a:spcBef>
                <a:spcPts val="25"/>
              </a:spcBef>
            </a:pPr>
            <a:r>
              <a:rPr sz="600" b="0" dirty="0">
                <a:latin typeface="BentonSansCond Light"/>
                <a:cs typeface="BentonSansCond Light"/>
              </a:rPr>
              <a:t>PPT/</a:t>
            </a:r>
            <a:r>
              <a:rPr sz="600" b="0" spc="225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Tmpl</a:t>
            </a:r>
            <a:r>
              <a:rPr sz="600" b="0" spc="-5" dirty="0">
                <a:latin typeface="BentonSansCond Light"/>
                <a:cs typeface="BentonSansCond Light"/>
              </a:rPr>
              <a:t> </a:t>
            </a:r>
            <a:r>
              <a:rPr sz="600" b="0" spc="-25" dirty="0">
                <a:latin typeface="BentonSansCond Light"/>
                <a:cs typeface="BentonSansCond Light"/>
              </a:rPr>
              <a:t>1.6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Copyright</a:t>
            </a:r>
            <a:r>
              <a:rPr sz="600" b="0" dirty="0">
                <a:latin typeface="BentonSansCond Light"/>
                <a:cs typeface="BentonSansCond Light"/>
              </a:rPr>
              <a:t> © 2026 All</a:t>
            </a:r>
            <a:r>
              <a:rPr sz="600" b="0" spc="20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Rights</a:t>
            </a:r>
            <a:r>
              <a:rPr sz="600" b="0" spc="5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Reserved</a:t>
            </a:r>
            <a:endParaRPr sz="600">
              <a:latin typeface="BentonSansCond Light"/>
              <a:cs typeface="BentonSansCond Light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27" name="object 27"/>
          <p:cNvSpPr txBox="1"/>
          <p:nvPr/>
        </p:nvSpPr>
        <p:spPr>
          <a:xfrm>
            <a:off x="5906678" y="4351854"/>
            <a:ext cx="177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spc="-50" dirty="0">
                <a:solidFill>
                  <a:srgbClr val="007CB9"/>
                </a:solidFill>
                <a:latin typeface="BentonSans Medium"/>
                <a:cs typeface="BentonSans Medium"/>
              </a:rPr>
              <a:t>5</a:t>
            </a:r>
            <a:endParaRPr sz="2000">
              <a:latin typeface="BentonSans Medium"/>
              <a:cs typeface="BentonSans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3386" y="332655"/>
            <a:ext cx="5553710" cy="50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95"/>
              </a:spcBef>
            </a:pPr>
            <a:r>
              <a:rPr sz="1600" b="1" dirty="0">
                <a:latin typeface="BentonSans Bold"/>
                <a:cs typeface="BentonSans Bold"/>
              </a:rPr>
              <a:t>A</a:t>
            </a:r>
            <a:r>
              <a:rPr sz="1600" b="1" spc="-105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more</a:t>
            </a:r>
            <a:r>
              <a:rPr sz="1600" b="1" spc="-55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activist</a:t>
            </a:r>
            <a:r>
              <a:rPr sz="1600" b="1" spc="-40" dirty="0">
                <a:latin typeface="BentonSans Bold"/>
                <a:cs typeface="BentonSans Bold"/>
              </a:rPr>
              <a:t> </a:t>
            </a:r>
            <a:r>
              <a:rPr sz="1600" b="1" spc="-20" dirty="0">
                <a:latin typeface="BentonSans Bold"/>
                <a:cs typeface="BentonSans Bold"/>
              </a:rPr>
              <a:t>Fed?</a:t>
            </a:r>
            <a:endParaRPr sz="1600">
              <a:latin typeface="BentonSans Bold"/>
              <a:cs typeface="BentonSans Bold"/>
            </a:endParaRPr>
          </a:p>
          <a:p>
            <a:pPr marL="12700">
              <a:lnSpc>
                <a:spcPts val="1910"/>
              </a:lnSpc>
            </a:pPr>
            <a:r>
              <a:rPr sz="1600" b="0" dirty="0">
                <a:latin typeface="BentonSans Book"/>
                <a:cs typeface="BentonSans Book"/>
              </a:rPr>
              <a:t>The</a:t>
            </a:r>
            <a:r>
              <a:rPr sz="1600" b="0" spc="-4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next</a:t>
            </a:r>
            <a:r>
              <a:rPr sz="1600" b="0" spc="-35" dirty="0">
                <a:latin typeface="BentonSans Book"/>
                <a:cs typeface="BentonSans Book"/>
              </a:rPr>
              <a:t> </a:t>
            </a:r>
            <a:r>
              <a:rPr sz="1600" b="0" spc="-40" dirty="0">
                <a:latin typeface="BentonSans Book"/>
                <a:cs typeface="BentonSans Book"/>
              </a:rPr>
              <a:t>Fed</a:t>
            </a:r>
            <a:r>
              <a:rPr sz="1600" b="0" spc="-4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chief</a:t>
            </a:r>
            <a:r>
              <a:rPr sz="1600" b="0" spc="-5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may</a:t>
            </a:r>
            <a:r>
              <a:rPr sz="1600" b="0" spc="-40" dirty="0">
                <a:latin typeface="BentonSans Book"/>
                <a:cs typeface="BentonSans Book"/>
              </a:rPr>
              <a:t> </a:t>
            </a:r>
            <a:r>
              <a:rPr sz="1600" b="0" spc="-20" dirty="0">
                <a:latin typeface="BentonSans Book"/>
                <a:cs typeface="BentonSans Book"/>
              </a:rPr>
              <a:t>revamp</a:t>
            </a:r>
            <a:r>
              <a:rPr sz="1600" b="0" spc="-2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the</a:t>
            </a:r>
            <a:r>
              <a:rPr sz="1600" b="0" spc="-45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institution’s</a:t>
            </a:r>
            <a:r>
              <a:rPr sz="1600" b="0" spc="-30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architecture</a:t>
            </a:r>
            <a:endParaRPr sz="1600">
              <a:latin typeface="BentonSans Book"/>
              <a:cs typeface="BentonSans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3375" y="6510749"/>
            <a:ext cx="12541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dirty="0">
                <a:latin typeface="BentonSansCond Book"/>
                <a:cs typeface="BentonSansCond Book"/>
              </a:rPr>
              <a:t>Source:</a:t>
            </a:r>
            <a:r>
              <a:rPr sz="800" b="0" spc="1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Federal</a:t>
            </a:r>
            <a:r>
              <a:rPr sz="800" b="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Reserve</a:t>
            </a:r>
            <a:r>
              <a:rPr sz="800" b="0" spc="5" dirty="0">
                <a:latin typeface="BentonSansCond Book"/>
                <a:cs typeface="BentonSansCond Book"/>
              </a:rPr>
              <a:t> </a:t>
            </a:r>
            <a:r>
              <a:rPr sz="800" b="0" spc="-20" dirty="0">
                <a:latin typeface="BentonSansCond Book"/>
                <a:cs typeface="BentonSansCond Book"/>
              </a:rPr>
              <a:t>Board</a:t>
            </a:r>
            <a:endParaRPr sz="800">
              <a:latin typeface="BentonSansCond Book"/>
              <a:cs typeface="BentonSansCond Boo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03905" y="2488260"/>
            <a:ext cx="5506720" cy="2250440"/>
            <a:chOff x="3203905" y="2488260"/>
            <a:chExt cx="5506720" cy="2250440"/>
          </a:xfrm>
        </p:grpSpPr>
        <p:sp>
          <p:nvSpPr>
            <p:cNvPr id="5" name="object 5"/>
            <p:cNvSpPr/>
            <p:nvPr/>
          </p:nvSpPr>
          <p:spPr>
            <a:xfrm>
              <a:off x="3214175" y="2683763"/>
              <a:ext cx="5496560" cy="1838325"/>
            </a:xfrm>
            <a:custGeom>
              <a:avLst/>
              <a:gdLst/>
              <a:ahLst/>
              <a:cxnLst/>
              <a:rect l="l" t="t" r="r" b="b"/>
              <a:pathLst>
                <a:path w="5496559" h="1838325">
                  <a:moveTo>
                    <a:pt x="0" y="1837944"/>
                  </a:moveTo>
                  <a:lnTo>
                    <a:pt x="5496420" y="1837944"/>
                  </a:lnTo>
                </a:path>
                <a:path w="5496559" h="1838325">
                  <a:moveTo>
                    <a:pt x="0" y="918972"/>
                  </a:moveTo>
                  <a:lnTo>
                    <a:pt x="5496420" y="918972"/>
                  </a:lnTo>
                </a:path>
                <a:path w="5496559" h="1838325">
                  <a:moveTo>
                    <a:pt x="0" y="0"/>
                  </a:moveTo>
                  <a:lnTo>
                    <a:pt x="5496420" y="0"/>
                  </a:lnTo>
                </a:path>
              </a:pathLst>
            </a:custGeom>
            <a:ln w="6350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22955" y="2507310"/>
              <a:ext cx="5128260" cy="2212340"/>
            </a:xfrm>
            <a:custGeom>
              <a:avLst/>
              <a:gdLst/>
              <a:ahLst/>
              <a:cxnLst/>
              <a:rect l="l" t="t" r="r" b="b"/>
              <a:pathLst>
                <a:path w="5128259" h="2212340">
                  <a:moveTo>
                    <a:pt x="0" y="1698929"/>
                  </a:moveTo>
                  <a:lnTo>
                    <a:pt x="17068" y="1680641"/>
                  </a:lnTo>
                  <a:lnTo>
                    <a:pt x="35356" y="1662353"/>
                  </a:lnTo>
                  <a:lnTo>
                    <a:pt x="52120" y="1647113"/>
                  </a:lnTo>
                  <a:lnTo>
                    <a:pt x="70408" y="1662353"/>
                  </a:lnTo>
                  <a:lnTo>
                    <a:pt x="87172" y="1618157"/>
                  </a:lnTo>
                  <a:lnTo>
                    <a:pt x="105460" y="1641017"/>
                  </a:lnTo>
                  <a:lnTo>
                    <a:pt x="122224" y="1618157"/>
                  </a:lnTo>
                  <a:lnTo>
                    <a:pt x="140512" y="1641017"/>
                  </a:lnTo>
                  <a:lnTo>
                    <a:pt x="158800" y="1612061"/>
                  </a:lnTo>
                  <a:lnTo>
                    <a:pt x="175564" y="1676069"/>
                  </a:lnTo>
                  <a:lnTo>
                    <a:pt x="193852" y="1653209"/>
                  </a:lnTo>
                  <a:lnTo>
                    <a:pt x="210616" y="1692833"/>
                  </a:lnTo>
                  <a:lnTo>
                    <a:pt x="228904" y="1689785"/>
                  </a:lnTo>
                  <a:lnTo>
                    <a:pt x="245668" y="1706549"/>
                  </a:lnTo>
                  <a:lnTo>
                    <a:pt x="263956" y="1676069"/>
                  </a:lnTo>
                  <a:lnTo>
                    <a:pt x="280720" y="1700453"/>
                  </a:lnTo>
                  <a:lnTo>
                    <a:pt x="299008" y="1654733"/>
                  </a:lnTo>
                  <a:lnTo>
                    <a:pt x="315772" y="1671497"/>
                  </a:lnTo>
                  <a:lnTo>
                    <a:pt x="334060" y="1624253"/>
                  </a:lnTo>
                  <a:lnTo>
                    <a:pt x="350824" y="1718741"/>
                  </a:lnTo>
                  <a:lnTo>
                    <a:pt x="369112" y="1680641"/>
                  </a:lnTo>
                  <a:lnTo>
                    <a:pt x="385876" y="1708073"/>
                  </a:lnTo>
                  <a:lnTo>
                    <a:pt x="404164" y="1665401"/>
                  </a:lnTo>
                  <a:lnTo>
                    <a:pt x="420928" y="1683689"/>
                  </a:lnTo>
                  <a:lnTo>
                    <a:pt x="439216" y="1601393"/>
                  </a:lnTo>
                  <a:lnTo>
                    <a:pt x="455980" y="1630349"/>
                  </a:lnTo>
                  <a:lnTo>
                    <a:pt x="474268" y="1601393"/>
                  </a:lnTo>
                  <a:lnTo>
                    <a:pt x="491032" y="1644065"/>
                  </a:lnTo>
                  <a:lnTo>
                    <a:pt x="509320" y="1621205"/>
                  </a:lnTo>
                  <a:lnTo>
                    <a:pt x="526084" y="1627301"/>
                  </a:lnTo>
                  <a:lnTo>
                    <a:pt x="544372" y="1648637"/>
                  </a:lnTo>
                  <a:lnTo>
                    <a:pt x="562660" y="1692833"/>
                  </a:lnTo>
                  <a:lnTo>
                    <a:pt x="579424" y="1621205"/>
                  </a:lnTo>
                  <a:lnTo>
                    <a:pt x="597712" y="1627301"/>
                  </a:lnTo>
                  <a:lnTo>
                    <a:pt x="614476" y="1616633"/>
                  </a:lnTo>
                  <a:lnTo>
                    <a:pt x="632764" y="1627301"/>
                  </a:lnTo>
                  <a:lnTo>
                    <a:pt x="649528" y="1599869"/>
                  </a:lnTo>
                  <a:lnTo>
                    <a:pt x="667816" y="1641017"/>
                  </a:lnTo>
                  <a:lnTo>
                    <a:pt x="684580" y="1573961"/>
                  </a:lnTo>
                  <a:lnTo>
                    <a:pt x="702868" y="1581581"/>
                  </a:lnTo>
                  <a:lnTo>
                    <a:pt x="719632" y="1540433"/>
                  </a:lnTo>
                  <a:lnTo>
                    <a:pt x="737920" y="1575485"/>
                  </a:lnTo>
                  <a:lnTo>
                    <a:pt x="754684" y="1531289"/>
                  </a:lnTo>
                  <a:lnTo>
                    <a:pt x="772972" y="1538909"/>
                  </a:lnTo>
                  <a:lnTo>
                    <a:pt x="789736" y="1464233"/>
                  </a:lnTo>
                  <a:lnTo>
                    <a:pt x="808024" y="1458137"/>
                  </a:lnTo>
                  <a:lnTo>
                    <a:pt x="824788" y="1407845"/>
                  </a:lnTo>
                  <a:lnTo>
                    <a:pt x="843076" y="1427657"/>
                  </a:lnTo>
                  <a:lnTo>
                    <a:pt x="859840" y="1354505"/>
                  </a:lnTo>
                  <a:lnTo>
                    <a:pt x="878128" y="1356029"/>
                  </a:lnTo>
                  <a:lnTo>
                    <a:pt x="894892" y="1311833"/>
                  </a:lnTo>
                  <a:lnTo>
                    <a:pt x="913180" y="1279829"/>
                  </a:lnTo>
                  <a:lnTo>
                    <a:pt x="929944" y="1180769"/>
                  </a:lnTo>
                  <a:lnTo>
                    <a:pt x="948232" y="1142669"/>
                  </a:lnTo>
                  <a:lnTo>
                    <a:pt x="966520" y="1136573"/>
                  </a:lnTo>
                  <a:lnTo>
                    <a:pt x="983284" y="1148765"/>
                  </a:lnTo>
                  <a:lnTo>
                    <a:pt x="1001572" y="1017701"/>
                  </a:lnTo>
                  <a:lnTo>
                    <a:pt x="1018336" y="1049705"/>
                  </a:lnTo>
                  <a:lnTo>
                    <a:pt x="1036624" y="1005509"/>
                  </a:lnTo>
                  <a:lnTo>
                    <a:pt x="1053388" y="1002461"/>
                  </a:lnTo>
                  <a:lnTo>
                    <a:pt x="1071676" y="804341"/>
                  </a:lnTo>
                  <a:lnTo>
                    <a:pt x="1088440" y="886637"/>
                  </a:lnTo>
                  <a:lnTo>
                    <a:pt x="1106728" y="857681"/>
                  </a:lnTo>
                  <a:lnTo>
                    <a:pt x="1123492" y="885113"/>
                  </a:lnTo>
                  <a:lnTo>
                    <a:pt x="1141780" y="725093"/>
                  </a:lnTo>
                  <a:lnTo>
                    <a:pt x="1158544" y="783005"/>
                  </a:lnTo>
                  <a:lnTo>
                    <a:pt x="1176832" y="778433"/>
                  </a:lnTo>
                  <a:lnTo>
                    <a:pt x="1193596" y="815009"/>
                  </a:lnTo>
                  <a:lnTo>
                    <a:pt x="1211884" y="606221"/>
                  </a:lnTo>
                  <a:lnTo>
                    <a:pt x="1228648" y="679373"/>
                  </a:lnTo>
                  <a:lnTo>
                    <a:pt x="1246936" y="595553"/>
                  </a:lnTo>
                  <a:lnTo>
                    <a:pt x="1263700" y="688517"/>
                  </a:lnTo>
                  <a:lnTo>
                    <a:pt x="1281988" y="542213"/>
                  </a:lnTo>
                  <a:lnTo>
                    <a:pt x="1298752" y="528497"/>
                  </a:lnTo>
                  <a:lnTo>
                    <a:pt x="1317040" y="530021"/>
                  </a:lnTo>
                  <a:lnTo>
                    <a:pt x="1335328" y="481253"/>
                  </a:lnTo>
                  <a:lnTo>
                    <a:pt x="1352092" y="459917"/>
                  </a:lnTo>
                  <a:lnTo>
                    <a:pt x="1370380" y="482777"/>
                  </a:lnTo>
                  <a:lnTo>
                    <a:pt x="1387144" y="507161"/>
                  </a:lnTo>
                  <a:lnTo>
                    <a:pt x="1405432" y="537641"/>
                  </a:lnTo>
                  <a:lnTo>
                    <a:pt x="1422196" y="411149"/>
                  </a:lnTo>
                  <a:lnTo>
                    <a:pt x="1440484" y="520877"/>
                  </a:lnTo>
                  <a:lnTo>
                    <a:pt x="1457248" y="578789"/>
                  </a:lnTo>
                  <a:lnTo>
                    <a:pt x="1475536" y="507161"/>
                  </a:lnTo>
                  <a:lnTo>
                    <a:pt x="1492300" y="403529"/>
                  </a:lnTo>
                  <a:lnTo>
                    <a:pt x="1510588" y="376097"/>
                  </a:lnTo>
                  <a:lnTo>
                    <a:pt x="1527352" y="324281"/>
                  </a:lnTo>
                  <a:lnTo>
                    <a:pt x="1545640" y="362381"/>
                  </a:lnTo>
                  <a:lnTo>
                    <a:pt x="1562404" y="219125"/>
                  </a:lnTo>
                  <a:lnTo>
                    <a:pt x="1580692" y="0"/>
                  </a:lnTo>
                  <a:lnTo>
                    <a:pt x="1597456" y="123113"/>
                  </a:lnTo>
                  <a:lnTo>
                    <a:pt x="1615744" y="223697"/>
                  </a:lnTo>
                  <a:lnTo>
                    <a:pt x="1632508" y="315137"/>
                  </a:lnTo>
                  <a:lnTo>
                    <a:pt x="1650796" y="441629"/>
                  </a:lnTo>
                  <a:lnTo>
                    <a:pt x="1667560" y="615365"/>
                  </a:lnTo>
                  <a:lnTo>
                    <a:pt x="1685848" y="737285"/>
                  </a:lnTo>
                  <a:lnTo>
                    <a:pt x="1702612" y="699185"/>
                  </a:lnTo>
                  <a:lnTo>
                    <a:pt x="1720900" y="702233"/>
                  </a:lnTo>
                  <a:lnTo>
                    <a:pt x="1739188" y="805865"/>
                  </a:lnTo>
                  <a:lnTo>
                    <a:pt x="1755952" y="827201"/>
                  </a:lnTo>
                  <a:lnTo>
                    <a:pt x="1774240" y="749477"/>
                  </a:lnTo>
                  <a:lnTo>
                    <a:pt x="1791004" y="741857"/>
                  </a:lnTo>
                  <a:lnTo>
                    <a:pt x="1809292" y="854633"/>
                  </a:lnTo>
                  <a:lnTo>
                    <a:pt x="1826056" y="944549"/>
                  </a:lnTo>
                  <a:lnTo>
                    <a:pt x="1844344" y="790625"/>
                  </a:lnTo>
                  <a:lnTo>
                    <a:pt x="1861108" y="744905"/>
                  </a:lnTo>
                  <a:lnTo>
                    <a:pt x="1879396" y="822629"/>
                  </a:lnTo>
                  <a:lnTo>
                    <a:pt x="1896160" y="868349"/>
                  </a:lnTo>
                  <a:lnTo>
                    <a:pt x="1914448" y="921689"/>
                  </a:lnTo>
                  <a:lnTo>
                    <a:pt x="1931212" y="815009"/>
                  </a:lnTo>
                  <a:lnTo>
                    <a:pt x="1949500" y="862253"/>
                  </a:lnTo>
                  <a:lnTo>
                    <a:pt x="1966264" y="964361"/>
                  </a:lnTo>
                  <a:lnTo>
                    <a:pt x="1984552" y="875969"/>
                  </a:lnTo>
                  <a:lnTo>
                    <a:pt x="2001316" y="1048181"/>
                  </a:lnTo>
                  <a:lnTo>
                    <a:pt x="2019604" y="1132001"/>
                  </a:lnTo>
                  <a:lnTo>
                    <a:pt x="2036368" y="1256969"/>
                  </a:lnTo>
                  <a:lnTo>
                    <a:pt x="2054656" y="1223441"/>
                  </a:lnTo>
                  <a:lnTo>
                    <a:pt x="2071420" y="1218869"/>
                  </a:lnTo>
                  <a:lnTo>
                    <a:pt x="2089708" y="1267637"/>
                  </a:lnTo>
                  <a:lnTo>
                    <a:pt x="2107996" y="1389557"/>
                  </a:lnTo>
                  <a:lnTo>
                    <a:pt x="2124760" y="1374317"/>
                  </a:lnTo>
                  <a:lnTo>
                    <a:pt x="2143048" y="1450517"/>
                  </a:lnTo>
                  <a:lnTo>
                    <a:pt x="2159812" y="1503857"/>
                  </a:lnTo>
                  <a:lnTo>
                    <a:pt x="2178100" y="1580057"/>
                  </a:lnTo>
                  <a:lnTo>
                    <a:pt x="2194864" y="1599869"/>
                  </a:lnTo>
                  <a:lnTo>
                    <a:pt x="2213152" y="1605965"/>
                  </a:lnTo>
                  <a:lnTo>
                    <a:pt x="2229916" y="1607489"/>
                  </a:lnTo>
                  <a:lnTo>
                    <a:pt x="2248204" y="1663877"/>
                  </a:lnTo>
                  <a:lnTo>
                    <a:pt x="2264968" y="1679117"/>
                  </a:lnTo>
                  <a:lnTo>
                    <a:pt x="2283256" y="1717217"/>
                  </a:lnTo>
                  <a:lnTo>
                    <a:pt x="2300020" y="1749221"/>
                  </a:lnTo>
                  <a:lnTo>
                    <a:pt x="2318308" y="1776653"/>
                  </a:lnTo>
                  <a:lnTo>
                    <a:pt x="2335072" y="1750745"/>
                  </a:lnTo>
                  <a:lnTo>
                    <a:pt x="2353360" y="1779701"/>
                  </a:lnTo>
                  <a:lnTo>
                    <a:pt x="2370124" y="1796465"/>
                  </a:lnTo>
                  <a:lnTo>
                    <a:pt x="2388412" y="1834565"/>
                  </a:lnTo>
                  <a:lnTo>
                    <a:pt x="2405176" y="1808657"/>
                  </a:lnTo>
                  <a:lnTo>
                    <a:pt x="2423464" y="1851329"/>
                  </a:lnTo>
                  <a:lnTo>
                    <a:pt x="2440228" y="1817801"/>
                  </a:lnTo>
                  <a:lnTo>
                    <a:pt x="2458516" y="1831517"/>
                  </a:lnTo>
                  <a:lnTo>
                    <a:pt x="2475280" y="1769033"/>
                  </a:lnTo>
                  <a:lnTo>
                    <a:pt x="2493568" y="1767509"/>
                  </a:lnTo>
                  <a:lnTo>
                    <a:pt x="2511856" y="1759889"/>
                  </a:lnTo>
                  <a:lnTo>
                    <a:pt x="2528620" y="1788845"/>
                  </a:lnTo>
                  <a:lnTo>
                    <a:pt x="2546908" y="1770557"/>
                  </a:lnTo>
                  <a:lnTo>
                    <a:pt x="2563672" y="1784273"/>
                  </a:lnTo>
                  <a:lnTo>
                    <a:pt x="2581960" y="1753793"/>
                  </a:lnTo>
                  <a:lnTo>
                    <a:pt x="2598724" y="1797989"/>
                  </a:lnTo>
                  <a:lnTo>
                    <a:pt x="2617012" y="1788845"/>
                  </a:lnTo>
                  <a:lnTo>
                    <a:pt x="2633776" y="1858949"/>
                  </a:lnTo>
                  <a:lnTo>
                    <a:pt x="2652064" y="1865045"/>
                  </a:lnTo>
                  <a:lnTo>
                    <a:pt x="2668828" y="1910765"/>
                  </a:lnTo>
                  <a:lnTo>
                    <a:pt x="2687116" y="1863521"/>
                  </a:lnTo>
                  <a:lnTo>
                    <a:pt x="2703880" y="1880285"/>
                  </a:lnTo>
                  <a:lnTo>
                    <a:pt x="2722168" y="1910765"/>
                  </a:lnTo>
                  <a:lnTo>
                    <a:pt x="2738932" y="1907717"/>
                  </a:lnTo>
                  <a:lnTo>
                    <a:pt x="2757220" y="1898573"/>
                  </a:lnTo>
                  <a:lnTo>
                    <a:pt x="2773984" y="1903145"/>
                  </a:lnTo>
                  <a:lnTo>
                    <a:pt x="2792272" y="1912289"/>
                  </a:lnTo>
                  <a:lnTo>
                    <a:pt x="2809036" y="1947341"/>
                  </a:lnTo>
                  <a:lnTo>
                    <a:pt x="2827324" y="1930577"/>
                  </a:lnTo>
                  <a:lnTo>
                    <a:pt x="2844088" y="1950389"/>
                  </a:lnTo>
                  <a:lnTo>
                    <a:pt x="2862376" y="1921433"/>
                  </a:lnTo>
                  <a:lnTo>
                    <a:pt x="2880664" y="1930577"/>
                  </a:lnTo>
                  <a:lnTo>
                    <a:pt x="2897428" y="1900097"/>
                  </a:lnTo>
                  <a:lnTo>
                    <a:pt x="2915716" y="1897049"/>
                  </a:lnTo>
                  <a:lnTo>
                    <a:pt x="2932480" y="1884857"/>
                  </a:lnTo>
                  <a:lnTo>
                    <a:pt x="2950768" y="1884857"/>
                  </a:lnTo>
                  <a:lnTo>
                    <a:pt x="2967532" y="1852853"/>
                  </a:lnTo>
                  <a:lnTo>
                    <a:pt x="2985820" y="1849805"/>
                  </a:lnTo>
                  <a:lnTo>
                    <a:pt x="3002584" y="1826945"/>
                  </a:lnTo>
                  <a:lnTo>
                    <a:pt x="3020872" y="1857425"/>
                  </a:lnTo>
                  <a:lnTo>
                    <a:pt x="3037636" y="1842185"/>
                  </a:lnTo>
                  <a:lnTo>
                    <a:pt x="3055924" y="1866569"/>
                  </a:lnTo>
                  <a:lnTo>
                    <a:pt x="3072688" y="1861997"/>
                  </a:lnTo>
                  <a:lnTo>
                    <a:pt x="3090976" y="1887905"/>
                  </a:lnTo>
                  <a:lnTo>
                    <a:pt x="3107740" y="1860473"/>
                  </a:lnTo>
                  <a:lnTo>
                    <a:pt x="3126028" y="1874189"/>
                  </a:lnTo>
                  <a:lnTo>
                    <a:pt x="3142792" y="1860473"/>
                  </a:lnTo>
                  <a:lnTo>
                    <a:pt x="3161080" y="1858949"/>
                  </a:lnTo>
                  <a:lnTo>
                    <a:pt x="3177844" y="1796465"/>
                  </a:lnTo>
                  <a:lnTo>
                    <a:pt x="3196132" y="1799513"/>
                  </a:lnTo>
                  <a:lnTo>
                    <a:pt x="3212896" y="1753793"/>
                  </a:lnTo>
                  <a:lnTo>
                    <a:pt x="3231184" y="1750745"/>
                  </a:lnTo>
                  <a:lnTo>
                    <a:pt x="3247948" y="1700453"/>
                  </a:lnTo>
                  <a:lnTo>
                    <a:pt x="3266236" y="1677593"/>
                  </a:lnTo>
                  <a:lnTo>
                    <a:pt x="3284524" y="1663877"/>
                  </a:lnTo>
                  <a:lnTo>
                    <a:pt x="3301288" y="1621205"/>
                  </a:lnTo>
                  <a:lnTo>
                    <a:pt x="3319576" y="1511477"/>
                  </a:lnTo>
                  <a:lnTo>
                    <a:pt x="3336340" y="1490141"/>
                  </a:lnTo>
                  <a:lnTo>
                    <a:pt x="3354628" y="1505381"/>
                  </a:lnTo>
                  <a:lnTo>
                    <a:pt x="3371392" y="1418513"/>
                  </a:lnTo>
                  <a:lnTo>
                    <a:pt x="3389680" y="1310309"/>
                  </a:lnTo>
                  <a:lnTo>
                    <a:pt x="3406444" y="1266113"/>
                  </a:lnTo>
                  <a:lnTo>
                    <a:pt x="3424732" y="1278305"/>
                  </a:lnTo>
                  <a:lnTo>
                    <a:pt x="3441496" y="1252397"/>
                  </a:lnTo>
                  <a:lnTo>
                    <a:pt x="3459784" y="1110665"/>
                  </a:lnTo>
                  <a:lnTo>
                    <a:pt x="3476548" y="1180769"/>
                  </a:lnTo>
                  <a:lnTo>
                    <a:pt x="3494836" y="1182293"/>
                  </a:lnTo>
                  <a:lnTo>
                    <a:pt x="3511600" y="1138097"/>
                  </a:lnTo>
                  <a:lnTo>
                    <a:pt x="3529888" y="1109141"/>
                  </a:lnTo>
                  <a:lnTo>
                    <a:pt x="3546652" y="1128953"/>
                  </a:lnTo>
                  <a:lnTo>
                    <a:pt x="3564940" y="1118285"/>
                  </a:lnTo>
                  <a:lnTo>
                    <a:pt x="3581704" y="1144193"/>
                  </a:lnTo>
                  <a:lnTo>
                    <a:pt x="3599992" y="1151813"/>
                  </a:lnTo>
                  <a:lnTo>
                    <a:pt x="3616756" y="1176197"/>
                  </a:lnTo>
                  <a:lnTo>
                    <a:pt x="3635044" y="1176197"/>
                  </a:lnTo>
                  <a:lnTo>
                    <a:pt x="3651808" y="1234109"/>
                  </a:lnTo>
                  <a:lnTo>
                    <a:pt x="3670096" y="1203629"/>
                  </a:lnTo>
                  <a:lnTo>
                    <a:pt x="3688384" y="1215821"/>
                  </a:lnTo>
                  <a:lnTo>
                    <a:pt x="3705148" y="1185341"/>
                  </a:lnTo>
                  <a:lnTo>
                    <a:pt x="3723436" y="1246301"/>
                  </a:lnTo>
                  <a:lnTo>
                    <a:pt x="3740200" y="1203629"/>
                  </a:lnTo>
                  <a:lnTo>
                    <a:pt x="3758488" y="1194485"/>
                  </a:lnTo>
                  <a:lnTo>
                    <a:pt x="3775252" y="1185341"/>
                  </a:lnTo>
                  <a:lnTo>
                    <a:pt x="3793540" y="1206677"/>
                  </a:lnTo>
                  <a:lnTo>
                    <a:pt x="3810304" y="1138097"/>
                  </a:lnTo>
                  <a:lnTo>
                    <a:pt x="3828592" y="1176197"/>
                  </a:lnTo>
                  <a:lnTo>
                    <a:pt x="3845356" y="1170101"/>
                  </a:lnTo>
                  <a:lnTo>
                    <a:pt x="3863644" y="1224965"/>
                  </a:lnTo>
                  <a:lnTo>
                    <a:pt x="3880408" y="1136573"/>
                  </a:lnTo>
                  <a:lnTo>
                    <a:pt x="3898696" y="1231061"/>
                  </a:lnTo>
                  <a:lnTo>
                    <a:pt x="3915460" y="1374317"/>
                  </a:lnTo>
                  <a:lnTo>
                    <a:pt x="3933748" y="1762937"/>
                  </a:lnTo>
                  <a:lnTo>
                    <a:pt x="3950512" y="1959533"/>
                  </a:lnTo>
                  <a:lnTo>
                    <a:pt x="3968800" y="2075357"/>
                  </a:lnTo>
                  <a:lnTo>
                    <a:pt x="3985564" y="2189657"/>
                  </a:lnTo>
                  <a:lnTo>
                    <a:pt x="4003852" y="2211793"/>
                  </a:lnTo>
                  <a:lnTo>
                    <a:pt x="4020616" y="2000681"/>
                  </a:lnTo>
                  <a:lnTo>
                    <a:pt x="4038904" y="1907717"/>
                  </a:lnTo>
                  <a:lnTo>
                    <a:pt x="4057192" y="1924481"/>
                  </a:lnTo>
                  <a:lnTo>
                    <a:pt x="4073956" y="1990013"/>
                  </a:lnTo>
                  <a:lnTo>
                    <a:pt x="4092244" y="2047925"/>
                  </a:lnTo>
                  <a:lnTo>
                    <a:pt x="4109008" y="2060117"/>
                  </a:lnTo>
                  <a:lnTo>
                    <a:pt x="4127296" y="1857425"/>
                  </a:lnTo>
                  <a:lnTo>
                    <a:pt x="4144060" y="1555673"/>
                  </a:lnTo>
                  <a:lnTo>
                    <a:pt x="4162348" y="1320977"/>
                  </a:lnTo>
                  <a:lnTo>
                    <a:pt x="4179112" y="1372793"/>
                  </a:lnTo>
                  <a:lnTo>
                    <a:pt x="4197400" y="1424609"/>
                  </a:lnTo>
                  <a:lnTo>
                    <a:pt x="4214164" y="1298117"/>
                  </a:lnTo>
                  <a:lnTo>
                    <a:pt x="4232452" y="1292021"/>
                  </a:lnTo>
                  <a:lnTo>
                    <a:pt x="4249216" y="1322501"/>
                  </a:lnTo>
                  <a:lnTo>
                    <a:pt x="4267504" y="1348409"/>
                  </a:lnTo>
                  <a:lnTo>
                    <a:pt x="4284268" y="1288973"/>
                  </a:lnTo>
                  <a:lnTo>
                    <a:pt x="4302556" y="1208201"/>
                  </a:lnTo>
                  <a:lnTo>
                    <a:pt x="4319320" y="1135049"/>
                  </a:lnTo>
                  <a:lnTo>
                    <a:pt x="4337608" y="1090853"/>
                  </a:lnTo>
                  <a:lnTo>
                    <a:pt x="4354372" y="1029893"/>
                  </a:lnTo>
                  <a:lnTo>
                    <a:pt x="4372660" y="949121"/>
                  </a:lnTo>
                  <a:lnTo>
                    <a:pt x="4389424" y="941501"/>
                  </a:lnTo>
                  <a:lnTo>
                    <a:pt x="4407712" y="941501"/>
                  </a:lnTo>
                  <a:lnTo>
                    <a:pt x="4424476" y="952169"/>
                  </a:lnTo>
                  <a:lnTo>
                    <a:pt x="4442764" y="990269"/>
                  </a:lnTo>
                  <a:lnTo>
                    <a:pt x="4461052" y="1003985"/>
                  </a:lnTo>
                  <a:lnTo>
                    <a:pt x="4477816" y="1063421"/>
                  </a:lnTo>
                  <a:lnTo>
                    <a:pt x="4496104" y="1080185"/>
                  </a:lnTo>
                  <a:lnTo>
                    <a:pt x="4512868" y="1071041"/>
                  </a:lnTo>
                  <a:lnTo>
                    <a:pt x="4531156" y="1106093"/>
                  </a:lnTo>
                  <a:lnTo>
                    <a:pt x="4547920" y="1167053"/>
                  </a:lnTo>
                  <a:lnTo>
                    <a:pt x="4566208" y="1171625"/>
                  </a:lnTo>
                  <a:lnTo>
                    <a:pt x="4582972" y="1174673"/>
                  </a:lnTo>
                  <a:lnTo>
                    <a:pt x="4601260" y="1200581"/>
                  </a:lnTo>
                  <a:lnTo>
                    <a:pt x="4618024" y="1231061"/>
                  </a:lnTo>
                  <a:lnTo>
                    <a:pt x="4636312" y="1311833"/>
                  </a:lnTo>
                  <a:lnTo>
                    <a:pt x="4653076" y="1349933"/>
                  </a:lnTo>
                  <a:lnTo>
                    <a:pt x="4671364" y="1429181"/>
                  </a:lnTo>
                  <a:lnTo>
                    <a:pt x="4688128" y="1519097"/>
                  </a:lnTo>
                  <a:lnTo>
                    <a:pt x="4706416" y="1569389"/>
                  </a:lnTo>
                  <a:lnTo>
                    <a:pt x="4723180" y="1602917"/>
                  </a:lnTo>
                  <a:lnTo>
                    <a:pt x="4741468" y="1639493"/>
                  </a:lnTo>
                  <a:lnTo>
                    <a:pt x="4758232" y="1554149"/>
                  </a:lnTo>
                  <a:lnTo>
                    <a:pt x="4776520" y="1061897"/>
                  </a:lnTo>
                  <a:lnTo>
                    <a:pt x="4793284" y="845489"/>
                  </a:lnTo>
                  <a:lnTo>
                    <a:pt x="4811572" y="778433"/>
                  </a:lnTo>
                  <a:lnTo>
                    <a:pt x="4829860" y="734237"/>
                  </a:lnTo>
                  <a:lnTo>
                    <a:pt x="4846624" y="688517"/>
                  </a:lnTo>
                  <a:lnTo>
                    <a:pt x="4864912" y="613841"/>
                  </a:lnTo>
                  <a:lnTo>
                    <a:pt x="4881676" y="525449"/>
                  </a:lnTo>
                  <a:lnTo>
                    <a:pt x="4899964" y="508685"/>
                  </a:lnTo>
                  <a:lnTo>
                    <a:pt x="4916728" y="552881"/>
                  </a:lnTo>
                  <a:lnTo>
                    <a:pt x="4935016" y="594029"/>
                  </a:lnTo>
                  <a:lnTo>
                    <a:pt x="4951780" y="700709"/>
                  </a:lnTo>
                  <a:lnTo>
                    <a:pt x="4970068" y="784529"/>
                  </a:lnTo>
                  <a:lnTo>
                    <a:pt x="4986832" y="907973"/>
                  </a:lnTo>
                  <a:lnTo>
                    <a:pt x="5005120" y="1025321"/>
                  </a:lnTo>
                  <a:lnTo>
                    <a:pt x="5021884" y="1180769"/>
                  </a:lnTo>
                  <a:lnTo>
                    <a:pt x="5040172" y="1269161"/>
                  </a:lnTo>
                  <a:lnTo>
                    <a:pt x="5056936" y="1380413"/>
                  </a:lnTo>
                  <a:lnTo>
                    <a:pt x="5075224" y="1450517"/>
                  </a:lnTo>
                  <a:lnTo>
                    <a:pt x="5091988" y="1514525"/>
                  </a:lnTo>
                  <a:lnTo>
                    <a:pt x="5110276" y="1586153"/>
                  </a:lnTo>
                  <a:lnTo>
                    <a:pt x="5127650" y="1624253"/>
                  </a:lnTo>
                </a:path>
              </a:pathLst>
            </a:custGeom>
            <a:ln w="3810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3214175" y="1763941"/>
            <a:ext cx="5496560" cy="0"/>
          </a:xfrm>
          <a:custGeom>
            <a:avLst/>
            <a:gdLst/>
            <a:ahLst/>
            <a:cxnLst/>
            <a:rect l="l" t="t" r="r" b="b"/>
            <a:pathLst>
              <a:path w="5496559">
                <a:moveTo>
                  <a:pt x="0" y="0"/>
                </a:moveTo>
                <a:lnTo>
                  <a:pt x="5496420" y="0"/>
                </a:lnTo>
              </a:path>
            </a:pathLst>
          </a:custGeom>
          <a:ln w="6350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14175" y="5441871"/>
            <a:ext cx="5496560" cy="0"/>
          </a:xfrm>
          <a:custGeom>
            <a:avLst/>
            <a:gdLst/>
            <a:ahLst/>
            <a:cxnLst/>
            <a:rect l="l" t="t" r="r" b="b"/>
            <a:pathLst>
              <a:path w="5496559">
                <a:moveTo>
                  <a:pt x="0" y="0"/>
                </a:moveTo>
                <a:lnTo>
                  <a:pt x="549642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52991" y="5357035"/>
            <a:ext cx="812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586755" y="7033655"/>
            <a:ext cx="1134745" cy="41338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689610" marR="6985" indent="-10160">
              <a:lnSpc>
                <a:spcPct val="109400"/>
              </a:lnSpc>
              <a:spcBef>
                <a:spcPts val="5"/>
              </a:spcBef>
            </a:pPr>
            <a:r>
              <a:rPr sz="600" b="0" spc="-10" dirty="0">
                <a:latin typeface="BentonSansCond Light"/>
                <a:cs typeface="BentonSansCond Light"/>
              </a:rPr>
              <a:t>S0000043508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P0000140446</a:t>
            </a:r>
            <a:endParaRPr sz="600">
              <a:latin typeface="BentonSansCond Light"/>
              <a:cs typeface="BentonSansCond Light"/>
            </a:endParaRPr>
          </a:p>
          <a:p>
            <a:pPr marL="12700" marR="5080" indent="657860">
              <a:lnSpc>
                <a:spcPts val="790"/>
              </a:lnSpc>
              <a:spcBef>
                <a:spcPts val="25"/>
              </a:spcBef>
            </a:pPr>
            <a:r>
              <a:rPr sz="600" b="0" dirty="0">
                <a:latin typeface="BentonSansCond Light"/>
                <a:cs typeface="BentonSansCond Light"/>
              </a:rPr>
              <a:t>PPT/</a:t>
            </a:r>
            <a:r>
              <a:rPr sz="600" b="0" spc="225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Tmpl</a:t>
            </a:r>
            <a:r>
              <a:rPr sz="600" b="0" spc="-5" dirty="0">
                <a:latin typeface="BentonSansCond Light"/>
                <a:cs typeface="BentonSansCond Light"/>
              </a:rPr>
              <a:t> </a:t>
            </a:r>
            <a:r>
              <a:rPr sz="600" b="0" spc="-25" dirty="0">
                <a:latin typeface="BentonSansCond Light"/>
                <a:cs typeface="BentonSansCond Light"/>
              </a:rPr>
              <a:t>1.6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Copyright</a:t>
            </a:r>
            <a:r>
              <a:rPr sz="600" b="0" dirty="0">
                <a:latin typeface="BentonSansCond Light"/>
                <a:cs typeface="BentonSansCond Light"/>
              </a:rPr>
              <a:t> © 2026 All</a:t>
            </a:r>
            <a:r>
              <a:rPr sz="600" b="0" spc="20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Rights</a:t>
            </a:r>
            <a:r>
              <a:rPr sz="600" b="0" spc="5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Reserved</a:t>
            </a:r>
            <a:endParaRPr sz="600">
              <a:latin typeface="BentonSansCond Light"/>
              <a:cs typeface="BentonSansCond Light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3015619" y="4437552"/>
            <a:ext cx="120014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03060" y="3518070"/>
            <a:ext cx="1320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02549" y="2598587"/>
            <a:ext cx="1320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30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01834" y="1679105"/>
            <a:ext cx="1333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40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60408" y="5487018"/>
            <a:ext cx="12636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52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80889" y="5487018"/>
            <a:ext cx="1282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58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01574" y="5487018"/>
            <a:ext cx="1289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64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22974" y="5487018"/>
            <a:ext cx="1282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70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46211" y="5487018"/>
            <a:ext cx="1244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76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66590" y="5487018"/>
            <a:ext cx="1276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82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87071" y="5487018"/>
            <a:ext cx="12953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88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08777" y="5487018"/>
            <a:ext cx="1289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94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26194" y="5487018"/>
            <a:ext cx="1352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00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49432" y="5487018"/>
            <a:ext cx="1314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06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380940" y="5487018"/>
            <a:ext cx="1143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12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01421" y="5487018"/>
            <a:ext cx="1162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18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217000" y="5487018"/>
            <a:ext cx="1276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24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635950" y="5487018"/>
            <a:ext cx="1320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30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00881" y="1478286"/>
            <a:ext cx="35153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latin typeface="BentonSans Book"/>
                <a:cs typeface="BentonSans Book"/>
              </a:rPr>
              <a:t>US</a:t>
            </a:r>
            <a:r>
              <a:rPr sz="1200" b="0" spc="-25" dirty="0">
                <a:latin typeface="BentonSans Book"/>
                <a:cs typeface="BentonSans Book"/>
              </a:rPr>
              <a:t> </a:t>
            </a:r>
            <a:r>
              <a:rPr sz="1200" b="0" spc="-30" dirty="0">
                <a:latin typeface="BentonSans Book"/>
                <a:cs typeface="BentonSans Book"/>
              </a:rPr>
              <a:t>Fed </a:t>
            </a:r>
            <a:r>
              <a:rPr sz="1200" b="0" dirty="0">
                <a:latin typeface="BentonSans Book"/>
                <a:cs typeface="BentonSans Book"/>
              </a:rPr>
              <a:t>holdings</a:t>
            </a:r>
            <a:r>
              <a:rPr sz="1200" b="0" spc="1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of</a:t>
            </a:r>
            <a:r>
              <a:rPr sz="1200" b="0" spc="-25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outstanding</a:t>
            </a:r>
            <a:r>
              <a:rPr sz="1200" b="0" spc="-15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treasury</a:t>
            </a:r>
            <a:r>
              <a:rPr sz="1200" b="0" spc="-15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securities</a:t>
            </a:r>
            <a:endParaRPr sz="1200">
              <a:latin typeface="BentonSans Book"/>
              <a:cs typeface="BentonSans Boo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3386" y="332655"/>
            <a:ext cx="11595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BentonSans Bold"/>
                <a:cs typeface="BentonSans Bold"/>
              </a:rPr>
              <a:t>US</a:t>
            </a:r>
            <a:r>
              <a:rPr sz="1600" b="1" spc="-45" dirty="0">
                <a:latin typeface="BentonSans Bold"/>
                <a:cs typeface="BentonSans Bold"/>
              </a:rPr>
              <a:t> </a:t>
            </a:r>
            <a:r>
              <a:rPr sz="1600" b="1" spc="-10" dirty="0">
                <a:latin typeface="BentonSans Bold"/>
                <a:cs typeface="BentonSans Bold"/>
              </a:rPr>
              <a:t>Outlook</a:t>
            </a:r>
            <a:endParaRPr sz="1600">
              <a:latin typeface="BentonSans Bold"/>
              <a:cs typeface="BentonSans Bold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89229" y="2154872"/>
          <a:ext cx="6303010" cy="2121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5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0710"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400" b="0" dirty="0">
                          <a:latin typeface="BentonSans Book"/>
                          <a:cs typeface="BentonSans Book"/>
                        </a:rPr>
                        <a:t>Cycle:</a:t>
                      </a:r>
                      <a:r>
                        <a:rPr sz="1400" b="0" spc="-5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Rising</a:t>
                      </a:r>
                      <a:r>
                        <a:rPr sz="1400" b="0" spc="-3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tailwinds,</a:t>
                      </a:r>
                      <a:r>
                        <a:rPr sz="1400" b="0" spc="-6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fading</a:t>
                      </a:r>
                      <a:r>
                        <a:rPr sz="1400" b="0" spc="-4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headwinds,</a:t>
                      </a:r>
                      <a:r>
                        <a:rPr sz="1400" b="0" spc="-7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renewed</a:t>
                      </a:r>
                      <a:r>
                        <a:rPr sz="1400" b="0" spc="-4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uncertainty</a:t>
                      </a:r>
                      <a:endParaRPr sz="1400">
                        <a:latin typeface="BentonSans Book"/>
                        <a:cs typeface="BentonSans Book"/>
                      </a:endParaRPr>
                    </a:p>
                  </a:txBody>
                  <a:tcPr marL="0" marR="0" marT="116839" marB="0">
                    <a:lnL w="76200">
                      <a:solidFill>
                        <a:srgbClr val="C3C3C3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1400" b="0" dirty="0">
                          <a:latin typeface="BentonSans Medium"/>
                          <a:cs typeface="BentonSans Medium"/>
                        </a:rPr>
                        <a:t>Debt,</a:t>
                      </a:r>
                      <a:r>
                        <a:rPr sz="1400" b="0" spc="-40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1400" b="0" spc="-10" dirty="0">
                          <a:latin typeface="BentonSans Medium"/>
                          <a:cs typeface="BentonSans Medium"/>
                        </a:rPr>
                        <a:t>Demographics</a:t>
                      </a:r>
                      <a:r>
                        <a:rPr sz="1400" b="0" spc="-25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1400" b="0" dirty="0">
                          <a:latin typeface="BentonSans Medium"/>
                          <a:cs typeface="BentonSans Medium"/>
                        </a:rPr>
                        <a:t>&amp;</a:t>
                      </a:r>
                      <a:r>
                        <a:rPr sz="1400" b="0" spc="-45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1400" b="0" spc="-10" dirty="0">
                          <a:latin typeface="BentonSans Medium"/>
                          <a:cs typeface="BentonSans Medium"/>
                        </a:rPr>
                        <a:t>AI-Dynamism:</a:t>
                      </a:r>
                      <a:r>
                        <a:rPr sz="1400" b="0" spc="-65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1400" b="0" dirty="0">
                          <a:latin typeface="BentonSans Medium"/>
                          <a:cs typeface="BentonSans Medium"/>
                        </a:rPr>
                        <a:t>Who</a:t>
                      </a:r>
                      <a:r>
                        <a:rPr sz="1400" b="0" spc="-45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1400" b="0" spc="-20" dirty="0">
                          <a:latin typeface="BentonSans Medium"/>
                          <a:cs typeface="BentonSans Medium"/>
                        </a:rPr>
                        <a:t>Wins</a:t>
                      </a:r>
                      <a:endParaRPr sz="1400">
                        <a:latin typeface="BentonSans Medium"/>
                        <a:cs typeface="BentonSans Medium"/>
                      </a:endParaRPr>
                    </a:p>
                  </a:txBody>
                  <a:tcPr marL="0" marR="0" marT="84455" marB="0">
                    <a:lnL w="76200">
                      <a:solidFill>
                        <a:srgbClr val="F1A9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1400" b="0" spc="-20" dirty="0">
                          <a:latin typeface="BentonSans Book"/>
                          <a:cs typeface="BentonSans Book"/>
                        </a:rPr>
                        <a:t>Davos</a:t>
                      </a:r>
                      <a:r>
                        <a:rPr sz="1400" b="0" spc="-4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to</a:t>
                      </a:r>
                      <a:r>
                        <a:rPr sz="14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Donroe:</a:t>
                      </a:r>
                      <a:r>
                        <a:rPr sz="1400" b="0" spc="-7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The</a:t>
                      </a:r>
                      <a:r>
                        <a:rPr sz="1400" b="0" spc="-2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emerging</a:t>
                      </a:r>
                      <a:r>
                        <a:rPr sz="1400" b="0" spc="-5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new</a:t>
                      </a:r>
                      <a:r>
                        <a:rPr sz="1400" b="0" spc="-2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world</a:t>
                      </a:r>
                      <a:r>
                        <a:rPr sz="1400" b="0" spc="-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order</a:t>
                      </a:r>
                      <a:endParaRPr sz="1400">
                        <a:latin typeface="BentonSans Book"/>
                        <a:cs typeface="BentonSans Book"/>
                      </a:endParaRPr>
                    </a:p>
                  </a:txBody>
                  <a:tcPr marL="0" marR="0" marT="99695" marB="0">
                    <a:lnL w="76200">
                      <a:solidFill>
                        <a:srgbClr val="C3C3C3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455791" y="2755615"/>
            <a:ext cx="6126480" cy="0"/>
          </a:xfrm>
          <a:custGeom>
            <a:avLst/>
            <a:gdLst/>
            <a:ahLst/>
            <a:cxnLst/>
            <a:rect l="l" t="t" r="r" b="b"/>
            <a:pathLst>
              <a:path w="6126480">
                <a:moveTo>
                  <a:pt x="0" y="0"/>
                </a:moveTo>
                <a:lnTo>
                  <a:pt x="6126480" y="0"/>
                </a:lnTo>
              </a:path>
            </a:pathLst>
          </a:custGeom>
          <a:ln w="6350">
            <a:solidFill>
              <a:srgbClr val="D6D2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5791" y="3567314"/>
            <a:ext cx="6126480" cy="0"/>
          </a:xfrm>
          <a:custGeom>
            <a:avLst/>
            <a:gdLst/>
            <a:ahLst/>
            <a:cxnLst/>
            <a:rect l="l" t="t" r="r" b="b"/>
            <a:pathLst>
              <a:path w="6126480">
                <a:moveTo>
                  <a:pt x="0" y="0"/>
                </a:moveTo>
                <a:lnTo>
                  <a:pt x="6126480" y="0"/>
                </a:lnTo>
              </a:path>
            </a:pathLst>
          </a:custGeom>
          <a:ln w="6350">
            <a:solidFill>
              <a:srgbClr val="D6D2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586755" y="7033655"/>
            <a:ext cx="1134745" cy="41338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00405" marR="6985" indent="-20955">
              <a:lnSpc>
                <a:spcPct val="109400"/>
              </a:lnSpc>
              <a:spcBef>
                <a:spcPts val="5"/>
              </a:spcBef>
            </a:pPr>
            <a:r>
              <a:rPr sz="600" b="0" spc="-10" dirty="0">
                <a:latin typeface="BentonSansCond Light"/>
                <a:cs typeface="BentonSansCond Light"/>
              </a:rPr>
              <a:t>S0000043508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P0000140814</a:t>
            </a:r>
            <a:endParaRPr sz="600">
              <a:latin typeface="BentonSansCond Light"/>
              <a:cs typeface="BentonSansCond Light"/>
            </a:endParaRPr>
          </a:p>
          <a:p>
            <a:pPr marL="12700" marR="5080" indent="657860">
              <a:lnSpc>
                <a:spcPts val="790"/>
              </a:lnSpc>
              <a:spcBef>
                <a:spcPts val="25"/>
              </a:spcBef>
            </a:pPr>
            <a:r>
              <a:rPr sz="600" b="0" dirty="0">
                <a:latin typeface="BentonSansCond Light"/>
                <a:cs typeface="BentonSansCond Light"/>
              </a:rPr>
              <a:t>PPT/</a:t>
            </a:r>
            <a:r>
              <a:rPr sz="600" b="0" spc="225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Tmpl</a:t>
            </a:r>
            <a:r>
              <a:rPr sz="600" b="0" spc="-5" dirty="0">
                <a:latin typeface="BentonSansCond Light"/>
                <a:cs typeface="BentonSansCond Light"/>
              </a:rPr>
              <a:t> </a:t>
            </a:r>
            <a:r>
              <a:rPr sz="600" b="0" spc="-25" dirty="0">
                <a:latin typeface="BentonSansCond Light"/>
                <a:cs typeface="BentonSansCond Light"/>
              </a:rPr>
              <a:t>1.6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Copyright</a:t>
            </a:r>
            <a:r>
              <a:rPr sz="600" b="0" dirty="0">
                <a:latin typeface="BentonSansCond Light"/>
                <a:cs typeface="BentonSansCond Light"/>
              </a:rPr>
              <a:t> © 2026 All</a:t>
            </a:r>
            <a:r>
              <a:rPr sz="600" b="0" spc="20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Rights</a:t>
            </a:r>
            <a:r>
              <a:rPr sz="600" b="0" spc="5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Reserved</a:t>
            </a:r>
            <a:endParaRPr sz="600">
              <a:latin typeface="BentonSansCond Light"/>
              <a:cs typeface="BentonSansCond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3386" y="332655"/>
            <a:ext cx="3533775" cy="50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95"/>
              </a:spcBef>
            </a:pPr>
            <a:r>
              <a:rPr sz="1600" b="1" spc="-20" dirty="0">
                <a:latin typeface="BentonSans Bold"/>
                <a:cs typeface="BentonSans Bold"/>
              </a:rPr>
              <a:t>Debt</a:t>
            </a:r>
            <a:endParaRPr sz="1600">
              <a:latin typeface="BentonSans Bold"/>
              <a:cs typeface="BentonSans Bold"/>
            </a:endParaRPr>
          </a:p>
          <a:p>
            <a:pPr marL="12700">
              <a:lnSpc>
                <a:spcPts val="1910"/>
              </a:lnSpc>
            </a:pPr>
            <a:r>
              <a:rPr sz="1600" b="0" dirty="0">
                <a:latin typeface="BentonSans Book"/>
                <a:cs typeface="BentonSans Book"/>
              </a:rPr>
              <a:t>US</a:t>
            </a:r>
            <a:r>
              <a:rPr sz="1600" b="0" spc="-20" dirty="0">
                <a:latin typeface="BentonSans Book"/>
                <a:cs typeface="BentonSans Book"/>
              </a:rPr>
              <a:t> government</a:t>
            </a:r>
            <a:r>
              <a:rPr sz="1600" b="0" spc="-1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debt</a:t>
            </a:r>
            <a:r>
              <a:rPr sz="1600" b="0" spc="-3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is</a:t>
            </a:r>
            <a:r>
              <a:rPr sz="1600" b="0" spc="-2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high</a:t>
            </a:r>
            <a:r>
              <a:rPr sz="1600" b="0" spc="-2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and</a:t>
            </a:r>
            <a:r>
              <a:rPr sz="1600" b="0" spc="-35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rising</a:t>
            </a:r>
            <a:endParaRPr sz="1600">
              <a:latin typeface="BentonSans Book"/>
              <a:cs typeface="BentonSans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4962" y="6510130"/>
            <a:ext cx="14827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dirty="0">
                <a:latin typeface="BentonSansCond Book"/>
                <a:cs typeface="BentonSansCond Book"/>
              </a:rPr>
              <a:t>Source:</a:t>
            </a:r>
            <a:r>
              <a:rPr sz="800" b="0" spc="2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Congressional</a:t>
            </a:r>
            <a:r>
              <a:rPr sz="800" b="0" spc="1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Budget</a:t>
            </a:r>
            <a:r>
              <a:rPr sz="800" b="0" spc="2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Office</a:t>
            </a:r>
            <a:endParaRPr sz="800">
              <a:latin typeface="BentonSansCond Book"/>
              <a:cs typeface="BentonSansCond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4660" y="1496992"/>
            <a:ext cx="3164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20" dirty="0">
                <a:latin typeface="BentonSans Book"/>
                <a:cs typeface="BentonSans Book"/>
              </a:rPr>
              <a:t>Federal</a:t>
            </a:r>
            <a:r>
              <a:rPr sz="1200" b="0" spc="-3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debt</a:t>
            </a:r>
            <a:r>
              <a:rPr sz="1200" b="0" spc="-2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held</a:t>
            </a:r>
            <a:r>
              <a:rPr sz="1200" b="0" spc="-1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by</a:t>
            </a:r>
            <a:r>
              <a:rPr sz="1200" b="0" spc="-1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the</a:t>
            </a:r>
            <a:r>
              <a:rPr sz="1200" b="0" spc="-2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public</a:t>
            </a:r>
            <a:r>
              <a:rPr sz="1200" b="0" spc="-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as</a:t>
            </a:r>
            <a:r>
              <a:rPr sz="1200" b="0" spc="-1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a</a:t>
            </a:r>
            <a:r>
              <a:rPr sz="1200" b="0" spc="-1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%</a:t>
            </a:r>
            <a:r>
              <a:rPr sz="1200" b="0" spc="-2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of</a:t>
            </a:r>
            <a:r>
              <a:rPr sz="1200" b="0" spc="-25" dirty="0">
                <a:latin typeface="BentonSans Book"/>
                <a:cs typeface="BentonSans Book"/>
              </a:rPr>
              <a:t> GDP</a:t>
            </a:r>
            <a:endParaRPr sz="1200">
              <a:latin typeface="BentonSans Book"/>
              <a:cs typeface="BentonSans Boo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208423" y="2182710"/>
            <a:ext cx="5482590" cy="3253740"/>
            <a:chOff x="3208423" y="2182710"/>
            <a:chExt cx="5482590" cy="3253740"/>
          </a:xfrm>
        </p:grpSpPr>
        <p:sp>
          <p:nvSpPr>
            <p:cNvPr id="6" name="object 6"/>
            <p:cNvSpPr/>
            <p:nvPr/>
          </p:nvSpPr>
          <p:spPr>
            <a:xfrm>
              <a:off x="3216480" y="2383536"/>
              <a:ext cx="5474335" cy="2428240"/>
            </a:xfrm>
            <a:custGeom>
              <a:avLst/>
              <a:gdLst/>
              <a:ahLst/>
              <a:cxnLst/>
              <a:rect l="l" t="t" r="r" b="b"/>
              <a:pathLst>
                <a:path w="5474334" h="2428240">
                  <a:moveTo>
                    <a:pt x="0" y="2427732"/>
                  </a:moveTo>
                  <a:lnTo>
                    <a:pt x="5474309" y="2427732"/>
                  </a:lnTo>
                </a:path>
                <a:path w="5474334" h="2428240">
                  <a:moveTo>
                    <a:pt x="0" y="1819656"/>
                  </a:moveTo>
                  <a:lnTo>
                    <a:pt x="5474309" y="1819656"/>
                  </a:lnTo>
                </a:path>
                <a:path w="5474334" h="2428240">
                  <a:moveTo>
                    <a:pt x="0" y="1213104"/>
                  </a:moveTo>
                  <a:lnTo>
                    <a:pt x="5474309" y="1213104"/>
                  </a:lnTo>
                </a:path>
                <a:path w="5474334" h="2428240">
                  <a:moveTo>
                    <a:pt x="0" y="606551"/>
                  </a:moveTo>
                  <a:lnTo>
                    <a:pt x="5474309" y="606551"/>
                  </a:lnTo>
                </a:path>
                <a:path w="5474334" h="2428240">
                  <a:moveTo>
                    <a:pt x="0" y="0"/>
                  </a:moveTo>
                  <a:lnTo>
                    <a:pt x="5474309" y="0"/>
                  </a:lnTo>
                </a:path>
              </a:pathLst>
            </a:custGeom>
            <a:ln w="6350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16480" y="5417253"/>
              <a:ext cx="5474335" cy="0"/>
            </a:xfrm>
            <a:custGeom>
              <a:avLst/>
              <a:gdLst/>
              <a:ahLst/>
              <a:cxnLst/>
              <a:rect l="l" t="t" r="r" b="b"/>
              <a:pathLst>
                <a:path w="5474334">
                  <a:moveTo>
                    <a:pt x="0" y="0"/>
                  </a:moveTo>
                  <a:lnTo>
                    <a:pt x="5474309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27473" y="2201760"/>
              <a:ext cx="5057140" cy="3215640"/>
            </a:xfrm>
            <a:custGeom>
              <a:avLst/>
              <a:gdLst/>
              <a:ahLst/>
              <a:cxnLst/>
              <a:rect l="l" t="t" r="r" b="b"/>
              <a:pathLst>
                <a:path w="5057140" h="3215640">
                  <a:moveTo>
                    <a:pt x="0" y="2304707"/>
                  </a:moveTo>
                  <a:lnTo>
                    <a:pt x="21691" y="2335187"/>
                  </a:lnTo>
                  <a:lnTo>
                    <a:pt x="44551" y="2365667"/>
                  </a:lnTo>
                  <a:lnTo>
                    <a:pt x="65887" y="2487587"/>
                  </a:lnTo>
                  <a:lnTo>
                    <a:pt x="87223" y="2548547"/>
                  </a:lnTo>
                  <a:lnTo>
                    <a:pt x="110083" y="2638463"/>
                  </a:lnTo>
                  <a:lnTo>
                    <a:pt x="131419" y="2729903"/>
                  </a:lnTo>
                  <a:lnTo>
                    <a:pt x="154279" y="2699423"/>
                  </a:lnTo>
                  <a:lnTo>
                    <a:pt x="175615" y="2729903"/>
                  </a:lnTo>
                  <a:lnTo>
                    <a:pt x="198475" y="2729903"/>
                  </a:lnTo>
                  <a:lnTo>
                    <a:pt x="219811" y="2760383"/>
                  </a:lnTo>
                  <a:lnTo>
                    <a:pt x="241147" y="2821343"/>
                  </a:lnTo>
                  <a:lnTo>
                    <a:pt x="264007" y="2790863"/>
                  </a:lnTo>
                  <a:lnTo>
                    <a:pt x="285343" y="2790863"/>
                  </a:lnTo>
                  <a:lnTo>
                    <a:pt x="308203" y="2821343"/>
                  </a:lnTo>
                  <a:lnTo>
                    <a:pt x="329539" y="2882303"/>
                  </a:lnTo>
                  <a:lnTo>
                    <a:pt x="352399" y="2912783"/>
                  </a:lnTo>
                  <a:lnTo>
                    <a:pt x="373735" y="2912783"/>
                  </a:lnTo>
                  <a:lnTo>
                    <a:pt x="395071" y="2941739"/>
                  </a:lnTo>
                  <a:lnTo>
                    <a:pt x="417931" y="3002699"/>
                  </a:lnTo>
                  <a:lnTo>
                    <a:pt x="439267" y="3033179"/>
                  </a:lnTo>
                  <a:lnTo>
                    <a:pt x="462127" y="3033179"/>
                  </a:lnTo>
                  <a:lnTo>
                    <a:pt x="483463" y="3002699"/>
                  </a:lnTo>
                  <a:lnTo>
                    <a:pt x="506323" y="2972219"/>
                  </a:lnTo>
                  <a:lnTo>
                    <a:pt x="527659" y="2941739"/>
                  </a:lnTo>
                  <a:lnTo>
                    <a:pt x="548995" y="2912783"/>
                  </a:lnTo>
                  <a:lnTo>
                    <a:pt x="571855" y="2912783"/>
                  </a:lnTo>
                  <a:lnTo>
                    <a:pt x="593191" y="2972219"/>
                  </a:lnTo>
                  <a:lnTo>
                    <a:pt x="616051" y="3002699"/>
                  </a:lnTo>
                  <a:lnTo>
                    <a:pt x="637387" y="3002699"/>
                  </a:lnTo>
                  <a:lnTo>
                    <a:pt x="660247" y="2972219"/>
                  </a:lnTo>
                  <a:lnTo>
                    <a:pt x="681583" y="2941739"/>
                  </a:lnTo>
                  <a:lnTo>
                    <a:pt x="702919" y="2972219"/>
                  </a:lnTo>
                  <a:lnTo>
                    <a:pt x="725779" y="2972219"/>
                  </a:lnTo>
                  <a:lnTo>
                    <a:pt x="747115" y="2972219"/>
                  </a:lnTo>
                  <a:lnTo>
                    <a:pt x="769975" y="3002699"/>
                  </a:lnTo>
                  <a:lnTo>
                    <a:pt x="791311" y="3033179"/>
                  </a:lnTo>
                  <a:lnTo>
                    <a:pt x="814171" y="3033179"/>
                  </a:lnTo>
                  <a:lnTo>
                    <a:pt x="835507" y="3063659"/>
                  </a:lnTo>
                  <a:lnTo>
                    <a:pt x="856843" y="3094139"/>
                  </a:lnTo>
                  <a:lnTo>
                    <a:pt x="879703" y="3124619"/>
                  </a:lnTo>
                  <a:lnTo>
                    <a:pt x="901039" y="3155099"/>
                  </a:lnTo>
                  <a:lnTo>
                    <a:pt x="923899" y="3185579"/>
                  </a:lnTo>
                  <a:lnTo>
                    <a:pt x="945235" y="3215487"/>
                  </a:lnTo>
                  <a:lnTo>
                    <a:pt x="968095" y="3215487"/>
                  </a:lnTo>
                  <a:lnTo>
                    <a:pt x="989431" y="3215487"/>
                  </a:lnTo>
                  <a:lnTo>
                    <a:pt x="1010767" y="3215487"/>
                  </a:lnTo>
                  <a:lnTo>
                    <a:pt x="1033627" y="3215487"/>
                  </a:lnTo>
                  <a:lnTo>
                    <a:pt x="1054963" y="3185579"/>
                  </a:lnTo>
                  <a:lnTo>
                    <a:pt x="1077823" y="3215487"/>
                  </a:lnTo>
                  <a:lnTo>
                    <a:pt x="1099159" y="3215487"/>
                  </a:lnTo>
                  <a:lnTo>
                    <a:pt x="1120495" y="3185579"/>
                  </a:lnTo>
                  <a:lnTo>
                    <a:pt x="1143355" y="3185579"/>
                  </a:lnTo>
                  <a:lnTo>
                    <a:pt x="1164691" y="3155099"/>
                  </a:lnTo>
                  <a:lnTo>
                    <a:pt x="1187551" y="3185579"/>
                  </a:lnTo>
                  <a:lnTo>
                    <a:pt x="1208887" y="3185579"/>
                  </a:lnTo>
                  <a:lnTo>
                    <a:pt x="1231747" y="3185579"/>
                  </a:lnTo>
                  <a:lnTo>
                    <a:pt x="1253083" y="3155099"/>
                  </a:lnTo>
                  <a:lnTo>
                    <a:pt x="1274419" y="3155099"/>
                  </a:lnTo>
                  <a:lnTo>
                    <a:pt x="1297279" y="3124619"/>
                  </a:lnTo>
                  <a:lnTo>
                    <a:pt x="1318615" y="3155099"/>
                  </a:lnTo>
                  <a:lnTo>
                    <a:pt x="1341475" y="3155099"/>
                  </a:lnTo>
                  <a:lnTo>
                    <a:pt x="1362811" y="3155099"/>
                  </a:lnTo>
                  <a:lnTo>
                    <a:pt x="1385671" y="3185579"/>
                  </a:lnTo>
                  <a:lnTo>
                    <a:pt x="1407007" y="3185579"/>
                  </a:lnTo>
                  <a:lnTo>
                    <a:pt x="1428343" y="3185579"/>
                  </a:lnTo>
                  <a:lnTo>
                    <a:pt x="1451203" y="3185579"/>
                  </a:lnTo>
                  <a:lnTo>
                    <a:pt x="1472539" y="3185579"/>
                  </a:lnTo>
                  <a:lnTo>
                    <a:pt x="1495399" y="3185579"/>
                  </a:lnTo>
                  <a:lnTo>
                    <a:pt x="1516735" y="3155099"/>
                  </a:lnTo>
                  <a:lnTo>
                    <a:pt x="1539595" y="3155099"/>
                  </a:lnTo>
                  <a:lnTo>
                    <a:pt x="1560931" y="3002699"/>
                  </a:lnTo>
                  <a:lnTo>
                    <a:pt x="1582267" y="2699423"/>
                  </a:lnTo>
                  <a:lnTo>
                    <a:pt x="1605127" y="2487587"/>
                  </a:lnTo>
                  <a:lnTo>
                    <a:pt x="1626463" y="2426627"/>
                  </a:lnTo>
                  <a:lnTo>
                    <a:pt x="1649323" y="2275751"/>
                  </a:lnTo>
                  <a:lnTo>
                    <a:pt x="1670659" y="2275751"/>
                  </a:lnTo>
                  <a:lnTo>
                    <a:pt x="1693519" y="2275751"/>
                  </a:lnTo>
                  <a:lnTo>
                    <a:pt x="1714855" y="2275751"/>
                  </a:lnTo>
                  <a:lnTo>
                    <a:pt x="1736191" y="2304707"/>
                  </a:lnTo>
                  <a:lnTo>
                    <a:pt x="1759051" y="2365667"/>
                  </a:lnTo>
                  <a:lnTo>
                    <a:pt x="1780387" y="2426627"/>
                  </a:lnTo>
                  <a:lnTo>
                    <a:pt x="1803247" y="2487587"/>
                  </a:lnTo>
                  <a:lnTo>
                    <a:pt x="1824583" y="2518067"/>
                  </a:lnTo>
                  <a:lnTo>
                    <a:pt x="1847443" y="2487587"/>
                  </a:lnTo>
                  <a:lnTo>
                    <a:pt x="1868779" y="2487587"/>
                  </a:lnTo>
                  <a:lnTo>
                    <a:pt x="1890115" y="2487587"/>
                  </a:lnTo>
                  <a:lnTo>
                    <a:pt x="1912975" y="2487587"/>
                  </a:lnTo>
                  <a:lnTo>
                    <a:pt x="1934311" y="2426627"/>
                  </a:lnTo>
                  <a:lnTo>
                    <a:pt x="1957171" y="2518067"/>
                  </a:lnTo>
                  <a:lnTo>
                    <a:pt x="1978507" y="2668943"/>
                  </a:lnTo>
                  <a:lnTo>
                    <a:pt x="2001367" y="2699423"/>
                  </a:lnTo>
                  <a:lnTo>
                    <a:pt x="2022703" y="2790863"/>
                  </a:lnTo>
                  <a:lnTo>
                    <a:pt x="2044039" y="2790863"/>
                  </a:lnTo>
                  <a:lnTo>
                    <a:pt x="2066899" y="2821343"/>
                  </a:lnTo>
                  <a:lnTo>
                    <a:pt x="2088235" y="2821343"/>
                  </a:lnTo>
                  <a:lnTo>
                    <a:pt x="2111095" y="2851823"/>
                  </a:lnTo>
                  <a:lnTo>
                    <a:pt x="2132431" y="2882303"/>
                  </a:lnTo>
                  <a:lnTo>
                    <a:pt x="2155291" y="2912783"/>
                  </a:lnTo>
                  <a:lnTo>
                    <a:pt x="2176627" y="2941739"/>
                  </a:lnTo>
                  <a:lnTo>
                    <a:pt x="2197963" y="2972219"/>
                  </a:lnTo>
                  <a:lnTo>
                    <a:pt x="2220823" y="3002699"/>
                  </a:lnTo>
                  <a:lnTo>
                    <a:pt x="2242159" y="3002699"/>
                  </a:lnTo>
                  <a:lnTo>
                    <a:pt x="2265019" y="3002699"/>
                  </a:lnTo>
                  <a:lnTo>
                    <a:pt x="2286355" y="2972219"/>
                  </a:lnTo>
                  <a:lnTo>
                    <a:pt x="2307691" y="2972219"/>
                  </a:lnTo>
                  <a:lnTo>
                    <a:pt x="2330551" y="2941739"/>
                  </a:lnTo>
                  <a:lnTo>
                    <a:pt x="2351887" y="2972219"/>
                  </a:lnTo>
                  <a:lnTo>
                    <a:pt x="2374747" y="2972219"/>
                  </a:lnTo>
                  <a:lnTo>
                    <a:pt x="2396083" y="2972219"/>
                  </a:lnTo>
                  <a:lnTo>
                    <a:pt x="2418943" y="3002699"/>
                  </a:lnTo>
                  <a:lnTo>
                    <a:pt x="2440279" y="3033179"/>
                  </a:lnTo>
                  <a:lnTo>
                    <a:pt x="2461615" y="3063659"/>
                  </a:lnTo>
                  <a:lnTo>
                    <a:pt x="2484475" y="3063659"/>
                  </a:lnTo>
                  <a:lnTo>
                    <a:pt x="2505811" y="3063659"/>
                  </a:lnTo>
                  <a:lnTo>
                    <a:pt x="2528671" y="3094139"/>
                  </a:lnTo>
                  <a:lnTo>
                    <a:pt x="2550007" y="3094139"/>
                  </a:lnTo>
                  <a:lnTo>
                    <a:pt x="2572867" y="3094139"/>
                  </a:lnTo>
                  <a:lnTo>
                    <a:pt x="2594203" y="3094139"/>
                  </a:lnTo>
                  <a:lnTo>
                    <a:pt x="2615539" y="3094139"/>
                  </a:lnTo>
                  <a:lnTo>
                    <a:pt x="2638399" y="3094139"/>
                  </a:lnTo>
                  <a:lnTo>
                    <a:pt x="2659735" y="3094139"/>
                  </a:lnTo>
                  <a:lnTo>
                    <a:pt x="2682595" y="3124619"/>
                  </a:lnTo>
                  <a:lnTo>
                    <a:pt x="2703931" y="3124619"/>
                  </a:lnTo>
                  <a:lnTo>
                    <a:pt x="2726791" y="3094139"/>
                  </a:lnTo>
                  <a:lnTo>
                    <a:pt x="2748127" y="3124619"/>
                  </a:lnTo>
                  <a:lnTo>
                    <a:pt x="2769463" y="3124619"/>
                  </a:lnTo>
                  <a:lnTo>
                    <a:pt x="2792323" y="2821343"/>
                  </a:lnTo>
                  <a:lnTo>
                    <a:pt x="2813659" y="2304707"/>
                  </a:lnTo>
                  <a:lnTo>
                    <a:pt x="2836519" y="2214791"/>
                  </a:lnTo>
                  <a:lnTo>
                    <a:pt x="2857855" y="2396147"/>
                  </a:lnTo>
                  <a:lnTo>
                    <a:pt x="2880715" y="2245271"/>
                  </a:lnTo>
                  <a:lnTo>
                    <a:pt x="2902051" y="2275751"/>
                  </a:lnTo>
                  <a:lnTo>
                    <a:pt x="2923387" y="2457107"/>
                  </a:lnTo>
                  <a:lnTo>
                    <a:pt x="2946247" y="2487587"/>
                  </a:lnTo>
                  <a:lnTo>
                    <a:pt x="2967583" y="2548547"/>
                  </a:lnTo>
                  <a:lnTo>
                    <a:pt x="2990443" y="2638463"/>
                  </a:lnTo>
                  <a:lnTo>
                    <a:pt x="3011779" y="2668943"/>
                  </a:lnTo>
                  <a:lnTo>
                    <a:pt x="3034639" y="2699423"/>
                  </a:lnTo>
                  <a:lnTo>
                    <a:pt x="3055975" y="2760383"/>
                  </a:lnTo>
                  <a:lnTo>
                    <a:pt x="3077311" y="2729903"/>
                  </a:lnTo>
                  <a:lnTo>
                    <a:pt x="3100171" y="2548547"/>
                  </a:lnTo>
                  <a:lnTo>
                    <a:pt x="3121507" y="2184311"/>
                  </a:lnTo>
                  <a:lnTo>
                    <a:pt x="3144367" y="2031911"/>
                  </a:lnTo>
                  <a:lnTo>
                    <a:pt x="3165703" y="1911515"/>
                  </a:lnTo>
                  <a:lnTo>
                    <a:pt x="3188563" y="1941995"/>
                  </a:lnTo>
                  <a:lnTo>
                    <a:pt x="3209899" y="1941995"/>
                  </a:lnTo>
                  <a:lnTo>
                    <a:pt x="3231235" y="2001431"/>
                  </a:lnTo>
                  <a:lnTo>
                    <a:pt x="3254095" y="1941995"/>
                  </a:lnTo>
                  <a:lnTo>
                    <a:pt x="3275431" y="1941995"/>
                  </a:lnTo>
                  <a:lnTo>
                    <a:pt x="3298291" y="1881035"/>
                  </a:lnTo>
                  <a:lnTo>
                    <a:pt x="3319627" y="1972475"/>
                  </a:lnTo>
                  <a:lnTo>
                    <a:pt x="3342487" y="1820075"/>
                  </a:lnTo>
                  <a:lnTo>
                    <a:pt x="3363823" y="1122083"/>
                  </a:lnTo>
                  <a:lnTo>
                    <a:pt x="3385159" y="606971"/>
                  </a:lnTo>
                  <a:lnTo>
                    <a:pt x="3408019" y="61379"/>
                  </a:lnTo>
                  <a:lnTo>
                    <a:pt x="3429355" y="0"/>
                  </a:lnTo>
                  <a:lnTo>
                    <a:pt x="3452215" y="364655"/>
                  </a:lnTo>
                  <a:lnTo>
                    <a:pt x="3473551" y="727367"/>
                  </a:lnTo>
                  <a:lnTo>
                    <a:pt x="3494887" y="879767"/>
                  </a:lnTo>
                  <a:lnTo>
                    <a:pt x="3517747" y="849287"/>
                  </a:lnTo>
                  <a:lnTo>
                    <a:pt x="3539083" y="1244003"/>
                  </a:lnTo>
                  <a:lnTo>
                    <a:pt x="3561943" y="1394879"/>
                  </a:lnTo>
                  <a:lnTo>
                    <a:pt x="3583279" y="1486319"/>
                  </a:lnTo>
                  <a:lnTo>
                    <a:pt x="3606139" y="1455839"/>
                  </a:lnTo>
                  <a:lnTo>
                    <a:pt x="3627475" y="1516799"/>
                  </a:lnTo>
                  <a:lnTo>
                    <a:pt x="3648811" y="1667675"/>
                  </a:lnTo>
                  <a:lnTo>
                    <a:pt x="3671671" y="1789595"/>
                  </a:lnTo>
                  <a:lnTo>
                    <a:pt x="3693007" y="1759115"/>
                  </a:lnTo>
                  <a:lnTo>
                    <a:pt x="3715867" y="1820075"/>
                  </a:lnTo>
                  <a:lnTo>
                    <a:pt x="3737203" y="1881035"/>
                  </a:lnTo>
                  <a:lnTo>
                    <a:pt x="3760063" y="1881035"/>
                  </a:lnTo>
                  <a:lnTo>
                    <a:pt x="3781399" y="1941995"/>
                  </a:lnTo>
                  <a:lnTo>
                    <a:pt x="3802735" y="1972475"/>
                  </a:lnTo>
                  <a:lnTo>
                    <a:pt x="3825595" y="2031911"/>
                  </a:lnTo>
                  <a:lnTo>
                    <a:pt x="3846931" y="2092871"/>
                  </a:lnTo>
                  <a:lnTo>
                    <a:pt x="3869791" y="2184311"/>
                  </a:lnTo>
                  <a:lnTo>
                    <a:pt x="3891127" y="2245271"/>
                  </a:lnTo>
                  <a:lnTo>
                    <a:pt x="3913987" y="2245271"/>
                  </a:lnTo>
                  <a:lnTo>
                    <a:pt x="3935323" y="2365667"/>
                  </a:lnTo>
                  <a:lnTo>
                    <a:pt x="3956659" y="2396147"/>
                  </a:lnTo>
                  <a:lnTo>
                    <a:pt x="3979519" y="2396147"/>
                  </a:lnTo>
                  <a:lnTo>
                    <a:pt x="4000855" y="2426627"/>
                  </a:lnTo>
                  <a:lnTo>
                    <a:pt x="4023715" y="2457107"/>
                  </a:lnTo>
                  <a:lnTo>
                    <a:pt x="4045051" y="2518067"/>
                  </a:lnTo>
                  <a:lnTo>
                    <a:pt x="4067911" y="2457107"/>
                  </a:lnTo>
                  <a:lnTo>
                    <a:pt x="4089247" y="2396147"/>
                  </a:lnTo>
                  <a:lnTo>
                    <a:pt x="4110583" y="2396147"/>
                  </a:lnTo>
                  <a:lnTo>
                    <a:pt x="4133443" y="2396147"/>
                  </a:lnTo>
                  <a:lnTo>
                    <a:pt x="4154779" y="2457107"/>
                  </a:lnTo>
                  <a:lnTo>
                    <a:pt x="4177639" y="2457107"/>
                  </a:lnTo>
                  <a:lnTo>
                    <a:pt x="4198975" y="2457107"/>
                  </a:lnTo>
                  <a:lnTo>
                    <a:pt x="4221835" y="2365667"/>
                  </a:lnTo>
                  <a:lnTo>
                    <a:pt x="4243171" y="2245271"/>
                  </a:lnTo>
                  <a:lnTo>
                    <a:pt x="4264507" y="2214791"/>
                  </a:lnTo>
                  <a:lnTo>
                    <a:pt x="4287367" y="2153831"/>
                  </a:lnTo>
                  <a:lnTo>
                    <a:pt x="4308703" y="2062391"/>
                  </a:lnTo>
                  <a:lnTo>
                    <a:pt x="4331563" y="2001431"/>
                  </a:lnTo>
                  <a:lnTo>
                    <a:pt x="4352899" y="2001431"/>
                  </a:lnTo>
                  <a:lnTo>
                    <a:pt x="4375759" y="2031911"/>
                  </a:lnTo>
                  <a:lnTo>
                    <a:pt x="4397095" y="1972475"/>
                  </a:lnTo>
                  <a:lnTo>
                    <a:pt x="4418431" y="1881035"/>
                  </a:lnTo>
                  <a:lnTo>
                    <a:pt x="4441291" y="1789595"/>
                  </a:lnTo>
                  <a:lnTo>
                    <a:pt x="4462627" y="1759115"/>
                  </a:lnTo>
                  <a:lnTo>
                    <a:pt x="4485487" y="1759115"/>
                  </a:lnTo>
                  <a:lnTo>
                    <a:pt x="4506823" y="1759115"/>
                  </a:lnTo>
                  <a:lnTo>
                    <a:pt x="4529683" y="1789595"/>
                  </a:lnTo>
                  <a:lnTo>
                    <a:pt x="4551019" y="1881035"/>
                  </a:lnTo>
                  <a:lnTo>
                    <a:pt x="4572355" y="1941995"/>
                  </a:lnTo>
                  <a:lnTo>
                    <a:pt x="4595215" y="2062391"/>
                  </a:lnTo>
                  <a:lnTo>
                    <a:pt x="4616551" y="2184311"/>
                  </a:lnTo>
                  <a:lnTo>
                    <a:pt x="4639411" y="2275751"/>
                  </a:lnTo>
                  <a:lnTo>
                    <a:pt x="4660747" y="2214791"/>
                  </a:lnTo>
                  <a:lnTo>
                    <a:pt x="4682083" y="2153831"/>
                  </a:lnTo>
                  <a:lnTo>
                    <a:pt x="4704943" y="2123351"/>
                  </a:lnTo>
                  <a:lnTo>
                    <a:pt x="4726279" y="2123351"/>
                  </a:lnTo>
                  <a:lnTo>
                    <a:pt x="4749139" y="2153831"/>
                  </a:lnTo>
                  <a:lnTo>
                    <a:pt x="4770475" y="2153831"/>
                  </a:lnTo>
                  <a:lnTo>
                    <a:pt x="4793335" y="2031911"/>
                  </a:lnTo>
                  <a:lnTo>
                    <a:pt x="4814671" y="1638719"/>
                  </a:lnTo>
                  <a:lnTo>
                    <a:pt x="4836007" y="1364399"/>
                  </a:lnTo>
                  <a:lnTo>
                    <a:pt x="4858867" y="1213523"/>
                  </a:lnTo>
                  <a:lnTo>
                    <a:pt x="4880203" y="1091603"/>
                  </a:lnTo>
                  <a:lnTo>
                    <a:pt x="4903063" y="1030643"/>
                  </a:lnTo>
                  <a:lnTo>
                    <a:pt x="4924399" y="971207"/>
                  </a:lnTo>
                  <a:lnTo>
                    <a:pt x="4947259" y="1004735"/>
                  </a:lnTo>
                  <a:lnTo>
                    <a:pt x="4968595" y="888911"/>
                  </a:lnTo>
                  <a:lnTo>
                    <a:pt x="4989931" y="895007"/>
                  </a:lnTo>
                  <a:lnTo>
                    <a:pt x="5012791" y="866051"/>
                  </a:lnTo>
                  <a:lnTo>
                    <a:pt x="5034127" y="814235"/>
                  </a:lnTo>
                  <a:lnTo>
                    <a:pt x="5056593" y="238163"/>
                  </a:lnTo>
                </a:path>
              </a:pathLst>
            </a:custGeom>
            <a:ln w="3810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3216480" y="1777072"/>
            <a:ext cx="5474335" cy="0"/>
          </a:xfrm>
          <a:custGeom>
            <a:avLst/>
            <a:gdLst/>
            <a:ahLst/>
            <a:cxnLst/>
            <a:rect l="l" t="t" r="r" b="b"/>
            <a:pathLst>
              <a:path w="5474334">
                <a:moveTo>
                  <a:pt x="0" y="0"/>
                </a:moveTo>
                <a:lnTo>
                  <a:pt x="5474309" y="0"/>
                </a:lnTo>
              </a:path>
            </a:pathLst>
          </a:custGeom>
          <a:ln w="6350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55297" y="5332417"/>
            <a:ext cx="812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586755" y="7033655"/>
            <a:ext cx="1134745" cy="41338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691515" marR="6985" indent="-11430">
              <a:lnSpc>
                <a:spcPct val="109400"/>
              </a:lnSpc>
              <a:spcBef>
                <a:spcPts val="5"/>
              </a:spcBef>
            </a:pPr>
            <a:r>
              <a:rPr sz="600" b="0" spc="-10" dirty="0">
                <a:latin typeface="BentonSansCond Light"/>
                <a:cs typeface="BentonSansCond Light"/>
              </a:rPr>
              <a:t>S0000043508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P0000140703</a:t>
            </a:r>
            <a:endParaRPr sz="600">
              <a:latin typeface="BentonSansCond Light"/>
              <a:cs typeface="BentonSansCond Light"/>
            </a:endParaRPr>
          </a:p>
          <a:p>
            <a:pPr marL="12700" marR="5080" indent="657860">
              <a:lnSpc>
                <a:spcPts val="790"/>
              </a:lnSpc>
              <a:spcBef>
                <a:spcPts val="25"/>
              </a:spcBef>
            </a:pPr>
            <a:r>
              <a:rPr sz="600" b="0" dirty="0">
                <a:latin typeface="BentonSansCond Light"/>
                <a:cs typeface="BentonSansCond Light"/>
              </a:rPr>
              <a:t>PPT/</a:t>
            </a:r>
            <a:r>
              <a:rPr sz="600" b="0" spc="225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Tmpl</a:t>
            </a:r>
            <a:r>
              <a:rPr sz="600" b="0" spc="-5" dirty="0">
                <a:latin typeface="BentonSansCond Light"/>
                <a:cs typeface="BentonSansCond Light"/>
              </a:rPr>
              <a:t> </a:t>
            </a:r>
            <a:r>
              <a:rPr sz="600" b="0" spc="-25" dirty="0">
                <a:latin typeface="BentonSansCond Light"/>
                <a:cs typeface="BentonSansCond Light"/>
              </a:rPr>
              <a:t>1.6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Copyright</a:t>
            </a:r>
            <a:r>
              <a:rPr sz="600" b="0" dirty="0">
                <a:latin typeface="BentonSansCond Light"/>
                <a:cs typeface="BentonSansCond Light"/>
              </a:rPr>
              <a:t> © 2026 All</a:t>
            </a:r>
            <a:r>
              <a:rPr sz="600" b="0" spc="20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Rights</a:t>
            </a:r>
            <a:r>
              <a:rPr sz="600" b="0" spc="5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Reserved</a:t>
            </a:r>
            <a:endParaRPr sz="600">
              <a:latin typeface="BentonSansCond Light"/>
              <a:cs typeface="BentonSansCond Light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11" name="object 11"/>
          <p:cNvSpPr txBox="1"/>
          <p:nvPr/>
        </p:nvSpPr>
        <p:spPr>
          <a:xfrm>
            <a:off x="3005366" y="4725691"/>
            <a:ext cx="1320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04141" y="4118966"/>
            <a:ext cx="1333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40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03324" y="3512240"/>
            <a:ext cx="1333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60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03426" y="2905514"/>
            <a:ext cx="1333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80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62276" y="2298788"/>
            <a:ext cx="17335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100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67893" y="1692063"/>
            <a:ext cx="16700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120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18400" y="5462196"/>
            <a:ext cx="2184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1790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76894" y="5462196"/>
            <a:ext cx="2190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1820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67553" y="5462196"/>
            <a:ext cx="2006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1851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41874" y="5462196"/>
            <a:ext cx="21780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1882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61771" y="5462196"/>
            <a:ext cx="2070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1910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45487" y="5462196"/>
            <a:ext cx="2032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1941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06738" y="5462196"/>
            <a:ext cx="2000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1971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70031" y="5462196"/>
            <a:ext cx="2374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2002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432202" y="5462196"/>
            <a:ext cx="2311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2032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94684" y="5044677"/>
            <a:ext cx="3759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dirty="0">
                <a:latin typeface="BentonSansCond Book"/>
                <a:cs typeface="BentonSansCond Book"/>
              </a:rPr>
              <a:t>Civil</a:t>
            </a:r>
            <a:r>
              <a:rPr sz="800" b="0" spc="-20" dirty="0">
                <a:latin typeface="BentonSansCond Book"/>
                <a:cs typeface="BentonSansCond Book"/>
              </a:rPr>
              <a:t> </a:t>
            </a:r>
            <a:r>
              <a:rPr sz="800" b="0" spc="-25" dirty="0">
                <a:latin typeface="BentonSansCond Book"/>
                <a:cs typeface="BentonSansCond Book"/>
              </a:rPr>
              <a:t>War</a:t>
            </a:r>
            <a:endParaRPr sz="800">
              <a:latin typeface="BentonSansCond Book"/>
              <a:cs typeface="BentonSansCond Boo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76380" y="4879160"/>
            <a:ext cx="2095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Book"/>
                <a:cs typeface="BentonSansCond Book"/>
              </a:rPr>
              <a:t>WWI</a:t>
            </a:r>
            <a:endParaRPr sz="800">
              <a:latin typeface="BentonSansCond Book"/>
              <a:cs typeface="BentonSansCond Boo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91814" y="3164154"/>
            <a:ext cx="23304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0" dirty="0">
                <a:latin typeface="BentonSansCond Book"/>
                <a:cs typeface="BentonSansCond Book"/>
              </a:rPr>
              <a:t>WWII</a:t>
            </a:r>
            <a:endParaRPr sz="800">
              <a:latin typeface="BentonSansCond Book"/>
              <a:cs typeface="BentonSansCond Boo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14017" y="3744944"/>
            <a:ext cx="67691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dirty="0">
                <a:latin typeface="BentonSansCond Book"/>
                <a:cs typeface="BentonSansCond Book"/>
              </a:rPr>
              <a:t>Great</a:t>
            </a:r>
            <a:r>
              <a:rPr sz="800" b="0" spc="-3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Recession</a:t>
            </a:r>
            <a:endParaRPr sz="800">
              <a:latin typeface="BentonSansCond Book"/>
              <a:cs typeface="BentonSansCond Boo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942901" y="2821377"/>
            <a:ext cx="29019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10" dirty="0">
                <a:latin typeface="BentonSansCond Book"/>
                <a:cs typeface="BentonSansCond Book"/>
              </a:rPr>
              <a:t>COVID</a:t>
            </a:r>
            <a:endParaRPr sz="800">
              <a:latin typeface="BentonSansCond Book"/>
              <a:cs typeface="BentonSansCond Boo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79917" y="4220461"/>
            <a:ext cx="7213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dirty="0">
                <a:latin typeface="BentonSansCond Book"/>
                <a:cs typeface="BentonSansCond Book"/>
              </a:rPr>
              <a:t>Great</a:t>
            </a:r>
            <a:r>
              <a:rPr sz="800" b="0" spc="-3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Depression</a:t>
            </a:r>
            <a:endParaRPr sz="800">
              <a:latin typeface="BentonSansCond Book"/>
              <a:cs typeface="BentonSansCond Boo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54229" y="7021693"/>
            <a:ext cx="464820" cy="226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815" marR="5080" indent="-31750">
              <a:lnSpc>
                <a:spcPct val="109400"/>
              </a:lnSpc>
              <a:spcBef>
                <a:spcPts val="100"/>
              </a:spcBef>
            </a:pPr>
            <a:r>
              <a:rPr sz="600" b="0" spc="-10" dirty="0">
                <a:latin typeface="BentonSansCond Light"/>
                <a:cs typeface="BentonSansCond Light"/>
              </a:rPr>
              <a:t>S0000043508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P0000140811</a:t>
            </a:r>
            <a:endParaRPr sz="600">
              <a:latin typeface="BentonSansCond Light"/>
              <a:cs typeface="BentonSansCond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73386" y="332655"/>
            <a:ext cx="11595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BentonSans Bold"/>
                <a:cs typeface="BentonSans Bold"/>
              </a:rPr>
              <a:t>US</a:t>
            </a:r>
            <a:r>
              <a:rPr sz="1600" b="1" spc="-45" dirty="0">
                <a:latin typeface="BentonSans Bold"/>
                <a:cs typeface="BentonSans Bold"/>
              </a:rPr>
              <a:t> </a:t>
            </a:r>
            <a:r>
              <a:rPr sz="1600" b="1" spc="-10" dirty="0">
                <a:latin typeface="BentonSans Bold"/>
                <a:cs typeface="BentonSans Bold"/>
              </a:rPr>
              <a:t>Outlook</a:t>
            </a:r>
            <a:endParaRPr sz="1600">
              <a:latin typeface="BentonSans Bold"/>
              <a:cs typeface="BentonSans Bold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89229" y="2154872"/>
          <a:ext cx="6211570" cy="2121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68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0710"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400" b="0" dirty="0">
                          <a:latin typeface="BentonSans Book"/>
                          <a:cs typeface="BentonSans Book"/>
                        </a:rPr>
                        <a:t>Cycle:</a:t>
                      </a:r>
                      <a:r>
                        <a:rPr sz="1400" b="0" spc="-5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Rising</a:t>
                      </a:r>
                      <a:r>
                        <a:rPr sz="1400" b="0" spc="-3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tailwinds,</a:t>
                      </a:r>
                      <a:r>
                        <a:rPr sz="1400" b="0" spc="-6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fading</a:t>
                      </a:r>
                      <a:r>
                        <a:rPr sz="1400" b="0" spc="-4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headwinds,</a:t>
                      </a:r>
                      <a:r>
                        <a:rPr sz="1400" b="0" spc="-7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renewed</a:t>
                      </a:r>
                      <a:r>
                        <a:rPr sz="1400" b="0" spc="-4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uncertainty</a:t>
                      </a:r>
                      <a:endParaRPr sz="1400">
                        <a:latin typeface="BentonSans Book"/>
                        <a:cs typeface="BentonSans Book"/>
                      </a:endParaRPr>
                    </a:p>
                  </a:txBody>
                  <a:tcPr marL="0" marR="0" marT="116839" marB="0">
                    <a:lnL w="76200">
                      <a:solidFill>
                        <a:srgbClr val="70C5E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Debt,</a:t>
                      </a:r>
                      <a:r>
                        <a:rPr sz="1400" b="0" spc="-6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Demographics</a:t>
                      </a:r>
                      <a:r>
                        <a:rPr sz="1400" b="0" spc="-3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&amp;</a:t>
                      </a:r>
                      <a:r>
                        <a:rPr sz="1400" b="0" spc="-3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AI-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Dynamism:</a:t>
                      </a:r>
                      <a:r>
                        <a:rPr sz="1400" b="0" spc="-7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Who</a:t>
                      </a:r>
                      <a:r>
                        <a:rPr sz="1400" b="0" spc="-3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20" dirty="0">
                          <a:latin typeface="BentonSans Book"/>
                          <a:cs typeface="BentonSans Book"/>
                        </a:rPr>
                        <a:t>Wins</a:t>
                      </a:r>
                      <a:endParaRPr sz="1400">
                        <a:latin typeface="BentonSans Book"/>
                        <a:cs typeface="BentonSans Book"/>
                      </a:endParaRPr>
                    </a:p>
                  </a:txBody>
                  <a:tcPr marL="0" marR="0" marT="84455" marB="0">
                    <a:lnL w="76200">
                      <a:solidFill>
                        <a:srgbClr val="F1A9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1400" b="0" spc="-20" dirty="0">
                          <a:latin typeface="BentonSans Book"/>
                          <a:cs typeface="BentonSans Book"/>
                        </a:rPr>
                        <a:t>Davos</a:t>
                      </a:r>
                      <a:r>
                        <a:rPr sz="1400" b="0" spc="-4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to</a:t>
                      </a:r>
                      <a:r>
                        <a:rPr sz="14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Donroe:</a:t>
                      </a:r>
                      <a:r>
                        <a:rPr sz="1400" b="0" spc="-7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The</a:t>
                      </a:r>
                      <a:r>
                        <a:rPr sz="1400" b="0" spc="-2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emerging</a:t>
                      </a:r>
                      <a:r>
                        <a:rPr sz="1400" b="0" spc="-5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new</a:t>
                      </a:r>
                      <a:r>
                        <a:rPr sz="1400" b="0" spc="-2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world</a:t>
                      </a:r>
                      <a:r>
                        <a:rPr sz="1400" b="0" spc="-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order</a:t>
                      </a:r>
                      <a:endParaRPr sz="1400">
                        <a:latin typeface="BentonSans Book"/>
                        <a:cs typeface="BentonSans Book"/>
                      </a:endParaRPr>
                    </a:p>
                  </a:txBody>
                  <a:tcPr marL="0" marR="0" marT="99695" marB="0">
                    <a:lnL w="76200">
                      <a:solidFill>
                        <a:srgbClr val="A7A1C3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455791" y="2755615"/>
            <a:ext cx="6035040" cy="0"/>
          </a:xfrm>
          <a:custGeom>
            <a:avLst/>
            <a:gdLst/>
            <a:ahLst/>
            <a:cxnLst/>
            <a:rect l="l" t="t" r="r" b="b"/>
            <a:pathLst>
              <a:path w="6035040">
                <a:moveTo>
                  <a:pt x="0" y="0"/>
                </a:moveTo>
                <a:lnTo>
                  <a:pt x="6035040" y="0"/>
                </a:lnTo>
              </a:path>
            </a:pathLst>
          </a:custGeom>
          <a:ln w="6350">
            <a:solidFill>
              <a:srgbClr val="D6D2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5791" y="3567314"/>
            <a:ext cx="6035040" cy="0"/>
          </a:xfrm>
          <a:custGeom>
            <a:avLst/>
            <a:gdLst/>
            <a:ahLst/>
            <a:cxnLst/>
            <a:rect l="l" t="t" r="r" b="b"/>
            <a:pathLst>
              <a:path w="6035040">
                <a:moveTo>
                  <a:pt x="0" y="0"/>
                </a:moveTo>
                <a:lnTo>
                  <a:pt x="6035040" y="0"/>
                </a:lnTo>
              </a:path>
            </a:pathLst>
          </a:custGeom>
          <a:ln w="6350">
            <a:solidFill>
              <a:srgbClr val="D6D2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586755" y="7231348"/>
            <a:ext cx="1134745" cy="21590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indent="657860">
              <a:lnSpc>
                <a:spcPct val="109300"/>
              </a:lnSpc>
              <a:spcBef>
                <a:spcPts val="15"/>
              </a:spcBef>
            </a:pPr>
            <a:r>
              <a:rPr sz="600" b="0" dirty="0">
                <a:latin typeface="BentonSansCond Light"/>
                <a:cs typeface="BentonSansCond Light"/>
              </a:rPr>
              <a:t>PPT/</a:t>
            </a:r>
            <a:r>
              <a:rPr sz="600" b="0" spc="225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Tmpl</a:t>
            </a:r>
            <a:r>
              <a:rPr sz="600" b="0" spc="-5" dirty="0">
                <a:latin typeface="BentonSansCond Light"/>
                <a:cs typeface="BentonSansCond Light"/>
              </a:rPr>
              <a:t> </a:t>
            </a:r>
            <a:r>
              <a:rPr sz="600" b="0" spc="-25" dirty="0">
                <a:latin typeface="BentonSansCond Light"/>
                <a:cs typeface="BentonSansCond Light"/>
              </a:rPr>
              <a:t>1.6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Copyright</a:t>
            </a:r>
            <a:r>
              <a:rPr sz="600" b="0" dirty="0">
                <a:latin typeface="BentonSansCond Light"/>
                <a:cs typeface="BentonSansCond Light"/>
              </a:rPr>
              <a:t> © 2026 All</a:t>
            </a:r>
            <a:r>
              <a:rPr sz="600" b="0" spc="20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Rights</a:t>
            </a:r>
            <a:r>
              <a:rPr sz="600" b="0" spc="5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Reserved</a:t>
            </a:r>
            <a:endParaRPr sz="600">
              <a:latin typeface="BentonSansCond Light"/>
              <a:cs typeface="BentonSansCond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61921" y="7266914"/>
            <a:ext cx="100330" cy="20320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b="0" spc="-50" dirty="0">
                <a:latin typeface="BentonSansCond Light"/>
                <a:cs typeface="BentonSansCond Light"/>
              </a:rPr>
              <a:t>2</a:t>
            </a:r>
            <a:endParaRPr sz="1200">
              <a:latin typeface="BentonSansCond Light"/>
              <a:cs typeface="BentonSansCond 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3386" y="332655"/>
            <a:ext cx="5655945" cy="50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95"/>
              </a:spcBef>
            </a:pPr>
            <a:r>
              <a:rPr sz="1600" b="1" spc="-20" dirty="0">
                <a:latin typeface="BentonSans Bold"/>
                <a:cs typeface="BentonSans Bold"/>
              </a:rPr>
              <a:t>Debt</a:t>
            </a:r>
            <a:endParaRPr sz="1600">
              <a:latin typeface="BentonSans Bold"/>
              <a:cs typeface="BentonSans Bold"/>
            </a:endParaRPr>
          </a:p>
          <a:p>
            <a:pPr marL="12700">
              <a:lnSpc>
                <a:spcPts val="1910"/>
              </a:lnSpc>
            </a:pPr>
            <a:r>
              <a:rPr sz="1600" b="0" dirty="0">
                <a:latin typeface="BentonSans Book"/>
                <a:cs typeface="BentonSans Book"/>
              </a:rPr>
              <a:t>Curtail</a:t>
            </a:r>
            <a:r>
              <a:rPr sz="1600" b="0" spc="-35" dirty="0">
                <a:latin typeface="BentonSans Book"/>
                <a:cs typeface="BentonSans Book"/>
              </a:rPr>
              <a:t> </a:t>
            </a:r>
            <a:r>
              <a:rPr sz="1600" b="0" spc="-20" dirty="0">
                <a:latin typeface="BentonSans Book"/>
                <a:cs typeface="BentonSans Book"/>
              </a:rPr>
              <a:t>government</a:t>
            </a:r>
            <a:r>
              <a:rPr sz="1600" b="0" spc="-30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expenditure</a:t>
            </a:r>
            <a:r>
              <a:rPr sz="1600" b="0" spc="-3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or</a:t>
            </a:r>
            <a:r>
              <a:rPr sz="1600" b="0" spc="-4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raise</a:t>
            </a:r>
            <a:r>
              <a:rPr sz="1600" b="0" spc="-30" dirty="0">
                <a:latin typeface="BentonSans Book"/>
                <a:cs typeface="BentonSans Book"/>
              </a:rPr>
              <a:t> </a:t>
            </a:r>
            <a:r>
              <a:rPr sz="1600" b="0" spc="-20" dirty="0">
                <a:latin typeface="BentonSans Book"/>
                <a:cs typeface="BentonSans Book"/>
              </a:rPr>
              <a:t>government</a:t>
            </a:r>
            <a:r>
              <a:rPr sz="1600" b="0" spc="-30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revenue</a:t>
            </a:r>
            <a:endParaRPr sz="1600">
              <a:latin typeface="BentonSans Book"/>
              <a:cs typeface="BentonSans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4962" y="6510130"/>
            <a:ext cx="29267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latin typeface="BentonSansCond Book"/>
                <a:cs typeface="BentonSansCond Book"/>
              </a:rPr>
              <a:t>Sources:</a:t>
            </a:r>
            <a:r>
              <a:rPr sz="800" b="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Congressional</a:t>
            </a:r>
            <a:r>
              <a:rPr sz="800" b="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Budget</a:t>
            </a:r>
            <a:r>
              <a:rPr sz="800" b="0" spc="1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Office,</a:t>
            </a:r>
            <a:r>
              <a:rPr sz="800" b="0" spc="2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Office</a:t>
            </a:r>
            <a:r>
              <a:rPr sz="800" b="0" spc="3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of</a:t>
            </a:r>
            <a:r>
              <a:rPr sz="800" b="0" spc="1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Management</a:t>
            </a:r>
            <a:r>
              <a:rPr sz="800" b="0" spc="4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and</a:t>
            </a:r>
            <a:r>
              <a:rPr sz="800" b="0" spc="3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Budget</a:t>
            </a:r>
            <a:endParaRPr sz="800">
              <a:latin typeface="BentonSansCond Book"/>
              <a:cs typeface="BentonSansCond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1346" y="1657314"/>
            <a:ext cx="1533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20" dirty="0">
                <a:latin typeface="BentonSans Book"/>
                <a:cs typeface="BentonSans Book"/>
              </a:rPr>
              <a:t>Federal</a:t>
            </a:r>
            <a:r>
              <a:rPr sz="1200" b="0" spc="-3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deficit</a:t>
            </a:r>
            <a:r>
              <a:rPr sz="1200" b="0" spc="-1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%</a:t>
            </a:r>
            <a:r>
              <a:rPr sz="1200" b="0" spc="-10" dirty="0">
                <a:latin typeface="BentonSans Book"/>
                <a:cs typeface="BentonSans Book"/>
              </a:rPr>
              <a:t> </a:t>
            </a:r>
            <a:r>
              <a:rPr sz="1200" b="0" spc="-25" dirty="0">
                <a:latin typeface="BentonSans Book"/>
                <a:cs typeface="BentonSans Book"/>
              </a:rPr>
              <a:t>GDP</a:t>
            </a:r>
            <a:endParaRPr sz="1200">
              <a:latin typeface="BentonSans Book"/>
              <a:cs typeface="BentonSans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3557" y="5582669"/>
            <a:ext cx="3687445" cy="0"/>
          </a:xfrm>
          <a:custGeom>
            <a:avLst/>
            <a:gdLst/>
            <a:ahLst/>
            <a:cxnLst/>
            <a:rect l="l" t="t" r="r" b="b"/>
            <a:pathLst>
              <a:path w="3687445">
                <a:moveTo>
                  <a:pt x="0" y="0"/>
                </a:moveTo>
                <a:lnTo>
                  <a:pt x="3687445" y="0"/>
                </a:lnTo>
              </a:path>
            </a:pathLst>
          </a:custGeom>
          <a:ln w="6350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743557" y="2413050"/>
            <a:ext cx="3687445" cy="2952750"/>
            <a:chOff x="743557" y="2413050"/>
            <a:chExt cx="3687445" cy="2952750"/>
          </a:xfrm>
        </p:grpSpPr>
        <p:sp>
          <p:nvSpPr>
            <p:cNvPr id="7" name="object 7"/>
            <p:cNvSpPr/>
            <p:nvPr/>
          </p:nvSpPr>
          <p:spPr>
            <a:xfrm>
              <a:off x="743557" y="3745995"/>
              <a:ext cx="3687445" cy="919480"/>
            </a:xfrm>
            <a:custGeom>
              <a:avLst/>
              <a:gdLst/>
              <a:ahLst/>
              <a:cxnLst/>
              <a:rect l="l" t="t" r="r" b="b"/>
              <a:pathLst>
                <a:path w="3687445" h="919479">
                  <a:moveTo>
                    <a:pt x="0" y="918972"/>
                  </a:moveTo>
                  <a:lnTo>
                    <a:pt x="3687445" y="918972"/>
                  </a:lnTo>
                </a:path>
                <a:path w="3687445" h="919479">
                  <a:moveTo>
                    <a:pt x="0" y="0"/>
                  </a:moveTo>
                  <a:lnTo>
                    <a:pt x="3687445" y="0"/>
                  </a:lnTo>
                </a:path>
              </a:pathLst>
            </a:custGeom>
            <a:ln w="6350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3557" y="2827567"/>
              <a:ext cx="3687445" cy="0"/>
            </a:xfrm>
            <a:custGeom>
              <a:avLst/>
              <a:gdLst/>
              <a:ahLst/>
              <a:cxnLst/>
              <a:rect l="l" t="t" r="r" b="b"/>
              <a:pathLst>
                <a:path w="3687445">
                  <a:moveTo>
                    <a:pt x="0" y="0"/>
                  </a:moveTo>
                  <a:lnTo>
                    <a:pt x="3687445" y="0"/>
                  </a:lnTo>
                </a:path>
              </a:pathLst>
            </a:custGeom>
            <a:ln w="25400">
              <a:solidFill>
                <a:srgbClr val="70C5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7961" y="2425750"/>
              <a:ext cx="3514725" cy="2927350"/>
            </a:xfrm>
            <a:custGeom>
              <a:avLst/>
              <a:gdLst/>
              <a:ahLst/>
              <a:cxnLst/>
              <a:rect l="l" t="t" r="r" b="b"/>
              <a:pathLst>
                <a:path w="3514725" h="2927350">
                  <a:moveTo>
                    <a:pt x="0" y="375361"/>
                  </a:moveTo>
                  <a:lnTo>
                    <a:pt x="28422" y="369265"/>
                  </a:lnTo>
                  <a:lnTo>
                    <a:pt x="57378" y="384505"/>
                  </a:lnTo>
                  <a:lnTo>
                    <a:pt x="86334" y="419557"/>
                  </a:lnTo>
                  <a:lnTo>
                    <a:pt x="115290" y="410413"/>
                  </a:lnTo>
                  <a:lnTo>
                    <a:pt x="144246" y="393649"/>
                  </a:lnTo>
                  <a:lnTo>
                    <a:pt x="173202" y="375361"/>
                  </a:lnTo>
                  <a:lnTo>
                    <a:pt x="202158" y="421081"/>
                  </a:lnTo>
                  <a:lnTo>
                    <a:pt x="231114" y="428701"/>
                  </a:lnTo>
                  <a:lnTo>
                    <a:pt x="258546" y="407365"/>
                  </a:lnTo>
                  <a:lnTo>
                    <a:pt x="287502" y="398221"/>
                  </a:lnTo>
                  <a:lnTo>
                    <a:pt x="316458" y="401269"/>
                  </a:lnTo>
                  <a:lnTo>
                    <a:pt x="345414" y="401269"/>
                  </a:lnTo>
                  <a:lnTo>
                    <a:pt x="374370" y="401269"/>
                  </a:lnTo>
                  <a:lnTo>
                    <a:pt x="403326" y="418033"/>
                  </a:lnTo>
                  <a:lnTo>
                    <a:pt x="432282" y="392125"/>
                  </a:lnTo>
                  <a:lnTo>
                    <a:pt x="461238" y="552145"/>
                  </a:lnTo>
                  <a:lnTo>
                    <a:pt x="490194" y="1643329"/>
                  </a:lnTo>
                  <a:lnTo>
                    <a:pt x="519150" y="2004517"/>
                  </a:lnTo>
                  <a:lnTo>
                    <a:pt x="548106" y="370789"/>
                  </a:lnTo>
                  <a:lnTo>
                    <a:pt x="575538" y="338785"/>
                  </a:lnTo>
                  <a:lnTo>
                    <a:pt x="604494" y="308305"/>
                  </a:lnTo>
                  <a:lnTo>
                    <a:pt x="633450" y="325069"/>
                  </a:lnTo>
                  <a:lnTo>
                    <a:pt x="662406" y="300685"/>
                  </a:lnTo>
                  <a:lnTo>
                    <a:pt x="691362" y="329641"/>
                  </a:lnTo>
                  <a:lnTo>
                    <a:pt x="720318" y="320497"/>
                  </a:lnTo>
                  <a:lnTo>
                    <a:pt x="749274" y="291541"/>
                  </a:lnTo>
                  <a:lnTo>
                    <a:pt x="778230" y="312877"/>
                  </a:lnTo>
                  <a:lnTo>
                    <a:pt x="807186" y="337261"/>
                  </a:lnTo>
                  <a:lnTo>
                    <a:pt x="836142" y="328117"/>
                  </a:lnTo>
                  <a:lnTo>
                    <a:pt x="863574" y="457657"/>
                  </a:lnTo>
                  <a:lnTo>
                    <a:pt x="892530" y="829513"/>
                  </a:lnTo>
                  <a:lnTo>
                    <a:pt x="921486" y="824941"/>
                  </a:lnTo>
                  <a:lnTo>
                    <a:pt x="950442" y="901141"/>
                  </a:lnTo>
                  <a:lnTo>
                    <a:pt x="979398" y="753313"/>
                  </a:lnTo>
                  <a:lnTo>
                    <a:pt x="1008354" y="873709"/>
                  </a:lnTo>
                  <a:lnTo>
                    <a:pt x="1037310" y="620725"/>
                  </a:lnTo>
                  <a:lnTo>
                    <a:pt x="1066266" y="411937"/>
                  </a:lnTo>
                  <a:lnTo>
                    <a:pt x="1095222" y="686257"/>
                  </a:lnTo>
                  <a:lnTo>
                    <a:pt x="1124178" y="666445"/>
                  </a:lnTo>
                  <a:lnTo>
                    <a:pt x="1151610" y="759409"/>
                  </a:lnTo>
                  <a:lnTo>
                    <a:pt x="1180566" y="1565605"/>
                  </a:lnTo>
                  <a:lnTo>
                    <a:pt x="1209522" y="2927045"/>
                  </a:lnTo>
                  <a:lnTo>
                    <a:pt x="1238478" y="2390089"/>
                  </a:lnTo>
                  <a:lnTo>
                    <a:pt x="1267434" y="2359609"/>
                  </a:lnTo>
                  <a:lnTo>
                    <a:pt x="1296390" y="1059637"/>
                  </a:lnTo>
                  <a:lnTo>
                    <a:pt x="1325346" y="250393"/>
                  </a:lnTo>
                  <a:lnTo>
                    <a:pt x="1354302" y="0"/>
                  </a:lnTo>
                  <a:lnTo>
                    <a:pt x="1383258" y="381457"/>
                  </a:lnTo>
                  <a:lnTo>
                    <a:pt x="1412214" y="497281"/>
                  </a:lnTo>
                  <a:lnTo>
                    <a:pt x="1441170" y="239725"/>
                  </a:lnTo>
                  <a:lnTo>
                    <a:pt x="1468602" y="439369"/>
                  </a:lnTo>
                  <a:lnTo>
                    <a:pt x="1497558" y="555193"/>
                  </a:lnTo>
                  <a:lnTo>
                    <a:pt x="1526514" y="428701"/>
                  </a:lnTo>
                  <a:lnTo>
                    <a:pt x="1555470" y="466801"/>
                  </a:lnTo>
                  <a:lnTo>
                    <a:pt x="1584426" y="320497"/>
                  </a:lnTo>
                  <a:lnTo>
                    <a:pt x="1613382" y="335737"/>
                  </a:lnTo>
                  <a:lnTo>
                    <a:pt x="1642338" y="454609"/>
                  </a:lnTo>
                  <a:lnTo>
                    <a:pt x="1671294" y="628345"/>
                  </a:lnTo>
                  <a:lnTo>
                    <a:pt x="1700250" y="396697"/>
                  </a:lnTo>
                  <a:lnTo>
                    <a:pt x="1729206" y="456133"/>
                  </a:lnTo>
                  <a:lnTo>
                    <a:pt x="1756638" y="510997"/>
                  </a:lnTo>
                  <a:lnTo>
                    <a:pt x="1785594" y="469849"/>
                  </a:lnTo>
                  <a:lnTo>
                    <a:pt x="1814550" y="480517"/>
                  </a:lnTo>
                  <a:lnTo>
                    <a:pt x="1843506" y="419557"/>
                  </a:lnTo>
                  <a:lnTo>
                    <a:pt x="1872462" y="443941"/>
                  </a:lnTo>
                  <a:lnTo>
                    <a:pt x="1901418" y="494233"/>
                  </a:lnTo>
                  <a:lnTo>
                    <a:pt x="1930374" y="648157"/>
                  </a:lnTo>
                  <a:lnTo>
                    <a:pt x="1959330" y="372313"/>
                  </a:lnTo>
                  <a:lnTo>
                    <a:pt x="1988286" y="425653"/>
                  </a:lnTo>
                  <a:lnTo>
                    <a:pt x="2017242" y="584149"/>
                  </a:lnTo>
                  <a:lnTo>
                    <a:pt x="2044674" y="568909"/>
                  </a:lnTo>
                  <a:lnTo>
                    <a:pt x="2073630" y="497281"/>
                  </a:lnTo>
                  <a:lnTo>
                    <a:pt x="2102586" y="437845"/>
                  </a:lnTo>
                  <a:lnTo>
                    <a:pt x="2131542" y="692353"/>
                  </a:lnTo>
                  <a:lnTo>
                    <a:pt x="2160498" y="763981"/>
                  </a:lnTo>
                  <a:lnTo>
                    <a:pt x="2189454" y="639013"/>
                  </a:lnTo>
                  <a:lnTo>
                    <a:pt x="2218410" y="632917"/>
                  </a:lnTo>
                  <a:lnTo>
                    <a:pt x="2247366" y="544525"/>
                  </a:lnTo>
                  <a:lnTo>
                    <a:pt x="2276322" y="639013"/>
                  </a:lnTo>
                  <a:lnTo>
                    <a:pt x="2305278" y="628345"/>
                  </a:lnTo>
                  <a:lnTo>
                    <a:pt x="2332710" y="753313"/>
                  </a:lnTo>
                  <a:lnTo>
                    <a:pt x="2361666" y="927049"/>
                  </a:lnTo>
                  <a:lnTo>
                    <a:pt x="2390622" y="823417"/>
                  </a:lnTo>
                  <a:lnTo>
                    <a:pt x="2419578" y="850849"/>
                  </a:lnTo>
                  <a:lnTo>
                    <a:pt x="2448534" y="844753"/>
                  </a:lnTo>
                  <a:lnTo>
                    <a:pt x="2477490" y="684733"/>
                  </a:lnTo>
                  <a:lnTo>
                    <a:pt x="2506446" y="674065"/>
                  </a:lnTo>
                  <a:lnTo>
                    <a:pt x="2535402" y="649681"/>
                  </a:lnTo>
                  <a:lnTo>
                    <a:pt x="2564358" y="742645"/>
                  </a:lnTo>
                  <a:lnTo>
                    <a:pt x="2593314" y="803605"/>
                  </a:lnTo>
                  <a:lnTo>
                    <a:pt x="2622270" y="811225"/>
                  </a:lnTo>
                  <a:lnTo>
                    <a:pt x="2649702" y="742645"/>
                  </a:lnTo>
                  <a:lnTo>
                    <a:pt x="2678658" y="657301"/>
                  </a:lnTo>
                  <a:lnTo>
                    <a:pt x="2707614" y="599389"/>
                  </a:lnTo>
                  <a:lnTo>
                    <a:pt x="2736570" y="524713"/>
                  </a:lnTo>
                  <a:lnTo>
                    <a:pt x="2765526" y="425653"/>
                  </a:lnTo>
                  <a:lnTo>
                    <a:pt x="2794482" y="331165"/>
                  </a:lnTo>
                  <a:lnTo>
                    <a:pt x="2823438" y="282397"/>
                  </a:lnTo>
                  <a:lnTo>
                    <a:pt x="2852394" y="189433"/>
                  </a:lnTo>
                  <a:lnTo>
                    <a:pt x="2881350" y="290017"/>
                  </a:lnTo>
                  <a:lnTo>
                    <a:pt x="2910306" y="533857"/>
                  </a:lnTo>
                  <a:lnTo>
                    <a:pt x="2937738" y="704545"/>
                  </a:lnTo>
                  <a:lnTo>
                    <a:pt x="2966694" y="712165"/>
                  </a:lnTo>
                  <a:lnTo>
                    <a:pt x="2995650" y="625297"/>
                  </a:lnTo>
                  <a:lnTo>
                    <a:pt x="3024606" y="567385"/>
                  </a:lnTo>
                  <a:lnTo>
                    <a:pt x="3053562" y="503377"/>
                  </a:lnTo>
                  <a:lnTo>
                    <a:pt x="3082518" y="686257"/>
                  </a:lnTo>
                  <a:lnTo>
                    <a:pt x="3111474" y="1297381"/>
                  </a:lnTo>
                  <a:lnTo>
                    <a:pt x="3140430" y="1192225"/>
                  </a:lnTo>
                  <a:lnTo>
                    <a:pt x="3169386" y="1166317"/>
                  </a:lnTo>
                  <a:lnTo>
                    <a:pt x="3198342" y="1009345"/>
                  </a:lnTo>
                  <a:lnTo>
                    <a:pt x="3225774" y="773125"/>
                  </a:lnTo>
                  <a:lnTo>
                    <a:pt x="3254730" y="655777"/>
                  </a:lnTo>
                  <a:lnTo>
                    <a:pt x="3283686" y="625297"/>
                  </a:lnTo>
                  <a:lnTo>
                    <a:pt x="3312642" y="689305"/>
                  </a:lnTo>
                  <a:lnTo>
                    <a:pt x="3341598" y="715213"/>
                  </a:lnTo>
                  <a:lnTo>
                    <a:pt x="3370554" y="750265"/>
                  </a:lnTo>
                  <a:lnTo>
                    <a:pt x="3399510" y="824941"/>
                  </a:lnTo>
                  <a:lnTo>
                    <a:pt x="3428466" y="1768297"/>
                  </a:lnTo>
                  <a:lnTo>
                    <a:pt x="3457422" y="1495501"/>
                  </a:lnTo>
                  <a:lnTo>
                    <a:pt x="3486378" y="898093"/>
                  </a:lnTo>
                  <a:lnTo>
                    <a:pt x="3514598" y="980389"/>
                  </a:lnTo>
                </a:path>
              </a:pathLst>
            </a:custGeom>
            <a:ln w="2540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743557" y="1909194"/>
            <a:ext cx="3687445" cy="0"/>
          </a:xfrm>
          <a:custGeom>
            <a:avLst/>
            <a:gdLst/>
            <a:ahLst/>
            <a:cxnLst/>
            <a:rect l="l" t="t" r="r" b="b"/>
            <a:pathLst>
              <a:path w="3687445">
                <a:moveTo>
                  <a:pt x="0" y="0"/>
                </a:moveTo>
                <a:lnTo>
                  <a:pt x="3687445" y="0"/>
                </a:lnTo>
              </a:path>
            </a:pathLst>
          </a:custGeom>
          <a:ln w="6350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1092" y="5497833"/>
            <a:ext cx="1625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-</a:t>
            </a:r>
            <a:r>
              <a:rPr sz="800" b="0" spc="-25" dirty="0">
                <a:latin typeface="BentonSansCond Light"/>
                <a:cs typeface="BentonSansCond Light"/>
              </a:rPr>
              <a:t>30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1603" y="4579474"/>
            <a:ext cx="1625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-</a:t>
            </a:r>
            <a:r>
              <a:rPr sz="800" b="0" spc="-25" dirty="0">
                <a:latin typeface="BentonSansCond Light"/>
                <a:cs typeface="BentonSansCond Light"/>
              </a:rPr>
              <a:t>20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4162" y="3661114"/>
            <a:ext cx="1498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-</a:t>
            </a:r>
            <a:r>
              <a:rPr sz="800" b="0" spc="-25" dirty="0">
                <a:latin typeface="BentonSansCond Light"/>
                <a:cs typeface="BentonSansCond Light"/>
              </a:rPr>
              <a:t>10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2472" y="2742755"/>
            <a:ext cx="812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5101" y="1824396"/>
            <a:ext cx="120014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6954" y="5645010"/>
            <a:ext cx="3770629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30"/>
              </a:lnSpc>
              <a:tabLst>
                <a:tab pos="564515" algn="l"/>
                <a:tab pos="817244" algn="l"/>
                <a:tab pos="1078865" algn="l"/>
                <a:tab pos="1335405" algn="l"/>
                <a:tab pos="1596390" algn="l"/>
                <a:tab pos="1854200" algn="l"/>
                <a:tab pos="2115820" algn="l"/>
                <a:tab pos="2373630" algn="l"/>
                <a:tab pos="2639060" algn="l"/>
                <a:tab pos="3416935" algn="l"/>
                <a:tab pos="3671570" algn="l"/>
              </a:tabLst>
            </a:pPr>
            <a:r>
              <a:rPr sz="800" b="0" dirty="0">
                <a:latin typeface="BentonSansCond Light"/>
                <a:cs typeface="BentonSansCond Light"/>
              </a:rPr>
              <a:t>1901</a:t>
            </a:r>
            <a:r>
              <a:rPr sz="800" b="0" spc="315" dirty="0">
                <a:latin typeface="BentonSansCond Light"/>
                <a:cs typeface="BentonSansCond Light"/>
              </a:rPr>
              <a:t>  </a:t>
            </a:r>
            <a:r>
              <a:rPr sz="800" b="0" spc="-25" dirty="0">
                <a:latin typeface="BentonSansCond Light"/>
                <a:cs typeface="BentonSansCond Light"/>
              </a:rPr>
              <a:t>10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19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38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37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46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55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64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73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82</a:t>
            </a:r>
            <a:r>
              <a:rPr sz="800" b="0" dirty="0">
                <a:latin typeface="BentonSansCond Light"/>
                <a:cs typeface="BentonSansCond Light"/>
              </a:rPr>
              <a:t>	91</a:t>
            </a:r>
            <a:r>
              <a:rPr sz="800" b="0" spc="260" dirty="0">
                <a:latin typeface="BentonSansCond Light"/>
                <a:cs typeface="BentonSansCond Light"/>
              </a:rPr>
              <a:t>  </a:t>
            </a:r>
            <a:r>
              <a:rPr sz="800" b="0" dirty="0">
                <a:latin typeface="BentonSansCond Light"/>
                <a:cs typeface="BentonSansCond Light"/>
              </a:rPr>
              <a:t>2000</a:t>
            </a:r>
            <a:r>
              <a:rPr sz="800" b="0" spc="229" dirty="0">
                <a:latin typeface="BentonSansCond Light"/>
                <a:cs typeface="BentonSansCond Light"/>
              </a:rPr>
              <a:t>  </a:t>
            </a:r>
            <a:r>
              <a:rPr sz="800" b="0" spc="-35" dirty="0">
                <a:latin typeface="BentonSansCond Light"/>
                <a:cs typeface="BentonSansCond Light"/>
              </a:rPr>
              <a:t>09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18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27</a:t>
            </a:r>
            <a:endParaRPr sz="800">
              <a:latin typeface="BentonSansCond Light"/>
              <a:cs typeface="BentonSansCond Light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610" y="5630100"/>
            <a:ext cx="4019632" cy="171042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5700712" y="2105075"/>
            <a:ext cx="133350" cy="33655"/>
          </a:xfrm>
          <a:custGeom>
            <a:avLst/>
            <a:gdLst/>
            <a:ahLst/>
            <a:cxnLst/>
            <a:rect l="l" t="t" r="r" b="b"/>
            <a:pathLst>
              <a:path w="133350" h="33655">
                <a:moveTo>
                  <a:pt x="133121" y="0"/>
                </a:moveTo>
                <a:lnTo>
                  <a:pt x="0" y="0"/>
                </a:lnTo>
                <a:lnTo>
                  <a:pt x="0" y="33274"/>
                </a:lnTo>
                <a:lnTo>
                  <a:pt x="133121" y="33274"/>
                </a:lnTo>
                <a:lnTo>
                  <a:pt x="133121" y="0"/>
                </a:lnTo>
                <a:close/>
              </a:path>
            </a:pathLst>
          </a:custGeom>
          <a:solidFill>
            <a:srgbClr val="007C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57784" y="2101037"/>
            <a:ext cx="133350" cy="33655"/>
          </a:xfrm>
          <a:custGeom>
            <a:avLst/>
            <a:gdLst/>
            <a:ahLst/>
            <a:cxnLst/>
            <a:rect l="l" t="t" r="r" b="b"/>
            <a:pathLst>
              <a:path w="133350" h="33655">
                <a:moveTo>
                  <a:pt x="133121" y="0"/>
                </a:moveTo>
                <a:lnTo>
                  <a:pt x="0" y="0"/>
                </a:lnTo>
                <a:lnTo>
                  <a:pt x="0" y="33274"/>
                </a:lnTo>
                <a:lnTo>
                  <a:pt x="133121" y="33274"/>
                </a:lnTo>
                <a:lnTo>
                  <a:pt x="133121" y="0"/>
                </a:lnTo>
                <a:close/>
              </a:path>
            </a:pathLst>
          </a:custGeom>
          <a:solidFill>
            <a:srgbClr val="70C5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5565363" y="5546660"/>
          <a:ext cx="3837304" cy="208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0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29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51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97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8279">
                <a:tc>
                  <a:txBody>
                    <a:bodyPr/>
                    <a:lstStyle/>
                    <a:p>
                      <a:pPr>
                        <a:lnSpc>
                          <a:spcPts val="869"/>
                        </a:lnSpc>
                        <a:spcBef>
                          <a:spcPts val="670"/>
                        </a:spcBef>
                      </a:pPr>
                      <a:r>
                        <a:rPr sz="800" b="0" spc="-20" dirty="0">
                          <a:latin typeface="BentonSansCond Light"/>
                          <a:cs typeface="BentonSansCond Light"/>
                        </a:rPr>
                        <a:t>1901</a:t>
                      </a:r>
                      <a:endParaRPr sz="800">
                        <a:latin typeface="BentonSansCond Light"/>
                        <a:cs typeface="BentonSansCond Light"/>
                      </a:endParaRPr>
                    </a:p>
                  </a:txBody>
                  <a:tcPr marL="0" marR="0" marT="8509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ts val="869"/>
                        </a:lnSpc>
                        <a:spcBef>
                          <a:spcPts val="670"/>
                        </a:spcBef>
                      </a:pPr>
                      <a:r>
                        <a:rPr sz="800" b="0" spc="-20" dirty="0">
                          <a:latin typeface="BentonSansCond Light"/>
                          <a:cs typeface="BentonSansCond Light"/>
                        </a:rPr>
                        <a:t>1922</a:t>
                      </a:r>
                      <a:endParaRPr sz="800">
                        <a:latin typeface="BentonSansCond Light"/>
                        <a:cs typeface="BentonSansCond Light"/>
                      </a:endParaRPr>
                    </a:p>
                  </a:txBody>
                  <a:tcPr marL="0" marR="0" marT="8509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ts val="869"/>
                        </a:lnSpc>
                        <a:spcBef>
                          <a:spcPts val="670"/>
                        </a:spcBef>
                      </a:pPr>
                      <a:r>
                        <a:rPr sz="800" b="0" spc="-20" dirty="0">
                          <a:latin typeface="BentonSansCond Light"/>
                          <a:cs typeface="BentonSansCond Light"/>
                        </a:rPr>
                        <a:t>1943</a:t>
                      </a:r>
                      <a:endParaRPr sz="800">
                        <a:latin typeface="BentonSansCond Light"/>
                        <a:cs typeface="BentonSansCond Light"/>
                      </a:endParaRPr>
                    </a:p>
                  </a:txBody>
                  <a:tcPr marL="0" marR="0" marT="8509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ts val="869"/>
                        </a:lnSpc>
                        <a:spcBef>
                          <a:spcPts val="670"/>
                        </a:spcBef>
                      </a:pPr>
                      <a:r>
                        <a:rPr sz="800" b="0" spc="-20" dirty="0">
                          <a:latin typeface="BentonSansCond Light"/>
                          <a:cs typeface="BentonSansCond Light"/>
                        </a:rPr>
                        <a:t>1984</a:t>
                      </a:r>
                      <a:endParaRPr sz="800">
                        <a:latin typeface="BentonSansCond Light"/>
                        <a:cs typeface="BentonSansCond Light"/>
                      </a:endParaRPr>
                    </a:p>
                  </a:txBody>
                  <a:tcPr marL="0" marR="0" marT="8509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ts val="869"/>
                        </a:lnSpc>
                        <a:spcBef>
                          <a:spcPts val="670"/>
                        </a:spcBef>
                      </a:pPr>
                      <a:r>
                        <a:rPr sz="800" b="0" spc="-20" dirty="0">
                          <a:latin typeface="BentonSansCond Light"/>
                          <a:cs typeface="BentonSansCond Light"/>
                        </a:rPr>
                        <a:t>1985</a:t>
                      </a:r>
                      <a:endParaRPr sz="800">
                        <a:latin typeface="BentonSansCond Light"/>
                        <a:cs typeface="BentonSansCond Light"/>
                      </a:endParaRPr>
                    </a:p>
                  </a:txBody>
                  <a:tcPr marL="0" marR="0" marT="8509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ts val="869"/>
                        </a:lnSpc>
                        <a:spcBef>
                          <a:spcPts val="670"/>
                        </a:spcBef>
                      </a:pPr>
                      <a:r>
                        <a:rPr sz="800" b="0" spc="-20" dirty="0">
                          <a:latin typeface="BentonSansCond Light"/>
                          <a:cs typeface="BentonSansCond Light"/>
                        </a:rPr>
                        <a:t>2006</a:t>
                      </a:r>
                      <a:endParaRPr sz="800">
                        <a:latin typeface="BentonSansCond Light"/>
                        <a:cs typeface="BentonSansCond Light"/>
                      </a:endParaRPr>
                    </a:p>
                  </a:txBody>
                  <a:tcPr marL="0" marR="0" marT="8509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ts val="869"/>
                        </a:lnSpc>
                        <a:spcBef>
                          <a:spcPts val="670"/>
                        </a:spcBef>
                      </a:pPr>
                      <a:r>
                        <a:rPr sz="800" b="0" spc="-20" dirty="0">
                          <a:latin typeface="BentonSansCond Light"/>
                          <a:cs typeface="BentonSansCond Light"/>
                        </a:rPr>
                        <a:t>2027</a:t>
                      </a:r>
                      <a:endParaRPr sz="800">
                        <a:latin typeface="BentonSansCond Light"/>
                        <a:cs typeface="BentonSansCond Light"/>
                      </a:endParaRPr>
                    </a:p>
                  </a:txBody>
                  <a:tcPr marL="0" marR="0" marT="8509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ts val="869"/>
                        </a:lnSpc>
                        <a:spcBef>
                          <a:spcPts val="670"/>
                        </a:spcBef>
                      </a:pPr>
                      <a:r>
                        <a:rPr sz="800" b="0" spc="-20" dirty="0">
                          <a:latin typeface="BentonSansCond Light"/>
                          <a:cs typeface="BentonSansCond Light"/>
                        </a:rPr>
                        <a:t>2027</a:t>
                      </a:r>
                      <a:endParaRPr sz="800">
                        <a:latin typeface="BentonSansCond Light"/>
                        <a:cs typeface="BentonSansCond Light"/>
                      </a:endParaRPr>
                    </a:p>
                  </a:txBody>
                  <a:tcPr marL="0" marR="0" marT="8509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1" name="object 21"/>
          <p:cNvGrpSpPr/>
          <p:nvPr/>
        </p:nvGrpSpPr>
        <p:grpSpPr>
          <a:xfrm>
            <a:off x="5586662" y="2509075"/>
            <a:ext cx="3662045" cy="2943225"/>
            <a:chOff x="5586662" y="2509075"/>
            <a:chExt cx="3662045" cy="2943225"/>
          </a:xfrm>
        </p:grpSpPr>
        <p:sp>
          <p:nvSpPr>
            <p:cNvPr id="22" name="object 22"/>
            <p:cNvSpPr/>
            <p:nvPr/>
          </p:nvSpPr>
          <p:spPr>
            <a:xfrm>
              <a:off x="5586662" y="2636525"/>
              <a:ext cx="3662045" cy="2190115"/>
            </a:xfrm>
            <a:custGeom>
              <a:avLst/>
              <a:gdLst/>
              <a:ahLst/>
              <a:cxnLst/>
              <a:rect l="l" t="t" r="r" b="b"/>
              <a:pathLst>
                <a:path w="3662045" h="2190115">
                  <a:moveTo>
                    <a:pt x="0" y="2189987"/>
                  </a:moveTo>
                  <a:lnTo>
                    <a:pt x="3661943" y="2189987"/>
                  </a:lnTo>
                </a:path>
                <a:path w="3662045" h="2190115">
                  <a:moveTo>
                    <a:pt x="0" y="1459991"/>
                  </a:moveTo>
                  <a:lnTo>
                    <a:pt x="3661943" y="1459991"/>
                  </a:lnTo>
                </a:path>
                <a:path w="3662045" h="2190115">
                  <a:moveTo>
                    <a:pt x="0" y="729995"/>
                  </a:moveTo>
                  <a:lnTo>
                    <a:pt x="3661943" y="729995"/>
                  </a:lnTo>
                </a:path>
                <a:path w="3662045" h="2190115">
                  <a:moveTo>
                    <a:pt x="0" y="0"/>
                  </a:moveTo>
                  <a:lnTo>
                    <a:pt x="3661943" y="0"/>
                  </a:lnTo>
                </a:path>
              </a:pathLst>
            </a:custGeom>
            <a:ln w="6350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00965" y="4077868"/>
              <a:ext cx="3490595" cy="1353820"/>
            </a:xfrm>
            <a:custGeom>
              <a:avLst/>
              <a:gdLst/>
              <a:ahLst/>
              <a:cxnLst/>
              <a:rect l="l" t="t" r="r" b="b"/>
              <a:pathLst>
                <a:path w="3490595" h="1353820">
                  <a:moveTo>
                    <a:pt x="0" y="1278991"/>
                  </a:moveTo>
                  <a:lnTo>
                    <a:pt x="28689" y="1292707"/>
                  </a:lnTo>
                  <a:lnTo>
                    <a:pt x="57645" y="1309471"/>
                  </a:lnTo>
                  <a:lnTo>
                    <a:pt x="85077" y="1307947"/>
                  </a:lnTo>
                  <a:lnTo>
                    <a:pt x="114033" y="1323187"/>
                  </a:lnTo>
                  <a:lnTo>
                    <a:pt x="142989" y="1333855"/>
                  </a:lnTo>
                  <a:lnTo>
                    <a:pt x="171945" y="1320139"/>
                  </a:lnTo>
                  <a:lnTo>
                    <a:pt x="200901" y="1310995"/>
                  </a:lnTo>
                  <a:lnTo>
                    <a:pt x="228333" y="1333855"/>
                  </a:lnTo>
                  <a:lnTo>
                    <a:pt x="257289" y="1321663"/>
                  </a:lnTo>
                  <a:lnTo>
                    <a:pt x="286245" y="1320139"/>
                  </a:lnTo>
                  <a:lnTo>
                    <a:pt x="315201" y="1333855"/>
                  </a:lnTo>
                  <a:lnTo>
                    <a:pt x="342633" y="1335379"/>
                  </a:lnTo>
                  <a:lnTo>
                    <a:pt x="371589" y="1323187"/>
                  </a:lnTo>
                  <a:lnTo>
                    <a:pt x="400545" y="1339951"/>
                  </a:lnTo>
                  <a:lnTo>
                    <a:pt x="429501" y="1353502"/>
                  </a:lnTo>
                  <a:lnTo>
                    <a:pt x="458457" y="1323187"/>
                  </a:lnTo>
                  <a:lnTo>
                    <a:pt x="485889" y="1079347"/>
                  </a:lnTo>
                  <a:lnTo>
                    <a:pt x="514845" y="989431"/>
                  </a:lnTo>
                  <a:lnTo>
                    <a:pt x="543801" y="920851"/>
                  </a:lnTo>
                  <a:lnTo>
                    <a:pt x="572757" y="928471"/>
                  </a:lnTo>
                  <a:lnTo>
                    <a:pt x="600189" y="1074775"/>
                  </a:lnTo>
                  <a:lnTo>
                    <a:pt x="629145" y="1146403"/>
                  </a:lnTo>
                  <a:lnTo>
                    <a:pt x="658101" y="1152499"/>
                  </a:lnTo>
                  <a:lnTo>
                    <a:pt x="687057" y="1187551"/>
                  </a:lnTo>
                  <a:lnTo>
                    <a:pt x="714489" y="1193647"/>
                  </a:lnTo>
                  <a:lnTo>
                    <a:pt x="743445" y="1175359"/>
                  </a:lnTo>
                  <a:lnTo>
                    <a:pt x="772401" y="1184503"/>
                  </a:lnTo>
                  <a:lnTo>
                    <a:pt x="801357" y="1205839"/>
                  </a:lnTo>
                  <a:lnTo>
                    <a:pt x="830313" y="1154023"/>
                  </a:lnTo>
                  <a:lnTo>
                    <a:pt x="857745" y="1181455"/>
                  </a:lnTo>
                  <a:lnTo>
                    <a:pt x="886701" y="1239367"/>
                  </a:lnTo>
                  <a:lnTo>
                    <a:pt x="915657" y="1219555"/>
                  </a:lnTo>
                  <a:lnTo>
                    <a:pt x="944613" y="1150975"/>
                  </a:lnTo>
                  <a:lnTo>
                    <a:pt x="972045" y="1118971"/>
                  </a:lnTo>
                  <a:lnTo>
                    <a:pt x="1001001" y="1135735"/>
                  </a:lnTo>
                  <a:lnTo>
                    <a:pt x="1029957" y="1050391"/>
                  </a:lnTo>
                  <a:lnTo>
                    <a:pt x="1058913" y="905611"/>
                  </a:lnTo>
                  <a:lnTo>
                    <a:pt x="1087869" y="978763"/>
                  </a:lnTo>
                  <a:lnTo>
                    <a:pt x="1115301" y="1006195"/>
                  </a:lnTo>
                  <a:lnTo>
                    <a:pt x="1144257" y="975715"/>
                  </a:lnTo>
                  <a:lnTo>
                    <a:pt x="1173213" y="817219"/>
                  </a:lnTo>
                  <a:lnTo>
                    <a:pt x="1202169" y="594715"/>
                  </a:lnTo>
                  <a:lnTo>
                    <a:pt x="1229601" y="24739"/>
                  </a:lnTo>
                  <a:lnTo>
                    <a:pt x="1258557" y="0"/>
                  </a:lnTo>
                  <a:lnTo>
                    <a:pt x="1287513" y="187807"/>
                  </a:lnTo>
                  <a:lnTo>
                    <a:pt x="1316469" y="328015"/>
                  </a:lnTo>
                  <a:lnTo>
                    <a:pt x="1343901" y="352399"/>
                  </a:lnTo>
                  <a:lnTo>
                    <a:pt x="1372857" y="402691"/>
                  </a:lnTo>
                  <a:lnTo>
                    <a:pt x="1401813" y="518515"/>
                  </a:lnTo>
                  <a:lnTo>
                    <a:pt x="1430769" y="392023"/>
                  </a:lnTo>
                  <a:lnTo>
                    <a:pt x="1459725" y="163423"/>
                  </a:lnTo>
                  <a:lnTo>
                    <a:pt x="1487157" y="172567"/>
                  </a:lnTo>
                  <a:lnTo>
                    <a:pt x="1516113" y="175615"/>
                  </a:lnTo>
                  <a:lnTo>
                    <a:pt x="1545069" y="355447"/>
                  </a:lnTo>
                  <a:lnTo>
                    <a:pt x="1574025" y="267055"/>
                  </a:lnTo>
                  <a:lnTo>
                    <a:pt x="1601457" y="245719"/>
                  </a:lnTo>
                  <a:lnTo>
                    <a:pt x="1630413" y="270103"/>
                  </a:lnTo>
                  <a:lnTo>
                    <a:pt x="1659369" y="369163"/>
                  </a:lnTo>
                  <a:lnTo>
                    <a:pt x="1688325" y="233527"/>
                  </a:lnTo>
                  <a:lnTo>
                    <a:pt x="1717281" y="253339"/>
                  </a:lnTo>
                  <a:lnTo>
                    <a:pt x="1744713" y="273151"/>
                  </a:lnTo>
                  <a:lnTo>
                    <a:pt x="1773669" y="257911"/>
                  </a:lnTo>
                  <a:lnTo>
                    <a:pt x="1802625" y="277723"/>
                  </a:lnTo>
                  <a:lnTo>
                    <a:pt x="1831581" y="329539"/>
                  </a:lnTo>
                  <a:lnTo>
                    <a:pt x="1859013" y="303631"/>
                  </a:lnTo>
                  <a:lnTo>
                    <a:pt x="1887969" y="215239"/>
                  </a:lnTo>
                  <a:lnTo>
                    <a:pt x="1916925" y="291439"/>
                  </a:lnTo>
                  <a:lnTo>
                    <a:pt x="1945881" y="137515"/>
                  </a:lnTo>
                  <a:lnTo>
                    <a:pt x="1973313" y="166471"/>
                  </a:lnTo>
                  <a:lnTo>
                    <a:pt x="2002269" y="305155"/>
                  </a:lnTo>
                  <a:lnTo>
                    <a:pt x="2031225" y="294487"/>
                  </a:lnTo>
                  <a:lnTo>
                    <a:pt x="2060181" y="296011"/>
                  </a:lnTo>
                  <a:lnTo>
                    <a:pt x="2089137" y="235051"/>
                  </a:lnTo>
                  <a:lnTo>
                    <a:pt x="2116569" y="268579"/>
                  </a:lnTo>
                  <a:lnTo>
                    <a:pt x="2145525" y="317347"/>
                  </a:lnTo>
                  <a:lnTo>
                    <a:pt x="2174481" y="232003"/>
                  </a:lnTo>
                  <a:lnTo>
                    <a:pt x="2203437" y="238099"/>
                  </a:lnTo>
                  <a:lnTo>
                    <a:pt x="2230869" y="190855"/>
                  </a:lnTo>
                  <a:lnTo>
                    <a:pt x="2259825" y="157327"/>
                  </a:lnTo>
                  <a:lnTo>
                    <a:pt x="2288781" y="114655"/>
                  </a:lnTo>
                  <a:lnTo>
                    <a:pt x="2317737" y="129895"/>
                  </a:lnTo>
                  <a:lnTo>
                    <a:pt x="2345169" y="271627"/>
                  </a:lnTo>
                  <a:lnTo>
                    <a:pt x="2374125" y="273151"/>
                  </a:lnTo>
                  <a:lnTo>
                    <a:pt x="2403081" y="242671"/>
                  </a:lnTo>
                  <a:lnTo>
                    <a:pt x="2432037" y="251815"/>
                  </a:lnTo>
                  <a:lnTo>
                    <a:pt x="2460993" y="193903"/>
                  </a:lnTo>
                  <a:lnTo>
                    <a:pt x="2488425" y="210667"/>
                  </a:lnTo>
                  <a:lnTo>
                    <a:pt x="2517381" y="195427"/>
                  </a:lnTo>
                  <a:lnTo>
                    <a:pt x="2546337" y="215239"/>
                  </a:lnTo>
                  <a:lnTo>
                    <a:pt x="2575293" y="227431"/>
                  </a:lnTo>
                  <a:lnTo>
                    <a:pt x="2602725" y="256387"/>
                  </a:lnTo>
                  <a:lnTo>
                    <a:pt x="2631681" y="250291"/>
                  </a:lnTo>
                  <a:lnTo>
                    <a:pt x="2660637" y="216763"/>
                  </a:lnTo>
                  <a:lnTo>
                    <a:pt x="2689593" y="186283"/>
                  </a:lnTo>
                  <a:lnTo>
                    <a:pt x="2718549" y="164947"/>
                  </a:lnTo>
                  <a:lnTo>
                    <a:pt x="2745981" y="134467"/>
                  </a:lnTo>
                  <a:lnTo>
                    <a:pt x="2774937" y="91795"/>
                  </a:lnTo>
                  <a:lnTo>
                    <a:pt x="2803893" y="93319"/>
                  </a:lnTo>
                  <a:lnTo>
                    <a:pt x="2832849" y="35407"/>
                  </a:lnTo>
                  <a:lnTo>
                    <a:pt x="2860281" y="103987"/>
                  </a:lnTo>
                  <a:lnTo>
                    <a:pt x="2889237" y="241147"/>
                  </a:lnTo>
                  <a:lnTo>
                    <a:pt x="2918193" y="341731"/>
                  </a:lnTo>
                  <a:lnTo>
                    <a:pt x="2947149" y="355447"/>
                  </a:lnTo>
                  <a:lnTo>
                    <a:pt x="2974581" y="273151"/>
                  </a:lnTo>
                  <a:lnTo>
                    <a:pt x="3003537" y="206095"/>
                  </a:lnTo>
                  <a:lnTo>
                    <a:pt x="3032493" y="183235"/>
                  </a:lnTo>
                  <a:lnTo>
                    <a:pt x="3061449" y="230479"/>
                  </a:lnTo>
                  <a:lnTo>
                    <a:pt x="3090405" y="416407"/>
                  </a:lnTo>
                  <a:lnTo>
                    <a:pt x="3117837" y="428599"/>
                  </a:lnTo>
                  <a:lnTo>
                    <a:pt x="3146793" y="399643"/>
                  </a:lnTo>
                  <a:lnTo>
                    <a:pt x="3175749" y="378307"/>
                  </a:lnTo>
                  <a:lnTo>
                    <a:pt x="3204705" y="276199"/>
                  </a:lnTo>
                  <a:lnTo>
                    <a:pt x="3232137" y="221335"/>
                  </a:lnTo>
                  <a:lnTo>
                    <a:pt x="3261093" y="175615"/>
                  </a:lnTo>
                  <a:lnTo>
                    <a:pt x="3290049" y="201523"/>
                  </a:lnTo>
                  <a:lnTo>
                    <a:pt x="3319005" y="235051"/>
                  </a:lnTo>
                  <a:lnTo>
                    <a:pt x="3347961" y="294487"/>
                  </a:lnTo>
                  <a:lnTo>
                    <a:pt x="3375393" y="296011"/>
                  </a:lnTo>
                  <a:lnTo>
                    <a:pt x="3404349" y="292963"/>
                  </a:lnTo>
                  <a:lnTo>
                    <a:pt x="3433305" y="210667"/>
                  </a:lnTo>
                  <a:lnTo>
                    <a:pt x="3462261" y="73507"/>
                  </a:lnTo>
                  <a:lnTo>
                    <a:pt x="3490290" y="273151"/>
                  </a:lnTo>
                </a:path>
              </a:pathLst>
            </a:custGeom>
            <a:ln w="2540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00965" y="2521775"/>
              <a:ext cx="3490595" cy="2917825"/>
            </a:xfrm>
            <a:custGeom>
              <a:avLst/>
              <a:gdLst/>
              <a:ahLst/>
              <a:cxnLst/>
              <a:rect l="l" t="t" r="r" b="b"/>
              <a:pathLst>
                <a:path w="3490595" h="2917825">
                  <a:moveTo>
                    <a:pt x="0" y="2856420"/>
                  </a:moveTo>
                  <a:lnTo>
                    <a:pt x="28689" y="2874708"/>
                  </a:lnTo>
                  <a:lnTo>
                    <a:pt x="57645" y="2877756"/>
                  </a:lnTo>
                  <a:lnTo>
                    <a:pt x="85077" y="2850324"/>
                  </a:lnTo>
                  <a:lnTo>
                    <a:pt x="114033" y="2871660"/>
                  </a:lnTo>
                  <a:lnTo>
                    <a:pt x="142989" y="2896044"/>
                  </a:lnTo>
                  <a:lnTo>
                    <a:pt x="171945" y="2897568"/>
                  </a:lnTo>
                  <a:lnTo>
                    <a:pt x="200901" y="2850324"/>
                  </a:lnTo>
                  <a:lnTo>
                    <a:pt x="228333" y="2868612"/>
                  </a:lnTo>
                  <a:lnTo>
                    <a:pt x="257289" y="2873184"/>
                  </a:lnTo>
                  <a:lnTo>
                    <a:pt x="286245" y="2879280"/>
                  </a:lnTo>
                  <a:lnTo>
                    <a:pt x="315201" y="2889948"/>
                  </a:lnTo>
                  <a:lnTo>
                    <a:pt x="342633" y="2891472"/>
                  </a:lnTo>
                  <a:lnTo>
                    <a:pt x="371589" y="2879280"/>
                  </a:lnTo>
                  <a:lnTo>
                    <a:pt x="400545" y="2882328"/>
                  </a:lnTo>
                  <a:lnTo>
                    <a:pt x="429501" y="2917431"/>
                  </a:lnTo>
                  <a:lnTo>
                    <a:pt x="458457" y="2760408"/>
                  </a:lnTo>
                  <a:lnTo>
                    <a:pt x="485889" y="1649412"/>
                  </a:lnTo>
                  <a:lnTo>
                    <a:pt x="514845" y="1271460"/>
                  </a:lnTo>
                  <a:lnTo>
                    <a:pt x="543801" y="2501328"/>
                  </a:lnTo>
                  <a:lnTo>
                    <a:pt x="572757" y="2534856"/>
                  </a:lnTo>
                  <a:lnTo>
                    <a:pt x="600189" y="2704020"/>
                  </a:lnTo>
                  <a:lnTo>
                    <a:pt x="629145" y="2763456"/>
                  </a:lnTo>
                  <a:lnTo>
                    <a:pt x="658101" y="2789364"/>
                  </a:lnTo>
                  <a:lnTo>
                    <a:pt x="687057" y="2800032"/>
                  </a:lnTo>
                  <a:lnTo>
                    <a:pt x="714489" y="2813748"/>
                  </a:lnTo>
                  <a:lnTo>
                    <a:pt x="743445" y="2818320"/>
                  </a:lnTo>
                  <a:lnTo>
                    <a:pt x="772401" y="2810700"/>
                  </a:lnTo>
                  <a:lnTo>
                    <a:pt x="801357" y="2813748"/>
                  </a:lnTo>
                  <a:lnTo>
                    <a:pt x="830313" y="2768028"/>
                  </a:lnTo>
                  <a:lnTo>
                    <a:pt x="857745" y="2693352"/>
                  </a:lnTo>
                  <a:lnTo>
                    <a:pt x="886701" y="2455608"/>
                  </a:lnTo>
                  <a:lnTo>
                    <a:pt x="915657" y="2438844"/>
                  </a:lnTo>
                  <a:lnTo>
                    <a:pt x="944613" y="2310828"/>
                  </a:lnTo>
                  <a:lnTo>
                    <a:pt x="972045" y="2396172"/>
                  </a:lnTo>
                  <a:lnTo>
                    <a:pt x="1001001" y="2316924"/>
                  </a:lnTo>
                  <a:lnTo>
                    <a:pt x="1029957" y="2431224"/>
                  </a:lnTo>
                  <a:lnTo>
                    <a:pt x="1058913" y="2454084"/>
                  </a:lnTo>
                  <a:lnTo>
                    <a:pt x="1087869" y="2309304"/>
                  </a:lnTo>
                  <a:lnTo>
                    <a:pt x="1115301" y="2351976"/>
                  </a:lnTo>
                  <a:lnTo>
                    <a:pt x="1144257" y="2246820"/>
                  </a:lnTo>
                  <a:lnTo>
                    <a:pt x="1173213" y="1449768"/>
                  </a:lnTo>
                  <a:lnTo>
                    <a:pt x="1202169" y="145224"/>
                  </a:lnTo>
                  <a:lnTo>
                    <a:pt x="1229601" y="444"/>
                  </a:lnTo>
                  <a:lnTo>
                    <a:pt x="1258557" y="0"/>
                  </a:lnTo>
                  <a:lnTo>
                    <a:pt x="1287513" y="1221168"/>
                  </a:lnTo>
                  <a:lnTo>
                    <a:pt x="1316469" y="2004504"/>
                  </a:lnTo>
                  <a:lnTo>
                    <a:pt x="1343901" y="2228532"/>
                  </a:lnTo>
                  <a:lnTo>
                    <a:pt x="1372857" y="1975548"/>
                  </a:lnTo>
                  <a:lnTo>
                    <a:pt x="1401813" y="1998408"/>
                  </a:lnTo>
                  <a:lnTo>
                    <a:pt x="1430769" y="2076132"/>
                  </a:lnTo>
                  <a:lnTo>
                    <a:pt x="1459725" y="1689036"/>
                  </a:lnTo>
                  <a:lnTo>
                    <a:pt x="1487157" y="1606740"/>
                  </a:lnTo>
                  <a:lnTo>
                    <a:pt x="1516113" y="1710372"/>
                  </a:lnTo>
                  <a:lnTo>
                    <a:pt x="1545069" y="1859724"/>
                  </a:lnTo>
                  <a:lnTo>
                    <a:pt x="1574025" y="1887156"/>
                  </a:lnTo>
                  <a:lnTo>
                    <a:pt x="1601457" y="1855152"/>
                  </a:lnTo>
                  <a:lnTo>
                    <a:pt x="1630413" y="1783524"/>
                  </a:lnTo>
                  <a:lnTo>
                    <a:pt x="1659369" y="1745424"/>
                  </a:lnTo>
                  <a:lnTo>
                    <a:pt x="1688325" y="1794192"/>
                  </a:lnTo>
                  <a:lnTo>
                    <a:pt x="1717281" y="1765236"/>
                  </a:lnTo>
                  <a:lnTo>
                    <a:pt x="1744713" y="1742376"/>
                  </a:lnTo>
                  <a:lnTo>
                    <a:pt x="1773669" y="1759140"/>
                  </a:lnTo>
                  <a:lnTo>
                    <a:pt x="1802625" y="1769808"/>
                  </a:lnTo>
                  <a:lnTo>
                    <a:pt x="1831581" y="1871916"/>
                  </a:lnTo>
                  <a:lnTo>
                    <a:pt x="1859013" y="1826196"/>
                  </a:lnTo>
                  <a:lnTo>
                    <a:pt x="1887969" y="1698180"/>
                  </a:lnTo>
                  <a:lnTo>
                    <a:pt x="1916925" y="1652460"/>
                  </a:lnTo>
                  <a:lnTo>
                    <a:pt x="1945881" y="1716468"/>
                  </a:lnTo>
                  <a:lnTo>
                    <a:pt x="1973313" y="1704276"/>
                  </a:lnTo>
                  <a:lnTo>
                    <a:pt x="2002269" y="1717992"/>
                  </a:lnTo>
                  <a:lnTo>
                    <a:pt x="2031225" y="1717992"/>
                  </a:lnTo>
                  <a:lnTo>
                    <a:pt x="2060181" y="1775904"/>
                  </a:lnTo>
                  <a:lnTo>
                    <a:pt x="2089137" y="1762188"/>
                  </a:lnTo>
                  <a:lnTo>
                    <a:pt x="2116569" y="1594548"/>
                  </a:lnTo>
                  <a:lnTo>
                    <a:pt x="2145525" y="1585404"/>
                  </a:lnTo>
                  <a:lnTo>
                    <a:pt x="2174481" y="1599120"/>
                  </a:lnTo>
                  <a:lnTo>
                    <a:pt x="2203437" y="1609788"/>
                  </a:lnTo>
                  <a:lnTo>
                    <a:pt x="2230869" y="1634172"/>
                  </a:lnTo>
                  <a:lnTo>
                    <a:pt x="2259825" y="1524444"/>
                  </a:lnTo>
                  <a:lnTo>
                    <a:pt x="2288781" y="1490916"/>
                  </a:lnTo>
                  <a:lnTo>
                    <a:pt x="2317737" y="1407096"/>
                  </a:lnTo>
                  <a:lnTo>
                    <a:pt x="2345169" y="1410144"/>
                  </a:lnTo>
                  <a:lnTo>
                    <a:pt x="2374125" y="1493964"/>
                  </a:lnTo>
                  <a:lnTo>
                    <a:pt x="2403081" y="1442148"/>
                  </a:lnTo>
                  <a:lnTo>
                    <a:pt x="2432037" y="1455864"/>
                  </a:lnTo>
                  <a:lnTo>
                    <a:pt x="2460993" y="1524444"/>
                  </a:lnTo>
                  <a:lnTo>
                    <a:pt x="2488425" y="1550352"/>
                  </a:lnTo>
                  <a:lnTo>
                    <a:pt x="2517381" y="1554924"/>
                  </a:lnTo>
                  <a:lnTo>
                    <a:pt x="2546337" y="1500060"/>
                  </a:lnTo>
                  <a:lnTo>
                    <a:pt x="2575293" y="1465008"/>
                  </a:lnTo>
                  <a:lnTo>
                    <a:pt x="2602725" y="1487868"/>
                  </a:lnTo>
                  <a:lnTo>
                    <a:pt x="2631681" y="1533588"/>
                  </a:lnTo>
                  <a:lnTo>
                    <a:pt x="2660637" y="1570164"/>
                  </a:lnTo>
                  <a:lnTo>
                    <a:pt x="2689593" y="1585404"/>
                  </a:lnTo>
                  <a:lnTo>
                    <a:pt x="2718549" y="1623504"/>
                  </a:lnTo>
                  <a:lnTo>
                    <a:pt x="2745981" y="1672272"/>
                  </a:lnTo>
                  <a:lnTo>
                    <a:pt x="2774937" y="1702752"/>
                  </a:lnTo>
                  <a:lnTo>
                    <a:pt x="2803893" y="1743900"/>
                  </a:lnTo>
                  <a:lnTo>
                    <a:pt x="2832849" y="1760664"/>
                  </a:lnTo>
                  <a:lnTo>
                    <a:pt x="2860281" y="1748472"/>
                  </a:lnTo>
                  <a:lnTo>
                    <a:pt x="2889237" y="1690560"/>
                  </a:lnTo>
                  <a:lnTo>
                    <a:pt x="2918193" y="1658556"/>
                  </a:lnTo>
                  <a:lnTo>
                    <a:pt x="2947149" y="1664652"/>
                  </a:lnTo>
                  <a:lnTo>
                    <a:pt x="2974581" y="1650936"/>
                  </a:lnTo>
                  <a:lnTo>
                    <a:pt x="3003537" y="1631124"/>
                  </a:lnTo>
                  <a:lnTo>
                    <a:pt x="3032493" y="1658556"/>
                  </a:lnTo>
                  <a:lnTo>
                    <a:pt x="3061449" y="1561020"/>
                  </a:lnTo>
                  <a:lnTo>
                    <a:pt x="3090405" y="1260792"/>
                  </a:lnTo>
                  <a:lnTo>
                    <a:pt x="3117837" y="1356804"/>
                  </a:lnTo>
                  <a:lnTo>
                    <a:pt x="3146793" y="1347660"/>
                  </a:lnTo>
                  <a:lnTo>
                    <a:pt x="3175749" y="1451292"/>
                  </a:lnTo>
                  <a:lnTo>
                    <a:pt x="3204705" y="1536636"/>
                  </a:lnTo>
                  <a:lnTo>
                    <a:pt x="3232137" y="1576260"/>
                  </a:lnTo>
                  <a:lnTo>
                    <a:pt x="3261093" y="1553400"/>
                  </a:lnTo>
                  <a:lnTo>
                    <a:pt x="3290049" y="1530540"/>
                  </a:lnTo>
                  <a:lnTo>
                    <a:pt x="3319005" y="1542732"/>
                  </a:lnTo>
                  <a:lnTo>
                    <a:pt x="3347961" y="1573212"/>
                  </a:lnTo>
                  <a:lnTo>
                    <a:pt x="3375393" y="1516824"/>
                  </a:lnTo>
                  <a:lnTo>
                    <a:pt x="3404349" y="762444"/>
                  </a:lnTo>
                  <a:lnTo>
                    <a:pt x="3433305" y="898080"/>
                  </a:lnTo>
                  <a:lnTo>
                    <a:pt x="3462261" y="1236408"/>
                  </a:lnTo>
                  <a:lnTo>
                    <a:pt x="3490290" y="1376616"/>
                  </a:lnTo>
                </a:path>
              </a:pathLst>
            </a:custGeom>
            <a:ln w="25400">
              <a:solidFill>
                <a:srgbClr val="70C5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5586662" y="1906973"/>
            <a:ext cx="3662045" cy="0"/>
          </a:xfrm>
          <a:custGeom>
            <a:avLst/>
            <a:gdLst/>
            <a:ahLst/>
            <a:cxnLst/>
            <a:rect l="l" t="t" r="r" b="b"/>
            <a:pathLst>
              <a:path w="3662045">
                <a:moveTo>
                  <a:pt x="0" y="0"/>
                </a:moveTo>
                <a:lnTo>
                  <a:pt x="3661943" y="0"/>
                </a:lnTo>
              </a:path>
            </a:pathLst>
          </a:custGeom>
          <a:ln w="6350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564254" y="1657314"/>
            <a:ext cx="3272154" cy="515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20" dirty="0">
                <a:latin typeface="BentonSans Book"/>
                <a:cs typeface="BentonSans Book"/>
              </a:rPr>
              <a:t>Federal</a:t>
            </a:r>
            <a:r>
              <a:rPr sz="1200" b="0" spc="-25" dirty="0">
                <a:latin typeface="BentonSans Book"/>
                <a:cs typeface="BentonSans Book"/>
              </a:rPr>
              <a:t> </a:t>
            </a:r>
            <a:r>
              <a:rPr sz="1200" b="0" spc="-20" dirty="0">
                <a:latin typeface="BentonSans Book"/>
                <a:cs typeface="BentonSans Book"/>
              </a:rPr>
              <a:t>revenue</a:t>
            </a:r>
            <a:r>
              <a:rPr sz="1200" b="0" spc="-3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&amp; </a:t>
            </a:r>
            <a:r>
              <a:rPr sz="1200" b="0" spc="-10" dirty="0">
                <a:latin typeface="BentonSans Book"/>
                <a:cs typeface="BentonSans Book"/>
              </a:rPr>
              <a:t>expenditure</a:t>
            </a:r>
            <a:r>
              <a:rPr sz="1200" b="0" spc="-2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as share</a:t>
            </a:r>
            <a:r>
              <a:rPr sz="1200" b="0" spc="-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of</a:t>
            </a:r>
            <a:r>
              <a:rPr sz="1200" b="0" spc="-5" dirty="0">
                <a:latin typeface="BentonSans Book"/>
                <a:cs typeface="BentonSans Book"/>
              </a:rPr>
              <a:t> </a:t>
            </a:r>
            <a:r>
              <a:rPr sz="1200" b="0" spc="-25" dirty="0">
                <a:latin typeface="BentonSans Book"/>
                <a:cs typeface="BentonSans Book"/>
              </a:rPr>
              <a:t>GDP</a:t>
            </a:r>
            <a:endParaRPr sz="1200">
              <a:latin typeface="BentonSans Book"/>
              <a:cs typeface="BentonSans Boo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BentonSans Book"/>
              <a:cs typeface="BentonSans Book"/>
            </a:endParaRPr>
          </a:p>
          <a:p>
            <a:pPr marL="311150">
              <a:lnSpc>
                <a:spcPct val="100000"/>
              </a:lnSpc>
              <a:spcBef>
                <a:spcPts val="5"/>
              </a:spcBef>
              <a:tabLst>
                <a:tab pos="1370330" algn="l"/>
              </a:tabLst>
            </a:pPr>
            <a:r>
              <a:rPr sz="800" b="0" spc="-10" dirty="0">
                <a:latin typeface="BentonSans Medium"/>
                <a:cs typeface="BentonSans Medium"/>
              </a:rPr>
              <a:t>Revenue</a:t>
            </a:r>
            <a:r>
              <a:rPr sz="800" b="0" dirty="0">
                <a:latin typeface="BentonSans Medium"/>
                <a:cs typeface="BentonSans Medium"/>
              </a:rPr>
              <a:t>	</a:t>
            </a:r>
            <a:r>
              <a:rPr sz="800" b="0" spc="-10" dirty="0">
                <a:latin typeface="BentonSans Medium"/>
                <a:cs typeface="BentonSans Medium"/>
              </a:rPr>
              <a:t>Expenditure</a:t>
            </a:r>
            <a:endParaRPr sz="800">
              <a:latin typeface="BentonSans Medium"/>
              <a:cs typeface="BentonSans Medium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25478" y="5470783"/>
            <a:ext cx="812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88106" y="4741018"/>
            <a:ext cx="12001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75547" y="4011252"/>
            <a:ext cx="1320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375036" y="3281486"/>
            <a:ext cx="1320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30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74321" y="2551720"/>
            <a:ext cx="1333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40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75693" y="1822133"/>
            <a:ext cx="1320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50</a:t>
            </a:r>
            <a:endParaRPr sz="800">
              <a:latin typeface="BentonSansCond Light"/>
              <a:cs typeface="BentonSansCond Light"/>
            </a:endParaRPr>
          </a:p>
        </p:txBody>
      </p:sp>
      <p:pic>
        <p:nvPicPr>
          <p:cNvPr id="33" name="object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0973" y="5614403"/>
            <a:ext cx="4019617" cy="171043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8586755" y="7033655"/>
            <a:ext cx="1134745" cy="41338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691515" marR="6985" indent="-11430">
              <a:lnSpc>
                <a:spcPct val="109400"/>
              </a:lnSpc>
              <a:spcBef>
                <a:spcPts val="5"/>
              </a:spcBef>
            </a:pPr>
            <a:r>
              <a:rPr sz="600" b="0" spc="-10" dirty="0">
                <a:latin typeface="BentonSansCond Light"/>
                <a:cs typeface="BentonSansCond Light"/>
              </a:rPr>
              <a:t>S0000043508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P0000140697</a:t>
            </a:r>
            <a:endParaRPr sz="600">
              <a:latin typeface="BentonSansCond Light"/>
              <a:cs typeface="BentonSansCond Light"/>
            </a:endParaRPr>
          </a:p>
          <a:p>
            <a:pPr marL="12700" marR="5080" indent="657860">
              <a:lnSpc>
                <a:spcPts val="790"/>
              </a:lnSpc>
              <a:spcBef>
                <a:spcPts val="25"/>
              </a:spcBef>
            </a:pPr>
            <a:r>
              <a:rPr sz="600" b="0" dirty="0">
                <a:latin typeface="BentonSansCond Light"/>
                <a:cs typeface="BentonSansCond Light"/>
              </a:rPr>
              <a:t>PPT/</a:t>
            </a:r>
            <a:r>
              <a:rPr sz="600" b="0" spc="225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Tmpl</a:t>
            </a:r>
            <a:r>
              <a:rPr sz="600" b="0" spc="-5" dirty="0">
                <a:latin typeface="BentonSansCond Light"/>
                <a:cs typeface="BentonSansCond Light"/>
              </a:rPr>
              <a:t> </a:t>
            </a:r>
            <a:r>
              <a:rPr sz="600" b="0" spc="-25" dirty="0">
                <a:latin typeface="BentonSansCond Light"/>
                <a:cs typeface="BentonSansCond Light"/>
              </a:rPr>
              <a:t>1.6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Copyright</a:t>
            </a:r>
            <a:r>
              <a:rPr sz="600" b="0" dirty="0">
                <a:latin typeface="BentonSansCond Light"/>
                <a:cs typeface="BentonSansCond Light"/>
              </a:rPr>
              <a:t> © 2026 All</a:t>
            </a:r>
            <a:r>
              <a:rPr sz="600" b="0" spc="20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Rights</a:t>
            </a:r>
            <a:r>
              <a:rPr sz="600" b="0" spc="5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Reserved</a:t>
            </a:r>
            <a:endParaRPr sz="600">
              <a:latin typeface="BentonSansCond Light"/>
              <a:cs typeface="BentonSansCond Light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3386" y="332655"/>
            <a:ext cx="4033520" cy="50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95"/>
              </a:spcBef>
            </a:pPr>
            <a:r>
              <a:rPr sz="1600" b="1" spc="-20" dirty="0">
                <a:latin typeface="BentonSans Bold"/>
                <a:cs typeface="BentonSans Bold"/>
              </a:rPr>
              <a:t>Debt</a:t>
            </a:r>
            <a:endParaRPr sz="1600">
              <a:latin typeface="BentonSans Bold"/>
              <a:cs typeface="BentonSans Bold"/>
            </a:endParaRPr>
          </a:p>
          <a:p>
            <a:pPr marL="12700">
              <a:lnSpc>
                <a:spcPts val="1910"/>
              </a:lnSpc>
            </a:pPr>
            <a:r>
              <a:rPr sz="1600" b="0" dirty="0">
                <a:latin typeface="BentonSans Book"/>
                <a:cs typeface="BentonSans Book"/>
              </a:rPr>
              <a:t>Higher</a:t>
            </a:r>
            <a:r>
              <a:rPr sz="1600" b="0" spc="-3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fiscal</a:t>
            </a:r>
            <a:r>
              <a:rPr sz="1600" b="0" spc="-5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deficits</a:t>
            </a:r>
            <a:r>
              <a:rPr sz="1600" b="0" spc="-5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risk</a:t>
            </a:r>
            <a:r>
              <a:rPr sz="1600" b="0" spc="-4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higher</a:t>
            </a:r>
            <a:r>
              <a:rPr sz="1600" b="0" spc="-5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bond</a:t>
            </a:r>
            <a:r>
              <a:rPr sz="1600" b="0" spc="-45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yields</a:t>
            </a:r>
            <a:endParaRPr sz="1600">
              <a:latin typeface="BentonSans Book"/>
              <a:cs typeface="BentonSans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3375" y="6383749"/>
            <a:ext cx="2107565" cy="27495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65"/>
              </a:spcBef>
            </a:pPr>
            <a:r>
              <a:rPr sz="800" b="0" spc="-10" dirty="0">
                <a:latin typeface="BentonSansCond Book"/>
                <a:cs typeface="BentonSansCond Book"/>
              </a:rPr>
              <a:t>Sources:</a:t>
            </a:r>
            <a:r>
              <a:rPr sz="800" b="0" spc="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Bureau</a:t>
            </a:r>
            <a:r>
              <a:rPr sz="800" b="0" spc="3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of</a:t>
            </a:r>
            <a:r>
              <a:rPr sz="800" b="0" spc="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Labor</a:t>
            </a:r>
            <a:r>
              <a:rPr sz="800" b="0" spc="3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Statistics,</a:t>
            </a:r>
            <a:r>
              <a:rPr sz="800" b="0" spc="1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Federal</a:t>
            </a:r>
            <a:r>
              <a:rPr sz="800" b="0" spc="2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Reserve</a:t>
            </a:r>
            <a:r>
              <a:rPr sz="800" b="0" spc="50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Bank of</a:t>
            </a:r>
            <a:r>
              <a:rPr sz="800" b="0" spc="-2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NY, </a:t>
            </a:r>
            <a:r>
              <a:rPr sz="800" b="0" spc="-10" dirty="0">
                <a:latin typeface="BentonSansCond Book"/>
                <a:cs typeface="BentonSansCond Book"/>
              </a:rPr>
              <a:t>Standard </a:t>
            </a:r>
            <a:r>
              <a:rPr sz="800" b="0" dirty="0">
                <a:latin typeface="BentonSansCond Book"/>
                <a:cs typeface="BentonSansCond Book"/>
              </a:rPr>
              <a:t>&amp;</a:t>
            </a:r>
            <a:r>
              <a:rPr sz="800" b="0" spc="-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Poor’s,</a:t>
            </a:r>
            <a:r>
              <a:rPr sz="800" b="0" spc="-35" dirty="0">
                <a:latin typeface="BentonSansCond Book"/>
                <a:cs typeface="BentonSansCond Book"/>
              </a:rPr>
              <a:t> </a:t>
            </a:r>
            <a:r>
              <a:rPr sz="800" b="0" spc="-25" dirty="0">
                <a:latin typeface="BentonSansCond Book"/>
                <a:cs typeface="BentonSansCond Book"/>
              </a:rPr>
              <a:t>OMB</a:t>
            </a:r>
            <a:endParaRPr sz="800">
              <a:latin typeface="BentonSansCond Book"/>
              <a:cs typeface="BentonSansCond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05940" y="1559468"/>
            <a:ext cx="1519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10" dirty="0">
                <a:latin typeface="BentonSans Book"/>
                <a:cs typeface="BentonSans Book"/>
              </a:rPr>
              <a:t>10-</a:t>
            </a:r>
            <a:r>
              <a:rPr sz="1200" b="0" dirty="0">
                <a:latin typeface="BentonSans Book"/>
                <a:cs typeface="BentonSans Book"/>
              </a:rPr>
              <a:t>year</a:t>
            </a:r>
            <a:r>
              <a:rPr sz="1200" b="0" spc="-4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bond</a:t>
            </a:r>
            <a:r>
              <a:rPr sz="1200" b="0" spc="-3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yield,</a:t>
            </a:r>
            <a:r>
              <a:rPr sz="1200" b="0" spc="-60" dirty="0">
                <a:latin typeface="BentonSans Book"/>
                <a:cs typeface="BentonSans Book"/>
              </a:rPr>
              <a:t> </a:t>
            </a:r>
            <a:r>
              <a:rPr sz="1200" b="0" spc="-50" dirty="0">
                <a:latin typeface="BentonSans Book"/>
                <a:cs typeface="BentonSans Book"/>
              </a:rPr>
              <a:t>%</a:t>
            </a:r>
            <a:endParaRPr sz="1200">
              <a:latin typeface="BentonSans Book"/>
              <a:cs typeface="BentonSans Book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210257" y="5494111"/>
          <a:ext cx="5665470" cy="181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1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0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15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23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83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45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81610">
                <a:tc>
                  <a:txBody>
                    <a:bodyPr/>
                    <a:lstStyle/>
                    <a:p>
                      <a:pPr>
                        <a:lnSpc>
                          <a:spcPts val="869"/>
                        </a:lnSpc>
                        <a:spcBef>
                          <a:spcPts val="459"/>
                        </a:spcBef>
                      </a:pPr>
                      <a:r>
                        <a:rPr sz="800" b="0" spc="-20" dirty="0">
                          <a:latin typeface="BentonSansCond Light"/>
                          <a:cs typeface="BentonSansCond Light"/>
                        </a:rPr>
                        <a:t>1880</a:t>
                      </a:r>
                      <a:endParaRPr sz="800">
                        <a:latin typeface="BentonSansCond Light"/>
                        <a:cs typeface="BentonSansCond Light"/>
                      </a:endParaRPr>
                    </a:p>
                  </a:txBody>
                  <a:tcPr marL="0" marR="0" marT="58419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ts val="869"/>
                        </a:lnSpc>
                        <a:spcBef>
                          <a:spcPts val="459"/>
                        </a:spcBef>
                      </a:pPr>
                      <a:r>
                        <a:rPr sz="800" b="0" spc="-20" dirty="0">
                          <a:latin typeface="BentonSansCond Light"/>
                          <a:cs typeface="BentonSansCond Light"/>
                        </a:rPr>
                        <a:t>1900</a:t>
                      </a:r>
                      <a:endParaRPr sz="800">
                        <a:latin typeface="BentonSansCond Light"/>
                        <a:cs typeface="BentonSansCond Light"/>
                      </a:endParaRPr>
                    </a:p>
                  </a:txBody>
                  <a:tcPr marL="0" marR="0" marT="58419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9"/>
                        </a:lnSpc>
                        <a:spcBef>
                          <a:spcPts val="459"/>
                        </a:spcBef>
                      </a:pPr>
                      <a:r>
                        <a:rPr sz="800" b="0" spc="-20" dirty="0">
                          <a:latin typeface="BentonSansCond Light"/>
                          <a:cs typeface="BentonSansCond Light"/>
                        </a:rPr>
                        <a:t>1920</a:t>
                      </a:r>
                      <a:endParaRPr sz="800">
                        <a:latin typeface="BentonSansCond Light"/>
                        <a:cs typeface="BentonSansCond Light"/>
                      </a:endParaRPr>
                    </a:p>
                  </a:txBody>
                  <a:tcPr marL="0" marR="0" marT="58419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869"/>
                        </a:lnSpc>
                        <a:spcBef>
                          <a:spcPts val="459"/>
                        </a:spcBef>
                      </a:pPr>
                      <a:r>
                        <a:rPr sz="800" b="0" spc="-20" dirty="0">
                          <a:latin typeface="BentonSansCond Light"/>
                          <a:cs typeface="BentonSansCond Light"/>
                        </a:rPr>
                        <a:t>1940</a:t>
                      </a:r>
                      <a:endParaRPr sz="800">
                        <a:latin typeface="BentonSansCond Light"/>
                        <a:cs typeface="BentonSansCond Light"/>
                      </a:endParaRPr>
                    </a:p>
                  </a:txBody>
                  <a:tcPr marL="0" marR="0" marT="58419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9"/>
                        </a:lnSpc>
                        <a:spcBef>
                          <a:spcPts val="459"/>
                        </a:spcBef>
                      </a:pPr>
                      <a:r>
                        <a:rPr sz="800" b="0" spc="-20" dirty="0">
                          <a:latin typeface="BentonSansCond Light"/>
                          <a:cs typeface="BentonSansCond Light"/>
                        </a:rPr>
                        <a:t>1980</a:t>
                      </a:r>
                      <a:endParaRPr sz="800">
                        <a:latin typeface="BentonSansCond Light"/>
                        <a:cs typeface="BentonSansCond Light"/>
                      </a:endParaRPr>
                    </a:p>
                  </a:txBody>
                  <a:tcPr marL="0" marR="0" marT="58419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9"/>
                        </a:lnSpc>
                        <a:spcBef>
                          <a:spcPts val="459"/>
                        </a:spcBef>
                      </a:pPr>
                      <a:r>
                        <a:rPr sz="800" b="0" spc="-20" dirty="0">
                          <a:latin typeface="BentonSansCond Light"/>
                          <a:cs typeface="BentonSansCond Light"/>
                        </a:rPr>
                        <a:t>1990</a:t>
                      </a:r>
                      <a:endParaRPr sz="800">
                        <a:latin typeface="BentonSansCond Light"/>
                        <a:cs typeface="BentonSansCond Light"/>
                      </a:endParaRPr>
                    </a:p>
                  </a:txBody>
                  <a:tcPr marL="0" marR="0" marT="58419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869"/>
                        </a:lnSpc>
                        <a:spcBef>
                          <a:spcPts val="459"/>
                        </a:spcBef>
                      </a:pPr>
                      <a:r>
                        <a:rPr sz="800" b="0" spc="-20" dirty="0">
                          <a:latin typeface="BentonSansCond Light"/>
                          <a:cs typeface="BentonSansCond Light"/>
                        </a:rPr>
                        <a:t>2000</a:t>
                      </a:r>
                      <a:endParaRPr sz="800">
                        <a:latin typeface="BentonSansCond Light"/>
                        <a:cs typeface="BentonSansCond Light"/>
                      </a:endParaRPr>
                    </a:p>
                  </a:txBody>
                  <a:tcPr marL="0" marR="0" marT="58419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9"/>
                        </a:lnSpc>
                        <a:spcBef>
                          <a:spcPts val="459"/>
                        </a:spcBef>
                      </a:pPr>
                      <a:r>
                        <a:rPr sz="800" b="0" spc="-20" dirty="0">
                          <a:latin typeface="BentonSansCond Light"/>
                          <a:cs typeface="BentonSansCond Light"/>
                        </a:rPr>
                        <a:t>2020</a:t>
                      </a:r>
                      <a:endParaRPr sz="800">
                        <a:latin typeface="BentonSansCond Light"/>
                        <a:cs typeface="BentonSansCond Light"/>
                      </a:endParaRPr>
                    </a:p>
                  </a:txBody>
                  <a:tcPr marL="0" marR="0" marT="58419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ts val="869"/>
                        </a:lnSpc>
                        <a:spcBef>
                          <a:spcPts val="459"/>
                        </a:spcBef>
                      </a:pPr>
                      <a:r>
                        <a:rPr sz="800" b="0" spc="-20" dirty="0">
                          <a:latin typeface="BentonSansCond Light"/>
                          <a:cs typeface="BentonSansCond Light"/>
                        </a:rPr>
                        <a:t>2030</a:t>
                      </a:r>
                      <a:endParaRPr sz="800">
                        <a:latin typeface="BentonSansCond Light"/>
                        <a:cs typeface="BentonSansCond Light"/>
                      </a:endParaRPr>
                    </a:p>
                  </a:txBody>
                  <a:tcPr marL="0" marR="0" marT="58419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3219589" y="2569339"/>
            <a:ext cx="5501005" cy="2854325"/>
            <a:chOff x="3219589" y="2569339"/>
            <a:chExt cx="5501005" cy="2854325"/>
          </a:xfrm>
        </p:grpSpPr>
        <p:sp>
          <p:nvSpPr>
            <p:cNvPr id="7" name="object 7"/>
            <p:cNvSpPr/>
            <p:nvPr/>
          </p:nvSpPr>
          <p:spPr>
            <a:xfrm>
              <a:off x="3237203" y="2572514"/>
              <a:ext cx="5482590" cy="2199640"/>
            </a:xfrm>
            <a:custGeom>
              <a:avLst/>
              <a:gdLst/>
              <a:ahLst/>
              <a:cxnLst/>
              <a:rect l="l" t="t" r="r" b="b"/>
              <a:pathLst>
                <a:path w="5482590" h="2199640">
                  <a:moveTo>
                    <a:pt x="0" y="2199131"/>
                  </a:moveTo>
                  <a:lnTo>
                    <a:pt x="5482539" y="2199131"/>
                  </a:lnTo>
                </a:path>
                <a:path w="5482590" h="2199640">
                  <a:moveTo>
                    <a:pt x="0" y="1466087"/>
                  </a:moveTo>
                  <a:lnTo>
                    <a:pt x="5482539" y="1466087"/>
                  </a:lnTo>
                </a:path>
                <a:path w="5482590" h="2199640">
                  <a:moveTo>
                    <a:pt x="0" y="733043"/>
                  </a:moveTo>
                  <a:lnTo>
                    <a:pt x="5482539" y="733043"/>
                  </a:lnTo>
                </a:path>
                <a:path w="5482590" h="2199640">
                  <a:moveTo>
                    <a:pt x="0" y="0"/>
                  </a:moveTo>
                  <a:lnTo>
                    <a:pt x="5482539" y="0"/>
                  </a:lnTo>
                </a:path>
              </a:pathLst>
            </a:custGeom>
            <a:ln w="6350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19589" y="2583052"/>
              <a:ext cx="5339803" cy="284058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233616" y="4392825"/>
              <a:ext cx="5486400" cy="0"/>
            </a:xfrm>
            <a:custGeom>
              <a:avLst/>
              <a:gdLst/>
              <a:ahLst/>
              <a:cxnLst/>
              <a:rect l="l" t="t" r="r" b="b"/>
              <a:pathLst>
                <a:path w="5486400">
                  <a:moveTo>
                    <a:pt x="0" y="0"/>
                  </a:moveTo>
                  <a:lnTo>
                    <a:pt x="5486400" y="0"/>
                  </a:lnTo>
                </a:path>
              </a:pathLst>
            </a:custGeom>
            <a:ln w="38100">
              <a:solidFill>
                <a:srgbClr val="70C5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33616" y="4946248"/>
              <a:ext cx="5486400" cy="0"/>
            </a:xfrm>
            <a:custGeom>
              <a:avLst/>
              <a:gdLst/>
              <a:ahLst/>
              <a:cxnLst/>
              <a:rect l="l" t="t" r="r" b="b"/>
              <a:pathLst>
                <a:path w="5486400">
                  <a:moveTo>
                    <a:pt x="0" y="0"/>
                  </a:moveTo>
                  <a:lnTo>
                    <a:pt x="5486400" y="0"/>
                  </a:lnTo>
                </a:path>
              </a:pathLst>
            </a:custGeom>
            <a:ln w="38100">
              <a:solidFill>
                <a:srgbClr val="70C5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3237203" y="1839622"/>
            <a:ext cx="5482590" cy="0"/>
          </a:xfrm>
          <a:custGeom>
            <a:avLst/>
            <a:gdLst/>
            <a:ahLst/>
            <a:cxnLst/>
            <a:rect l="l" t="t" r="r" b="b"/>
            <a:pathLst>
              <a:path w="5482590">
                <a:moveTo>
                  <a:pt x="0" y="0"/>
                </a:moveTo>
                <a:lnTo>
                  <a:pt x="5482539" y="0"/>
                </a:lnTo>
              </a:path>
            </a:pathLst>
          </a:custGeom>
          <a:ln w="6350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076019" y="5420564"/>
            <a:ext cx="812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86755" y="7033655"/>
            <a:ext cx="1134745" cy="41338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686435" marR="6985" indent="-6985">
              <a:lnSpc>
                <a:spcPct val="109400"/>
              </a:lnSpc>
              <a:spcBef>
                <a:spcPts val="5"/>
              </a:spcBef>
            </a:pPr>
            <a:r>
              <a:rPr sz="600" b="0" spc="-10" dirty="0">
                <a:latin typeface="BentonSansCond Light"/>
                <a:cs typeface="BentonSansCond Light"/>
              </a:rPr>
              <a:t>S0000043508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P0000140698</a:t>
            </a:r>
            <a:endParaRPr sz="600">
              <a:latin typeface="BentonSansCond Light"/>
              <a:cs typeface="BentonSansCond Light"/>
            </a:endParaRPr>
          </a:p>
          <a:p>
            <a:pPr marL="12700" marR="5080" indent="657860">
              <a:lnSpc>
                <a:spcPts val="790"/>
              </a:lnSpc>
              <a:spcBef>
                <a:spcPts val="25"/>
              </a:spcBef>
            </a:pPr>
            <a:r>
              <a:rPr sz="600" b="0" dirty="0">
                <a:latin typeface="BentonSansCond Light"/>
                <a:cs typeface="BentonSansCond Light"/>
              </a:rPr>
              <a:t>PPT/</a:t>
            </a:r>
            <a:r>
              <a:rPr sz="600" b="0" spc="225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Tmpl</a:t>
            </a:r>
            <a:r>
              <a:rPr sz="600" b="0" spc="-5" dirty="0">
                <a:latin typeface="BentonSansCond Light"/>
                <a:cs typeface="BentonSansCond Light"/>
              </a:rPr>
              <a:t> </a:t>
            </a:r>
            <a:r>
              <a:rPr sz="600" b="0" spc="-25" dirty="0">
                <a:latin typeface="BentonSansCond Light"/>
                <a:cs typeface="BentonSansCond Light"/>
              </a:rPr>
              <a:t>1.6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Copyright</a:t>
            </a:r>
            <a:r>
              <a:rPr sz="600" b="0" dirty="0">
                <a:latin typeface="BentonSansCond Light"/>
                <a:cs typeface="BentonSansCond Light"/>
              </a:rPr>
              <a:t> © 2026 All</a:t>
            </a:r>
            <a:r>
              <a:rPr sz="600" b="0" spc="20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Rights</a:t>
            </a:r>
            <a:r>
              <a:rPr sz="600" b="0" spc="5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Reserved</a:t>
            </a:r>
            <a:endParaRPr sz="600">
              <a:latin typeface="BentonSansCond Light"/>
              <a:cs typeface="BentonSansCond Light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13" name="object 13"/>
          <p:cNvSpPr txBox="1"/>
          <p:nvPr/>
        </p:nvSpPr>
        <p:spPr>
          <a:xfrm>
            <a:off x="3080512" y="4687429"/>
            <a:ext cx="768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4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79798" y="3954293"/>
            <a:ext cx="7747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8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44264" y="3221158"/>
            <a:ext cx="11430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12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42222" y="2488022"/>
            <a:ext cx="11620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16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26109" y="1754781"/>
            <a:ext cx="1320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20</a:t>
            </a:r>
            <a:endParaRPr sz="800">
              <a:latin typeface="BentonSansCond Light"/>
              <a:cs typeface="BentonSansCond 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3386" y="332655"/>
            <a:ext cx="6107430" cy="50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95"/>
              </a:spcBef>
            </a:pPr>
            <a:r>
              <a:rPr sz="1600" b="1" spc="-10" dirty="0">
                <a:latin typeface="BentonSans Bold"/>
                <a:cs typeface="BentonSans Bold"/>
              </a:rPr>
              <a:t>Demographics</a:t>
            </a:r>
            <a:endParaRPr sz="1600">
              <a:latin typeface="BentonSans Bold"/>
              <a:cs typeface="BentonSans Bold"/>
            </a:endParaRPr>
          </a:p>
          <a:p>
            <a:pPr marL="12700">
              <a:lnSpc>
                <a:spcPts val="1910"/>
              </a:lnSpc>
            </a:pPr>
            <a:r>
              <a:rPr sz="1600" b="0" dirty="0">
                <a:latin typeface="BentonSans Book"/>
                <a:cs typeface="BentonSans Book"/>
              </a:rPr>
              <a:t>Can</a:t>
            </a:r>
            <a:r>
              <a:rPr sz="1600" b="0" spc="-4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closing</a:t>
            </a:r>
            <a:r>
              <a:rPr sz="1600" b="0" spc="-2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the</a:t>
            </a:r>
            <a:r>
              <a:rPr sz="1600" b="0" spc="-4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US</a:t>
            </a:r>
            <a:r>
              <a:rPr sz="1600" b="0" spc="-25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border</a:t>
            </a:r>
            <a:r>
              <a:rPr sz="1600" b="0" spc="-2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start</a:t>
            </a:r>
            <a:r>
              <a:rPr sz="1600" b="0" spc="-2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to</a:t>
            </a:r>
            <a:r>
              <a:rPr sz="1600" b="0" spc="-3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turn</a:t>
            </a:r>
            <a:r>
              <a:rPr sz="1600" b="0" spc="-3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the</a:t>
            </a:r>
            <a:r>
              <a:rPr sz="1600" b="0" spc="-3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labor</a:t>
            </a:r>
            <a:r>
              <a:rPr sz="1600" b="0" spc="-25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share</a:t>
            </a:r>
            <a:r>
              <a:rPr sz="1600" b="0" spc="-3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of</a:t>
            </a:r>
            <a:r>
              <a:rPr sz="1600" b="0" spc="-50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income?</a:t>
            </a:r>
            <a:endParaRPr sz="1600">
              <a:latin typeface="BentonSans Book"/>
              <a:cs typeface="BentonSans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4962" y="6510130"/>
            <a:ext cx="28352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latin typeface="BentonSansCond Book"/>
                <a:cs typeface="BentonSansCond Book"/>
              </a:rPr>
              <a:t>Sources: </a:t>
            </a:r>
            <a:r>
              <a:rPr sz="800" b="0" dirty="0">
                <a:latin typeface="BentonSansCond Book"/>
                <a:cs typeface="BentonSansCond Book"/>
              </a:rPr>
              <a:t>The</a:t>
            </a:r>
            <a:r>
              <a:rPr sz="800" b="0" spc="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Burning</a:t>
            </a:r>
            <a:r>
              <a:rPr sz="800" b="0" spc="3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Glass </a:t>
            </a:r>
            <a:r>
              <a:rPr sz="800" b="0" spc="-10" dirty="0">
                <a:latin typeface="BentonSansCond Book"/>
                <a:cs typeface="BentonSansCond Book"/>
              </a:rPr>
              <a:t>Institute;</a:t>
            </a:r>
            <a:r>
              <a:rPr sz="800" b="0" spc="1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Wellington</a:t>
            </a:r>
            <a:r>
              <a:rPr sz="800" b="0" spc="3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Management;</a:t>
            </a:r>
            <a:r>
              <a:rPr sz="800" b="0" spc="4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FactSet</a:t>
            </a:r>
            <a:endParaRPr sz="800">
              <a:latin typeface="BentonSansCond Book"/>
              <a:cs typeface="BentonSansCond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0000" y="1657760"/>
            <a:ext cx="2613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10" dirty="0">
                <a:latin typeface="BentonSans Book"/>
                <a:cs typeface="BentonSans Book"/>
              </a:rPr>
              <a:t>Compensation</a:t>
            </a:r>
            <a:r>
              <a:rPr sz="1200" b="0" spc="-1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as</a:t>
            </a:r>
            <a:r>
              <a:rPr sz="1200" b="0" spc="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a</a:t>
            </a:r>
            <a:r>
              <a:rPr sz="1200" b="0" spc="5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share</a:t>
            </a:r>
            <a:r>
              <a:rPr sz="1200" b="0" spc="-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of</a:t>
            </a:r>
            <a:r>
              <a:rPr sz="1200" b="0" spc="-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GDP</a:t>
            </a:r>
            <a:r>
              <a:rPr sz="1200" b="0" spc="-15" dirty="0">
                <a:latin typeface="BentonSans Book"/>
                <a:cs typeface="BentonSans Book"/>
              </a:rPr>
              <a:t> </a:t>
            </a:r>
            <a:r>
              <a:rPr sz="1200" b="0" spc="-25" dirty="0">
                <a:latin typeface="BentonSans Book"/>
                <a:cs typeface="BentonSans Book"/>
              </a:rPr>
              <a:t>(%)</a:t>
            </a:r>
            <a:endParaRPr sz="1200">
              <a:latin typeface="BentonSans Book"/>
              <a:cs typeface="BentonSans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69977" y="1668733"/>
            <a:ext cx="3750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30" dirty="0">
                <a:latin typeface="BentonSans Book"/>
                <a:cs typeface="BentonSans Book"/>
              </a:rPr>
              <a:t>Undocumented</a:t>
            </a:r>
            <a:r>
              <a:rPr sz="1200" b="0" spc="10" dirty="0">
                <a:latin typeface="BentonSans Book"/>
                <a:cs typeface="BentonSans Book"/>
              </a:rPr>
              <a:t> </a:t>
            </a:r>
            <a:r>
              <a:rPr sz="1200" b="0" spc="-40" dirty="0">
                <a:latin typeface="BentonSans Book"/>
                <a:cs typeface="BentonSans Book"/>
              </a:rPr>
              <a:t>workers,</a:t>
            </a:r>
            <a:r>
              <a:rPr sz="1200" b="0" spc="-7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%</a:t>
            </a:r>
            <a:r>
              <a:rPr sz="1200" b="0" spc="-35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of</a:t>
            </a:r>
            <a:r>
              <a:rPr sz="1200" b="0" spc="-25" dirty="0">
                <a:latin typeface="BentonSans Book"/>
                <a:cs typeface="BentonSans Book"/>
              </a:rPr>
              <a:t> labor</a:t>
            </a:r>
            <a:r>
              <a:rPr sz="1200" b="0" spc="-20" dirty="0">
                <a:latin typeface="BentonSans Book"/>
                <a:cs typeface="BentonSans Book"/>
              </a:rPr>
              <a:t> </a:t>
            </a:r>
            <a:r>
              <a:rPr sz="1200" b="0" spc="-40" dirty="0">
                <a:latin typeface="BentonSans Book"/>
                <a:cs typeface="BentonSans Book"/>
              </a:rPr>
              <a:t>force</a:t>
            </a:r>
            <a:r>
              <a:rPr sz="1200" b="0" spc="-30" dirty="0">
                <a:latin typeface="BentonSans Book"/>
                <a:cs typeface="BentonSans Book"/>
              </a:rPr>
              <a:t> by</a:t>
            </a:r>
            <a:r>
              <a:rPr sz="1200" b="0" spc="-15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occupation</a:t>
            </a:r>
            <a:endParaRPr sz="1200">
              <a:latin typeface="BentonSans Book"/>
              <a:cs typeface="BentonSans Boo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481909" y="2596705"/>
            <a:ext cx="3650615" cy="2989580"/>
            <a:chOff x="5481909" y="2596705"/>
            <a:chExt cx="3650615" cy="2989580"/>
          </a:xfrm>
        </p:grpSpPr>
        <p:sp>
          <p:nvSpPr>
            <p:cNvPr id="7" name="object 7"/>
            <p:cNvSpPr/>
            <p:nvPr/>
          </p:nvSpPr>
          <p:spPr>
            <a:xfrm>
              <a:off x="5481909" y="2666999"/>
              <a:ext cx="3650615" cy="2185670"/>
            </a:xfrm>
            <a:custGeom>
              <a:avLst/>
              <a:gdLst/>
              <a:ahLst/>
              <a:cxnLst/>
              <a:rect l="l" t="t" r="r" b="b"/>
              <a:pathLst>
                <a:path w="3650615" h="2185670">
                  <a:moveTo>
                    <a:pt x="0" y="2185416"/>
                  </a:moveTo>
                  <a:lnTo>
                    <a:pt x="91358" y="2185416"/>
                  </a:lnTo>
                </a:path>
                <a:path w="3650615" h="2185670">
                  <a:moveTo>
                    <a:pt x="274238" y="2185416"/>
                  </a:moveTo>
                  <a:lnTo>
                    <a:pt x="455594" y="2185416"/>
                  </a:lnTo>
                </a:path>
                <a:path w="3650615" h="2185670">
                  <a:moveTo>
                    <a:pt x="638474" y="2185416"/>
                  </a:moveTo>
                  <a:lnTo>
                    <a:pt x="821354" y="2185416"/>
                  </a:lnTo>
                </a:path>
                <a:path w="3650615" h="2185670">
                  <a:moveTo>
                    <a:pt x="1004234" y="2185416"/>
                  </a:moveTo>
                  <a:lnTo>
                    <a:pt x="3650183" y="2185416"/>
                  </a:lnTo>
                </a:path>
                <a:path w="3650615" h="2185670">
                  <a:moveTo>
                    <a:pt x="0" y="1456944"/>
                  </a:moveTo>
                  <a:lnTo>
                    <a:pt x="91358" y="1456944"/>
                  </a:lnTo>
                </a:path>
                <a:path w="3650615" h="2185670">
                  <a:moveTo>
                    <a:pt x="274238" y="1456944"/>
                  </a:moveTo>
                  <a:lnTo>
                    <a:pt x="3650183" y="1456944"/>
                  </a:lnTo>
                </a:path>
                <a:path w="3650615" h="2185670">
                  <a:moveTo>
                    <a:pt x="0" y="728472"/>
                  </a:moveTo>
                  <a:lnTo>
                    <a:pt x="91358" y="728472"/>
                  </a:lnTo>
                </a:path>
                <a:path w="3650615" h="2185670">
                  <a:moveTo>
                    <a:pt x="274238" y="728472"/>
                  </a:moveTo>
                  <a:lnTo>
                    <a:pt x="3650183" y="728472"/>
                  </a:lnTo>
                </a:path>
                <a:path w="3650615" h="2185670">
                  <a:moveTo>
                    <a:pt x="0" y="0"/>
                  </a:moveTo>
                  <a:lnTo>
                    <a:pt x="91358" y="0"/>
                  </a:lnTo>
                </a:path>
                <a:path w="3650615" h="2185670">
                  <a:moveTo>
                    <a:pt x="274238" y="0"/>
                  </a:moveTo>
                  <a:lnTo>
                    <a:pt x="3650183" y="0"/>
                  </a:lnTo>
                </a:path>
              </a:pathLst>
            </a:custGeom>
            <a:ln w="6350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73268" y="2601467"/>
              <a:ext cx="3467100" cy="2980055"/>
            </a:xfrm>
            <a:custGeom>
              <a:avLst/>
              <a:gdLst/>
              <a:ahLst/>
              <a:cxnLst/>
              <a:rect l="l" t="t" r="r" b="b"/>
              <a:pathLst>
                <a:path w="3467100" h="2980054">
                  <a:moveTo>
                    <a:pt x="182867" y="0"/>
                  </a:moveTo>
                  <a:lnTo>
                    <a:pt x="0" y="0"/>
                  </a:lnTo>
                  <a:lnTo>
                    <a:pt x="0" y="2980042"/>
                  </a:lnTo>
                  <a:lnTo>
                    <a:pt x="182867" y="2980042"/>
                  </a:lnTo>
                  <a:lnTo>
                    <a:pt x="182867" y="0"/>
                  </a:lnTo>
                  <a:close/>
                </a:path>
                <a:path w="3467100" h="2980054">
                  <a:moveTo>
                    <a:pt x="547103" y="1610868"/>
                  </a:moveTo>
                  <a:lnTo>
                    <a:pt x="364236" y="1610868"/>
                  </a:lnTo>
                  <a:lnTo>
                    <a:pt x="364236" y="2980042"/>
                  </a:lnTo>
                  <a:lnTo>
                    <a:pt x="547103" y="2980042"/>
                  </a:lnTo>
                  <a:lnTo>
                    <a:pt x="547103" y="1610868"/>
                  </a:lnTo>
                  <a:close/>
                </a:path>
                <a:path w="3467100" h="2980054">
                  <a:moveTo>
                    <a:pt x="912863" y="1653540"/>
                  </a:moveTo>
                  <a:lnTo>
                    <a:pt x="729996" y="1653540"/>
                  </a:lnTo>
                  <a:lnTo>
                    <a:pt x="729996" y="2980055"/>
                  </a:lnTo>
                  <a:lnTo>
                    <a:pt x="912863" y="2980055"/>
                  </a:lnTo>
                  <a:lnTo>
                    <a:pt x="912863" y="1653540"/>
                  </a:lnTo>
                  <a:close/>
                </a:path>
                <a:path w="3467100" h="2980054">
                  <a:moveTo>
                    <a:pt x="1277112" y="2302764"/>
                  </a:moveTo>
                  <a:lnTo>
                    <a:pt x="1094232" y="2302764"/>
                  </a:lnTo>
                  <a:lnTo>
                    <a:pt x="1094232" y="2980042"/>
                  </a:lnTo>
                  <a:lnTo>
                    <a:pt x="1277112" y="2980042"/>
                  </a:lnTo>
                  <a:lnTo>
                    <a:pt x="1277112" y="2302764"/>
                  </a:lnTo>
                  <a:close/>
                </a:path>
                <a:path w="3467100" h="2980054">
                  <a:moveTo>
                    <a:pt x="1642859" y="2331720"/>
                  </a:moveTo>
                  <a:lnTo>
                    <a:pt x="1459992" y="2331720"/>
                  </a:lnTo>
                  <a:lnTo>
                    <a:pt x="1459992" y="2980042"/>
                  </a:lnTo>
                  <a:lnTo>
                    <a:pt x="1642859" y="2980042"/>
                  </a:lnTo>
                  <a:lnTo>
                    <a:pt x="1642859" y="2331720"/>
                  </a:lnTo>
                  <a:close/>
                </a:path>
                <a:path w="3467100" h="2980054">
                  <a:moveTo>
                    <a:pt x="2007108" y="2462784"/>
                  </a:moveTo>
                  <a:lnTo>
                    <a:pt x="1824228" y="2462784"/>
                  </a:lnTo>
                  <a:lnTo>
                    <a:pt x="1824228" y="2980042"/>
                  </a:lnTo>
                  <a:lnTo>
                    <a:pt x="2007108" y="2980042"/>
                  </a:lnTo>
                  <a:lnTo>
                    <a:pt x="2007108" y="2462784"/>
                  </a:lnTo>
                  <a:close/>
                </a:path>
                <a:path w="3467100" h="2980054">
                  <a:moveTo>
                    <a:pt x="2372868" y="2478024"/>
                  </a:moveTo>
                  <a:lnTo>
                    <a:pt x="2189988" y="2478024"/>
                  </a:lnTo>
                  <a:lnTo>
                    <a:pt x="2189988" y="2980042"/>
                  </a:lnTo>
                  <a:lnTo>
                    <a:pt x="2372868" y="2980042"/>
                  </a:lnTo>
                  <a:lnTo>
                    <a:pt x="2372868" y="2478024"/>
                  </a:lnTo>
                  <a:close/>
                </a:path>
                <a:path w="3467100" h="2980054">
                  <a:moveTo>
                    <a:pt x="2737104" y="2578608"/>
                  </a:moveTo>
                  <a:lnTo>
                    <a:pt x="2555748" y="2578608"/>
                  </a:lnTo>
                  <a:lnTo>
                    <a:pt x="2555748" y="2980042"/>
                  </a:lnTo>
                  <a:lnTo>
                    <a:pt x="2737104" y="2980042"/>
                  </a:lnTo>
                  <a:lnTo>
                    <a:pt x="2737104" y="2578608"/>
                  </a:lnTo>
                  <a:close/>
                </a:path>
                <a:path w="3467100" h="2980054">
                  <a:moveTo>
                    <a:pt x="3102864" y="2593848"/>
                  </a:moveTo>
                  <a:lnTo>
                    <a:pt x="2919984" y="2593848"/>
                  </a:lnTo>
                  <a:lnTo>
                    <a:pt x="2919984" y="2980042"/>
                  </a:lnTo>
                  <a:lnTo>
                    <a:pt x="3102864" y="2980042"/>
                  </a:lnTo>
                  <a:lnTo>
                    <a:pt x="3102864" y="2593848"/>
                  </a:lnTo>
                  <a:close/>
                </a:path>
                <a:path w="3467100" h="2980054">
                  <a:moveTo>
                    <a:pt x="3467087" y="2615184"/>
                  </a:moveTo>
                  <a:lnTo>
                    <a:pt x="3285744" y="2615184"/>
                  </a:lnTo>
                  <a:lnTo>
                    <a:pt x="3285744" y="2980042"/>
                  </a:lnTo>
                  <a:lnTo>
                    <a:pt x="3467087" y="2980042"/>
                  </a:lnTo>
                  <a:lnTo>
                    <a:pt x="3467087" y="2615184"/>
                  </a:lnTo>
                  <a:close/>
                </a:path>
              </a:pathLst>
            </a:custGeom>
            <a:solidFill>
              <a:srgbClr val="007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73267" y="2601467"/>
              <a:ext cx="3467100" cy="2980055"/>
            </a:xfrm>
            <a:custGeom>
              <a:avLst/>
              <a:gdLst/>
              <a:ahLst/>
              <a:cxnLst/>
              <a:rect l="l" t="t" r="r" b="b"/>
              <a:pathLst>
                <a:path w="3467100" h="2980054">
                  <a:moveTo>
                    <a:pt x="0" y="0"/>
                  </a:moveTo>
                  <a:lnTo>
                    <a:pt x="182879" y="0"/>
                  </a:lnTo>
                  <a:lnTo>
                    <a:pt x="182879" y="2980042"/>
                  </a:lnTo>
                  <a:lnTo>
                    <a:pt x="0" y="2980042"/>
                  </a:lnTo>
                  <a:lnTo>
                    <a:pt x="0" y="0"/>
                  </a:lnTo>
                  <a:close/>
                </a:path>
                <a:path w="3467100" h="2980054">
                  <a:moveTo>
                    <a:pt x="364236" y="1610868"/>
                  </a:moveTo>
                  <a:lnTo>
                    <a:pt x="547115" y="1610868"/>
                  </a:lnTo>
                  <a:lnTo>
                    <a:pt x="547115" y="2980042"/>
                  </a:lnTo>
                  <a:lnTo>
                    <a:pt x="364236" y="2980042"/>
                  </a:lnTo>
                  <a:lnTo>
                    <a:pt x="364236" y="1610868"/>
                  </a:lnTo>
                  <a:close/>
                </a:path>
                <a:path w="3467100" h="2980054">
                  <a:moveTo>
                    <a:pt x="729996" y="1653540"/>
                  </a:moveTo>
                  <a:lnTo>
                    <a:pt x="912876" y="1653540"/>
                  </a:lnTo>
                  <a:lnTo>
                    <a:pt x="912876" y="2980042"/>
                  </a:lnTo>
                  <a:lnTo>
                    <a:pt x="729996" y="2980042"/>
                  </a:lnTo>
                  <a:lnTo>
                    <a:pt x="729996" y="1653540"/>
                  </a:lnTo>
                  <a:close/>
                </a:path>
                <a:path w="3467100" h="2980054">
                  <a:moveTo>
                    <a:pt x="1094232" y="2302764"/>
                  </a:moveTo>
                  <a:lnTo>
                    <a:pt x="1277112" y="2302764"/>
                  </a:lnTo>
                  <a:lnTo>
                    <a:pt x="1277112" y="2980042"/>
                  </a:lnTo>
                  <a:lnTo>
                    <a:pt x="1094232" y="2980042"/>
                  </a:lnTo>
                  <a:lnTo>
                    <a:pt x="1094232" y="2302764"/>
                  </a:lnTo>
                  <a:close/>
                </a:path>
                <a:path w="3467100" h="2980054">
                  <a:moveTo>
                    <a:pt x="1459991" y="2331720"/>
                  </a:moveTo>
                  <a:lnTo>
                    <a:pt x="1642871" y="2331720"/>
                  </a:lnTo>
                  <a:lnTo>
                    <a:pt x="1642871" y="2980042"/>
                  </a:lnTo>
                  <a:lnTo>
                    <a:pt x="1459991" y="2980042"/>
                  </a:lnTo>
                  <a:lnTo>
                    <a:pt x="1459991" y="2331720"/>
                  </a:lnTo>
                  <a:close/>
                </a:path>
                <a:path w="3467100" h="2980054">
                  <a:moveTo>
                    <a:pt x="1824228" y="2462784"/>
                  </a:moveTo>
                  <a:lnTo>
                    <a:pt x="2007108" y="2462784"/>
                  </a:lnTo>
                  <a:lnTo>
                    <a:pt x="2007108" y="2980042"/>
                  </a:lnTo>
                  <a:lnTo>
                    <a:pt x="1824228" y="2980042"/>
                  </a:lnTo>
                  <a:lnTo>
                    <a:pt x="1824228" y="2462784"/>
                  </a:lnTo>
                  <a:close/>
                </a:path>
                <a:path w="3467100" h="2980054">
                  <a:moveTo>
                    <a:pt x="2189988" y="2478024"/>
                  </a:moveTo>
                  <a:lnTo>
                    <a:pt x="2372867" y="2478024"/>
                  </a:lnTo>
                  <a:lnTo>
                    <a:pt x="2372867" y="2980042"/>
                  </a:lnTo>
                  <a:lnTo>
                    <a:pt x="2189988" y="2980042"/>
                  </a:lnTo>
                  <a:lnTo>
                    <a:pt x="2189988" y="2478024"/>
                  </a:lnTo>
                  <a:close/>
                </a:path>
                <a:path w="3467100" h="2980054">
                  <a:moveTo>
                    <a:pt x="2555748" y="2578608"/>
                  </a:moveTo>
                  <a:lnTo>
                    <a:pt x="2737104" y="2578608"/>
                  </a:lnTo>
                  <a:lnTo>
                    <a:pt x="2737104" y="2980042"/>
                  </a:lnTo>
                  <a:lnTo>
                    <a:pt x="2555748" y="2980042"/>
                  </a:lnTo>
                  <a:lnTo>
                    <a:pt x="2555748" y="2578608"/>
                  </a:lnTo>
                  <a:close/>
                </a:path>
                <a:path w="3467100" h="2980054">
                  <a:moveTo>
                    <a:pt x="2919984" y="2593848"/>
                  </a:moveTo>
                  <a:lnTo>
                    <a:pt x="3102864" y="2593848"/>
                  </a:lnTo>
                  <a:lnTo>
                    <a:pt x="3102864" y="2980042"/>
                  </a:lnTo>
                  <a:lnTo>
                    <a:pt x="2919984" y="2980042"/>
                  </a:lnTo>
                  <a:lnTo>
                    <a:pt x="2919984" y="2593848"/>
                  </a:lnTo>
                  <a:close/>
                </a:path>
                <a:path w="3467100" h="2980054">
                  <a:moveTo>
                    <a:pt x="3285743" y="2615184"/>
                  </a:moveTo>
                  <a:lnTo>
                    <a:pt x="3467099" y="2615184"/>
                  </a:lnTo>
                  <a:lnTo>
                    <a:pt x="3467099" y="2980042"/>
                  </a:lnTo>
                  <a:lnTo>
                    <a:pt x="3285743" y="2980042"/>
                  </a:lnTo>
                  <a:lnTo>
                    <a:pt x="3285743" y="2615184"/>
                  </a:lnTo>
                  <a:close/>
                </a:path>
              </a:pathLst>
            </a:custGeom>
            <a:ln w="9525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81909" y="5581514"/>
              <a:ext cx="3650615" cy="0"/>
            </a:xfrm>
            <a:custGeom>
              <a:avLst/>
              <a:gdLst/>
              <a:ahLst/>
              <a:cxnLst/>
              <a:rect l="l" t="t" r="r" b="b"/>
              <a:pathLst>
                <a:path w="3650615">
                  <a:moveTo>
                    <a:pt x="0" y="0"/>
                  </a:moveTo>
                  <a:lnTo>
                    <a:pt x="3650183" y="0"/>
                  </a:lnTo>
                </a:path>
              </a:pathLst>
            </a:custGeom>
            <a:ln w="952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5481909" y="1938210"/>
            <a:ext cx="3650615" cy="0"/>
          </a:xfrm>
          <a:custGeom>
            <a:avLst/>
            <a:gdLst/>
            <a:ahLst/>
            <a:cxnLst/>
            <a:rect l="l" t="t" r="r" b="b"/>
            <a:pathLst>
              <a:path w="3650615">
                <a:moveTo>
                  <a:pt x="0" y="0"/>
                </a:moveTo>
                <a:lnTo>
                  <a:pt x="3650183" y="0"/>
                </a:lnTo>
              </a:path>
            </a:pathLst>
          </a:custGeom>
          <a:ln w="6350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20724" y="5496679"/>
            <a:ext cx="812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83353" y="4768036"/>
            <a:ext cx="12001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70793" y="4039393"/>
            <a:ext cx="1320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70283" y="3310751"/>
            <a:ext cx="1320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30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69568" y="2582108"/>
            <a:ext cx="1333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40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70896" y="1853466"/>
            <a:ext cx="1320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50</a:t>
            </a:r>
            <a:endParaRPr sz="800">
              <a:latin typeface="BentonSansCond Light"/>
              <a:cs typeface="BentonSansCond Light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8627" y="5666204"/>
            <a:ext cx="3933654" cy="701451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630082" y="2462453"/>
            <a:ext cx="3662045" cy="2700020"/>
            <a:chOff x="630082" y="2462453"/>
            <a:chExt cx="3662045" cy="2700020"/>
          </a:xfrm>
        </p:grpSpPr>
        <p:sp>
          <p:nvSpPr>
            <p:cNvPr id="20" name="object 20"/>
            <p:cNvSpPr/>
            <p:nvPr/>
          </p:nvSpPr>
          <p:spPr>
            <a:xfrm>
              <a:off x="637227" y="2656331"/>
              <a:ext cx="3655060" cy="2192020"/>
            </a:xfrm>
            <a:custGeom>
              <a:avLst/>
              <a:gdLst/>
              <a:ahLst/>
              <a:cxnLst/>
              <a:rect l="l" t="t" r="r" b="b"/>
              <a:pathLst>
                <a:path w="3655060" h="2192020">
                  <a:moveTo>
                    <a:pt x="0" y="2191512"/>
                  </a:moveTo>
                  <a:lnTo>
                    <a:pt x="3654463" y="2191512"/>
                  </a:lnTo>
                </a:path>
                <a:path w="3655060" h="2192020">
                  <a:moveTo>
                    <a:pt x="0" y="1461516"/>
                  </a:moveTo>
                  <a:lnTo>
                    <a:pt x="3654463" y="1461516"/>
                  </a:lnTo>
                </a:path>
                <a:path w="3655060" h="2192020">
                  <a:moveTo>
                    <a:pt x="0" y="729996"/>
                  </a:moveTo>
                  <a:lnTo>
                    <a:pt x="3654463" y="729996"/>
                  </a:lnTo>
                </a:path>
                <a:path w="3655060" h="2192020">
                  <a:moveTo>
                    <a:pt x="0" y="0"/>
                  </a:moveTo>
                  <a:lnTo>
                    <a:pt x="3654463" y="0"/>
                  </a:lnTo>
                </a:path>
              </a:pathLst>
            </a:custGeom>
            <a:ln w="6350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2782" y="2475153"/>
              <a:ext cx="3399154" cy="2674620"/>
            </a:xfrm>
            <a:custGeom>
              <a:avLst/>
              <a:gdLst/>
              <a:ahLst/>
              <a:cxnLst/>
              <a:rect l="l" t="t" r="r" b="b"/>
              <a:pathLst>
                <a:path w="3399154" h="2674620">
                  <a:moveTo>
                    <a:pt x="0" y="2080082"/>
                  </a:moveTo>
                  <a:lnTo>
                    <a:pt x="11010" y="2340686"/>
                  </a:lnTo>
                  <a:lnTo>
                    <a:pt x="21678" y="2162378"/>
                  </a:lnTo>
                  <a:lnTo>
                    <a:pt x="33870" y="2113610"/>
                  </a:lnTo>
                  <a:lnTo>
                    <a:pt x="44538" y="1947494"/>
                  </a:lnTo>
                  <a:lnTo>
                    <a:pt x="55206" y="1906346"/>
                  </a:lnTo>
                  <a:lnTo>
                    <a:pt x="67398" y="2147138"/>
                  </a:lnTo>
                  <a:lnTo>
                    <a:pt x="78066" y="2104466"/>
                  </a:lnTo>
                  <a:lnTo>
                    <a:pt x="88734" y="2258390"/>
                  </a:lnTo>
                  <a:lnTo>
                    <a:pt x="99402" y="2060270"/>
                  </a:lnTo>
                  <a:lnTo>
                    <a:pt x="111594" y="2144090"/>
                  </a:lnTo>
                  <a:lnTo>
                    <a:pt x="122262" y="1944446"/>
                  </a:lnTo>
                  <a:lnTo>
                    <a:pt x="132930" y="1952066"/>
                  </a:lnTo>
                  <a:lnTo>
                    <a:pt x="145122" y="1740230"/>
                  </a:lnTo>
                  <a:lnTo>
                    <a:pt x="155790" y="1845386"/>
                  </a:lnTo>
                  <a:lnTo>
                    <a:pt x="166458" y="1729562"/>
                  </a:lnTo>
                  <a:lnTo>
                    <a:pt x="177126" y="1458290"/>
                  </a:lnTo>
                  <a:lnTo>
                    <a:pt x="189318" y="1394282"/>
                  </a:lnTo>
                  <a:lnTo>
                    <a:pt x="199986" y="1350086"/>
                  </a:lnTo>
                  <a:lnTo>
                    <a:pt x="210654" y="1290650"/>
                  </a:lnTo>
                  <a:lnTo>
                    <a:pt x="222846" y="1305890"/>
                  </a:lnTo>
                  <a:lnTo>
                    <a:pt x="233514" y="1205306"/>
                  </a:lnTo>
                  <a:lnTo>
                    <a:pt x="244182" y="1151966"/>
                  </a:lnTo>
                  <a:lnTo>
                    <a:pt x="254850" y="1011758"/>
                  </a:lnTo>
                  <a:lnTo>
                    <a:pt x="267042" y="1155014"/>
                  </a:lnTo>
                  <a:lnTo>
                    <a:pt x="277710" y="1244930"/>
                  </a:lnTo>
                  <a:lnTo>
                    <a:pt x="288378" y="1440002"/>
                  </a:lnTo>
                  <a:lnTo>
                    <a:pt x="300570" y="1481150"/>
                  </a:lnTo>
                  <a:lnTo>
                    <a:pt x="311238" y="1737182"/>
                  </a:lnTo>
                  <a:lnTo>
                    <a:pt x="321906" y="1590878"/>
                  </a:lnTo>
                  <a:lnTo>
                    <a:pt x="332574" y="1499438"/>
                  </a:lnTo>
                  <a:lnTo>
                    <a:pt x="344766" y="1436954"/>
                  </a:lnTo>
                  <a:lnTo>
                    <a:pt x="355434" y="1188542"/>
                  </a:lnTo>
                  <a:lnTo>
                    <a:pt x="366102" y="1089482"/>
                  </a:lnTo>
                  <a:lnTo>
                    <a:pt x="378294" y="1087958"/>
                  </a:lnTo>
                  <a:lnTo>
                    <a:pt x="388962" y="1028522"/>
                  </a:lnTo>
                  <a:lnTo>
                    <a:pt x="399630" y="1129106"/>
                  </a:lnTo>
                  <a:lnTo>
                    <a:pt x="410298" y="1083386"/>
                  </a:lnTo>
                  <a:lnTo>
                    <a:pt x="422490" y="1194638"/>
                  </a:lnTo>
                  <a:lnTo>
                    <a:pt x="433158" y="1107770"/>
                  </a:lnTo>
                  <a:lnTo>
                    <a:pt x="443826" y="1068146"/>
                  </a:lnTo>
                  <a:lnTo>
                    <a:pt x="456018" y="1284554"/>
                  </a:lnTo>
                  <a:lnTo>
                    <a:pt x="466686" y="1269314"/>
                  </a:lnTo>
                  <a:lnTo>
                    <a:pt x="477354" y="1458290"/>
                  </a:lnTo>
                  <a:lnTo>
                    <a:pt x="488022" y="1339418"/>
                  </a:lnTo>
                  <a:lnTo>
                    <a:pt x="500214" y="1345514"/>
                  </a:lnTo>
                  <a:lnTo>
                    <a:pt x="510882" y="1398854"/>
                  </a:lnTo>
                  <a:lnTo>
                    <a:pt x="521550" y="1307414"/>
                  </a:lnTo>
                  <a:lnTo>
                    <a:pt x="533742" y="1244930"/>
                  </a:lnTo>
                  <a:lnTo>
                    <a:pt x="544410" y="987374"/>
                  </a:lnTo>
                  <a:lnTo>
                    <a:pt x="555078" y="1101674"/>
                  </a:lnTo>
                  <a:lnTo>
                    <a:pt x="565746" y="926414"/>
                  </a:lnTo>
                  <a:lnTo>
                    <a:pt x="577938" y="1039190"/>
                  </a:lnTo>
                  <a:lnTo>
                    <a:pt x="588606" y="1147394"/>
                  </a:lnTo>
                  <a:lnTo>
                    <a:pt x="599274" y="1260170"/>
                  </a:lnTo>
                  <a:lnTo>
                    <a:pt x="611466" y="1292174"/>
                  </a:lnTo>
                  <a:lnTo>
                    <a:pt x="622134" y="1345514"/>
                  </a:lnTo>
                  <a:lnTo>
                    <a:pt x="632802" y="1199210"/>
                  </a:lnTo>
                  <a:lnTo>
                    <a:pt x="644994" y="1316558"/>
                  </a:lnTo>
                  <a:lnTo>
                    <a:pt x="655662" y="1215974"/>
                  </a:lnTo>
                  <a:lnTo>
                    <a:pt x="666330" y="1232738"/>
                  </a:lnTo>
                  <a:lnTo>
                    <a:pt x="676998" y="1206830"/>
                  </a:lnTo>
                  <a:lnTo>
                    <a:pt x="689190" y="1374470"/>
                  </a:lnTo>
                  <a:lnTo>
                    <a:pt x="699858" y="1324178"/>
                  </a:lnTo>
                  <a:lnTo>
                    <a:pt x="710526" y="1450670"/>
                  </a:lnTo>
                  <a:lnTo>
                    <a:pt x="722718" y="1308938"/>
                  </a:lnTo>
                  <a:lnTo>
                    <a:pt x="733386" y="1302842"/>
                  </a:lnTo>
                  <a:lnTo>
                    <a:pt x="744054" y="1141298"/>
                  </a:lnTo>
                  <a:lnTo>
                    <a:pt x="754722" y="1372946"/>
                  </a:lnTo>
                  <a:lnTo>
                    <a:pt x="766914" y="1362278"/>
                  </a:lnTo>
                  <a:lnTo>
                    <a:pt x="777582" y="1462862"/>
                  </a:lnTo>
                  <a:lnTo>
                    <a:pt x="788250" y="1468958"/>
                  </a:lnTo>
                  <a:lnTo>
                    <a:pt x="800442" y="1485722"/>
                  </a:lnTo>
                  <a:lnTo>
                    <a:pt x="811110" y="1202258"/>
                  </a:lnTo>
                  <a:lnTo>
                    <a:pt x="821778" y="1062050"/>
                  </a:lnTo>
                  <a:lnTo>
                    <a:pt x="832446" y="1036142"/>
                  </a:lnTo>
                  <a:lnTo>
                    <a:pt x="844638" y="1031570"/>
                  </a:lnTo>
                  <a:lnTo>
                    <a:pt x="855306" y="905078"/>
                  </a:lnTo>
                  <a:lnTo>
                    <a:pt x="865974" y="882218"/>
                  </a:lnTo>
                  <a:lnTo>
                    <a:pt x="878166" y="802970"/>
                  </a:lnTo>
                  <a:lnTo>
                    <a:pt x="888834" y="845642"/>
                  </a:lnTo>
                  <a:lnTo>
                    <a:pt x="899502" y="880694"/>
                  </a:lnTo>
                  <a:lnTo>
                    <a:pt x="910170" y="705434"/>
                  </a:lnTo>
                  <a:lnTo>
                    <a:pt x="922362" y="601802"/>
                  </a:lnTo>
                  <a:lnTo>
                    <a:pt x="933030" y="674954"/>
                  </a:lnTo>
                  <a:lnTo>
                    <a:pt x="943698" y="489026"/>
                  </a:lnTo>
                  <a:lnTo>
                    <a:pt x="955890" y="322910"/>
                  </a:lnTo>
                  <a:lnTo>
                    <a:pt x="966558" y="82118"/>
                  </a:lnTo>
                  <a:lnTo>
                    <a:pt x="977226" y="0"/>
                  </a:lnTo>
                  <a:lnTo>
                    <a:pt x="987894" y="143078"/>
                  </a:lnTo>
                  <a:lnTo>
                    <a:pt x="1000086" y="239090"/>
                  </a:lnTo>
                  <a:lnTo>
                    <a:pt x="1010754" y="226898"/>
                  </a:lnTo>
                  <a:lnTo>
                    <a:pt x="1021422" y="519506"/>
                  </a:lnTo>
                  <a:lnTo>
                    <a:pt x="1033614" y="524078"/>
                  </a:lnTo>
                  <a:lnTo>
                    <a:pt x="1044282" y="583514"/>
                  </a:lnTo>
                  <a:lnTo>
                    <a:pt x="1054950" y="431114"/>
                  </a:lnTo>
                  <a:lnTo>
                    <a:pt x="1065618" y="339674"/>
                  </a:lnTo>
                  <a:lnTo>
                    <a:pt x="1077810" y="527126"/>
                  </a:lnTo>
                  <a:lnTo>
                    <a:pt x="1088478" y="545414"/>
                  </a:lnTo>
                  <a:lnTo>
                    <a:pt x="1099146" y="510362"/>
                  </a:lnTo>
                  <a:lnTo>
                    <a:pt x="1111338" y="540842"/>
                  </a:lnTo>
                  <a:lnTo>
                    <a:pt x="1122006" y="617042"/>
                  </a:lnTo>
                  <a:lnTo>
                    <a:pt x="1132674" y="466166"/>
                  </a:lnTo>
                  <a:lnTo>
                    <a:pt x="1143342" y="540842"/>
                  </a:lnTo>
                  <a:lnTo>
                    <a:pt x="1155534" y="339674"/>
                  </a:lnTo>
                  <a:lnTo>
                    <a:pt x="1166202" y="394538"/>
                  </a:lnTo>
                  <a:lnTo>
                    <a:pt x="1176870" y="289382"/>
                  </a:lnTo>
                  <a:lnTo>
                    <a:pt x="1189062" y="499694"/>
                  </a:lnTo>
                  <a:lnTo>
                    <a:pt x="1199730" y="609422"/>
                  </a:lnTo>
                  <a:lnTo>
                    <a:pt x="1210398" y="775538"/>
                  </a:lnTo>
                  <a:lnTo>
                    <a:pt x="1222590" y="943178"/>
                  </a:lnTo>
                  <a:lnTo>
                    <a:pt x="1233258" y="978230"/>
                  </a:lnTo>
                  <a:lnTo>
                    <a:pt x="1243926" y="1005662"/>
                  </a:lnTo>
                  <a:lnTo>
                    <a:pt x="1254594" y="947750"/>
                  </a:lnTo>
                  <a:lnTo>
                    <a:pt x="1266786" y="874598"/>
                  </a:lnTo>
                  <a:lnTo>
                    <a:pt x="1277454" y="882218"/>
                  </a:lnTo>
                  <a:lnTo>
                    <a:pt x="1288122" y="917270"/>
                  </a:lnTo>
                  <a:lnTo>
                    <a:pt x="1300314" y="927938"/>
                  </a:lnTo>
                  <a:lnTo>
                    <a:pt x="1310982" y="982802"/>
                  </a:lnTo>
                  <a:lnTo>
                    <a:pt x="1321650" y="815162"/>
                  </a:lnTo>
                  <a:lnTo>
                    <a:pt x="1332318" y="623138"/>
                  </a:lnTo>
                  <a:lnTo>
                    <a:pt x="1344510" y="1013282"/>
                  </a:lnTo>
                  <a:lnTo>
                    <a:pt x="1355178" y="976706"/>
                  </a:lnTo>
                  <a:lnTo>
                    <a:pt x="1365846" y="1011758"/>
                  </a:lnTo>
                  <a:lnTo>
                    <a:pt x="1378038" y="799922"/>
                  </a:lnTo>
                  <a:lnTo>
                    <a:pt x="1388706" y="859358"/>
                  </a:lnTo>
                  <a:lnTo>
                    <a:pt x="1399374" y="871550"/>
                  </a:lnTo>
                  <a:lnTo>
                    <a:pt x="1410042" y="783158"/>
                  </a:lnTo>
                  <a:lnTo>
                    <a:pt x="1422234" y="761822"/>
                  </a:lnTo>
                  <a:lnTo>
                    <a:pt x="1432902" y="484454"/>
                  </a:lnTo>
                  <a:lnTo>
                    <a:pt x="1443570" y="539318"/>
                  </a:lnTo>
                  <a:lnTo>
                    <a:pt x="1455762" y="719150"/>
                  </a:lnTo>
                  <a:lnTo>
                    <a:pt x="1466430" y="1025474"/>
                  </a:lnTo>
                  <a:lnTo>
                    <a:pt x="1477098" y="866978"/>
                  </a:lnTo>
                  <a:lnTo>
                    <a:pt x="1487766" y="1031570"/>
                  </a:lnTo>
                  <a:lnTo>
                    <a:pt x="1499958" y="871550"/>
                  </a:lnTo>
                  <a:lnTo>
                    <a:pt x="1510626" y="562178"/>
                  </a:lnTo>
                  <a:lnTo>
                    <a:pt x="1521294" y="706958"/>
                  </a:lnTo>
                  <a:lnTo>
                    <a:pt x="1533486" y="697814"/>
                  </a:lnTo>
                  <a:lnTo>
                    <a:pt x="1544154" y="774014"/>
                  </a:lnTo>
                  <a:lnTo>
                    <a:pt x="1554822" y="888314"/>
                  </a:lnTo>
                  <a:lnTo>
                    <a:pt x="1565490" y="1091006"/>
                  </a:lnTo>
                  <a:lnTo>
                    <a:pt x="1577682" y="1269314"/>
                  </a:lnTo>
                  <a:lnTo>
                    <a:pt x="1588350" y="1278458"/>
                  </a:lnTo>
                  <a:lnTo>
                    <a:pt x="1599018" y="1327226"/>
                  </a:lnTo>
                  <a:lnTo>
                    <a:pt x="1611210" y="1366850"/>
                  </a:lnTo>
                  <a:lnTo>
                    <a:pt x="1621878" y="1318082"/>
                  </a:lnTo>
                  <a:lnTo>
                    <a:pt x="1632546" y="1264742"/>
                  </a:lnTo>
                  <a:lnTo>
                    <a:pt x="1643214" y="1302842"/>
                  </a:lnTo>
                  <a:lnTo>
                    <a:pt x="1655406" y="1263218"/>
                  </a:lnTo>
                  <a:lnTo>
                    <a:pt x="1666074" y="1328750"/>
                  </a:lnTo>
                  <a:lnTo>
                    <a:pt x="1676742" y="1180922"/>
                  </a:lnTo>
                  <a:lnTo>
                    <a:pt x="1688934" y="1167206"/>
                  </a:lnTo>
                  <a:lnTo>
                    <a:pt x="1699602" y="1123010"/>
                  </a:lnTo>
                  <a:lnTo>
                    <a:pt x="1710270" y="1097102"/>
                  </a:lnTo>
                  <a:lnTo>
                    <a:pt x="1722462" y="926414"/>
                  </a:lnTo>
                  <a:lnTo>
                    <a:pt x="1733130" y="873074"/>
                  </a:lnTo>
                  <a:lnTo>
                    <a:pt x="1743798" y="895934"/>
                  </a:lnTo>
                  <a:lnTo>
                    <a:pt x="1754466" y="866978"/>
                  </a:lnTo>
                  <a:lnTo>
                    <a:pt x="1766658" y="866978"/>
                  </a:lnTo>
                  <a:lnTo>
                    <a:pt x="1777326" y="786206"/>
                  </a:lnTo>
                  <a:lnTo>
                    <a:pt x="1787994" y="787730"/>
                  </a:lnTo>
                  <a:lnTo>
                    <a:pt x="1800186" y="786206"/>
                  </a:lnTo>
                  <a:lnTo>
                    <a:pt x="1810854" y="827354"/>
                  </a:lnTo>
                  <a:lnTo>
                    <a:pt x="1821522" y="952322"/>
                  </a:lnTo>
                  <a:lnTo>
                    <a:pt x="1832190" y="1089482"/>
                  </a:lnTo>
                  <a:lnTo>
                    <a:pt x="1844382" y="1124534"/>
                  </a:lnTo>
                  <a:lnTo>
                    <a:pt x="1855050" y="956894"/>
                  </a:lnTo>
                  <a:lnTo>
                    <a:pt x="1865718" y="998042"/>
                  </a:lnTo>
                  <a:lnTo>
                    <a:pt x="1877910" y="915746"/>
                  </a:lnTo>
                  <a:lnTo>
                    <a:pt x="1888578" y="873074"/>
                  </a:lnTo>
                  <a:lnTo>
                    <a:pt x="1899246" y="781634"/>
                  </a:lnTo>
                  <a:lnTo>
                    <a:pt x="1909914" y="850214"/>
                  </a:lnTo>
                  <a:lnTo>
                    <a:pt x="1922106" y="915746"/>
                  </a:lnTo>
                  <a:lnTo>
                    <a:pt x="1932774" y="926414"/>
                  </a:lnTo>
                  <a:lnTo>
                    <a:pt x="1943442" y="841070"/>
                  </a:lnTo>
                  <a:lnTo>
                    <a:pt x="1955634" y="708482"/>
                  </a:lnTo>
                  <a:lnTo>
                    <a:pt x="1966302" y="735914"/>
                  </a:lnTo>
                  <a:lnTo>
                    <a:pt x="1976970" y="833450"/>
                  </a:lnTo>
                  <a:lnTo>
                    <a:pt x="1987638" y="918794"/>
                  </a:lnTo>
                  <a:lnTo>
                    <a:pt x="1999830" y="1019378"/>
                  </a:lnTo>
                  <a:lnTo>
                    <a:pt x="2010498" y="962990"/>
                  </a:lnTo>
                  <a:lnTo>
                    <a:pt x="2021166" y="999566"/>
                  </a:lnTo>
                  <a:lnTo>
                    <a:pt x="2033358" y="1094054"/>
                  </a:lnTo>
                  <a:lnTo>
                    <a:pt x="2044026" y="1258646"/>
                  </a:lnTo>
                  <a:lnTo>
                    <a:pt x="2054694" y="1228166"/>
                  </a:lnTo>
                  <a:lnTo>
                    <a:pt x="2065362" y="1258646"/>
                  </a:lnTo>
                  <a:lnTo>
                    <a:pt x="2077554" y="1318082"/>
                  </a:lnTo>
                  <a:lnTo>
                    <a:pt x="2088222" y="1270838"/>
                  </a:lnTo>
                  <a:lnTo>
                    <a:pt x="2098890" y="1241882"/>
                  </a:lnTo>
                  <a:lnTo>
                    <a:pt x="2111082" y="1286078"/>
                  </a:lnTo>
                  <a:lnTo>
                    <a:pt x="2121750" y="1302842"/>
                  </a:lnTo>
                  <a:lnTo>
                    <a:pt x="2132418" y="1319606"/>
                  </a:lnTo>
                  <a:lnTo>
                    <a:pt x="2143086" y="1397330"/>
                  </a:lnTo>
                  <a:lnTo>
                    <a:pt x="2155278" y="1353134"/>
                  </a:lnTo>
                  <a:lnTo>
                    <a:pt x="2165946" y="1383614"/>
                  </a:lnTo>
                  <a:lnTo>
                    <a:pt x="2176614" y="1289126"/>
                  </a:lnTo>
                  <a:lnTo>
                    <a:pt x="2188806" y="1366850"/>
                  </a:lnTo>
                  <a:lnTo>
                    <a:pt x="2199474" y="1366850"/>
                  </a:lnTo>
                  <a:lnTo>
                    <a:pt x="2210142" y="1162634"/>
                  </a:lnTo>
                  <a:lnTo>
                    <a:pt x="2220810" y="988898"/>
                  </a:lnTo>
                  <a:lnTo>
                    <a:pt x="2233002" y="871550"/>
                  </a:lnTo>
                  <a:lnTo>
                    <a:pt x="2243670" y="865454"/>
                  </a:lnTo>
                  <a:lnTo>
                    <a:pt x="2254338" y="914222"/>
                  </a:lnTo>
                  <a:lnTo>
                    <a:pt x="2266530" y="816686"/>
                  </a:lnTo>
                  <a:lnTo>
                    <a:pt x="2277198" y="847166"/>
                  </a:lnTo>
                  <a:lnTo>
                    <a:pt x="2287866" y="889838"/>
                  </a:lnTo>
                  <a:lnTo>
                    <a:pt x="2300058" y="842594"/>
                  </a:lnTo>
                  <a:lnTo>
                    <a:pt x="2310726" y="345770"/>
                  </a:lnTo>
                  <a:lnTo>
                    <a:pt x="2321394" y="696290"/>
                  </a:lnTo>
                  <a:lnTo>
                    <a:pt x="2332062" y="440258"/>
                  </a:lnTo>
                  <a:lnTo>
                    <a:pt x="2344254" y="536270"/>
                  </a:lnTo>
                  <a:lnTo>
                    <a:pt x="2354922" y="232994"/>
                  </a:lnTo>
                  <a:lnTo>
                    <a:pt x="2365590" y="521030"/>
                  </a:lnTo>
                  <a:lnTo>
                    <a:pt x="2377782" y="574370"/>
                  </a:lnTo>
                  <a:lnTo>
                    <a:pt x="2388450" y="650570"/>
                  </a:lnTo>
                  <a:lnTo>
                    <a:pt x="2399118" y="810590"/>
                  </a:lnTo>
                  <a:lnTo>
                    <a:pt x="2409786" y="777062"/>
                  </a:lnTo>
                  <a:lnTo>
                    <a:pt x="2421978" y="863930"/>
                  </a:lnTo>
                  <a:lnTo>
                    <a:pt x="2432646" y="885266"/>
                  </a:lnTo>
                  <a:lnTo>
                    <a:pt x="2443314" y="1028522"/>
                  </a:lnTo>
                  <a:lnTo>
                    <a:pt x="2455506" y="973658"/>
                  </a:lnTo>
                  <a:lnTo>
                    <a:pt x="2466174" y="1148918"/>
                  </a:lnTo>
                  <a:lnTo>
                    <a:pt x="2476842" y="1170254"/>
                  </a:lnTo>
                  <a:lnTo>
                    <a:pt x="2487510" y="1298270"/>
                  </a:lnTo>
                  <a:lnTo>
                    <a:pt x="2499702" y="1228166"/>
                  </a:lnTo>
                  <a:lnTo>
                    <a:pt x="2510370" y="1142822"/>
                  </a:lnTo>
                  <a:lnTo>
                    <a:pt x="2521038" y="1322654"/>
                  </a:lnTo>
                  <a:lnTo>
                    <a:pt x="2533230" y="1519250"/>
                  </a:lnTo>
                  <a:lnTo>
                    <a:pt x="2543898" y="1532966"/>
                  </a:lnTo>
                  <a:lnTo>
                    <a:pt x="2554566" y="1539062"/>
                  </a:lnTo>
                  <a:lnTo>
                    <a:pt x="2565234" y="1569542"/>
                  </a:lnTo>
                  <a:lnTo>
                    <a:pt x="2577426" y="1514678"/>
                  </a:lnTo>
                  <a:lnTo>
                    <a:pt x="2588094" y="1609166"/>
                  </a:lnTo>
                  <a:lnTo>
                    <a:pt x="2598762" y="1619834"/>
                  </a:lnTo>
                  <a:lnTo>
                    <a:pt x="2610954" y="1500962"/>
                  </a:lnTo>
                  <a:lnTo>
                    <a:pt x="2621622" y="1281506"/>
                  </a:lnTo>
                  <a:lnTo>
                    <a:pt x="2632290" y="1441526"/>
                  </a:lnTo>
                  <a:lnTo>
                    <a:pt x="2642958" y="1564970"/>
                  </a:lnTo>
                  <a:lnTo>
                    <a:pt x="2655150" y="1536014"/>
                  </a:lnTo>
                  <a:lnTo>
                    <a:pt x="2665818" y="1328750"/>
                  </a:lnTo>
                  <a:lnTo>
                    <a:pt x="2676486" y="1546682"/>
                  </a:lnTo>
                  <a:lnTo>
                    <a:pt x="2688678" y="1545158"/>
                  </a:lnTo>
                  <a:lnTo>
                    <a:pt x="2699346" y="1225118"/>
                  </a:lnTo>
                  <a:lnTo>
                    <a:pt x="2710014" y="1776806"/>
                  </a:lnTo>
                  <a:lnTo>
                    <a:pt x="2720682" y="1632026"/>
                  </a:lnTo>
                  <a:lnTo>
                    <a:pt x="2732874" y="1763090"/>
                  </a:lnTo>
                  <a:lnTo>
                    <a:pt x="2743542" y="1909394"/>
                  </a:lnTo>
                  <a:lnTo>
                    <a:pt x="2754210" y="2133422"/>
                  </a:lnTo>
                  <a:lnTo>
                    <a:pt x="2766402" y="2060270"/>
                  </a:lnTo>
                  <a:lnTo>
                    <a:pt x="2777070" y="2092274"/>
                  </a:lnTo>
                  <a:lnTo>
                    <a:pt x="2787738" y="2163902"/>
                  </a:lnTo>
                  <a:lnTo>
                    <a:pt x="2798406" y="1909394"/>
                  </a:lnTo>
                  <a:lnTo>
                    <a:pt x="2810598" y="2081606"/>
                  </a:lnTo>
                  <a:lnTo>
                    <a:pt x="2821266" y="2003882"/>
                  </a:lnTo>
                  <a:lnTo>
                    <a:pt x="2831934" y="2348306"/>
                  </a:lnTo>
                  <a:lnTo>
                    <a:pt x="2844126" y="2127326"/>
                  </a:lnTo>
                  <a:lnTo>
                    <a:pt x="2854794" y="2183714"/>
                  </a:lnTo>
                  <a:lnTo>
                    <a:pt x="2865462" y="2220290"/>
                  </a:lnTo>
                  <a:lnTo>
                    <a:pt x="2877654" y="1856054"/>
                  </a:lnTo>
                  <a:lnTo>
                    <a:pt x="2888322" y="2189810"/>
                  </a:lnTo>
                  <a:lnTo>
                    <a:pt x="2898990" y="2090750"/>
                  </a:lnTo>
                  <a:lnTo>
                    <a:pt x="2909658" y="2290394"/>
                  </a:lnTo>
                  <a:lnTo>
                    <a:pt x="2921850" y="2349830"/>
                  </a:lnTo>
                  <a:lnTo>
                    <a:pt x="2932518" y="1990166"/>
                  </a:lnTo>
                  <a:lnTo>
                    <a:pt x="2943186" y="2223338"/>
                  </a:lnTo>
                  <a:lnTo>
                    <a:pt x="2955378" y="2307158"/>
                  </a:lnTo>
                  <a:lnTo>
                    <a:pt x="2966046" y="2110562"/>
                  </a:lnTo>
                  <a:lnTo>
                    <a:pt x="2976714" y="2008454"/>
                  </a:lnTo>
                  <a:lnTo>
                    <a:pt x="2987382" y="2032838"/>
                  </a:lnTo>
                  <a:lnTo>
                    <a:pt x="2999574" y="1990166"/>
                  </a:lnTo>
                  <a:lnTo>
                    <a:pt x="3010242" y="1897202"/>
                  </a:lnTo>
                  <a:lnTo>
                    <a:pt x="3020910" y="1921586"/>
                  </a:lnTo>
                  <a:lnTo>
                    <a:pt x="3033102" y="2009978"/>
                  </a:lnTo>
                  <a:lnTo>
                    <a:pt x="3043770" y="2014550"/>
                  </a:lnTo>
                  <a:lnTo>
                    <a:pt x="3054438" y="2002358"/>
                  </a:lnTo>
                  <a:lnTo>
                    <a:pt x="3065106" y="1977974"/>
                  </a:lnTo>
                  <a:lnTo>
                    <a:pt x="3077298" y="1924634"/>
                  </a:lnTo>
                  <a:lnTo>
                    <a:pt x="3087966" y="1910918"/>
                  </a:lnTo>
                  <a:lnTo>
                    <a:pt x="3098634" y="1917014"/>
                  </a:lnTo>
                  <a:lnTo>
                    <a:pt x="3110826" y="1973402"/>
                  </a:lnTo>
                  <a:lnTo>
                    <a:pt x="3121494" y="2020646"/>
                  </a:lnTo>
                  <a:lnTo>
                    <a:pt x="3132162" y="1956638"/>
                  </a:lnTo>
                  <a:lnTo>
                    <a:pt x="3142830" y="1942922"/>
                  </a:lnTo>
                  <a:lnTo>
                    <a:pt x="3155022" y="1746326"/>
                  </a:lnTo>
                  <a:lnTo>
                    <a:pt x="3165690" y="1906346"/>
                  </a:lnTo>
                  <a:lnTo>
                    <a:pt x="3176358" y="2084654"/>
                  </a:lnTo>
                  <a:lnTo>
                    <a:pt x="3188550" y="2002358"/>
                  </a:lnTo>
                  <a:lnTo>
                    <a:pt x="3199218" y="1551254"/>
                  </a:lnTo>
                  <a:lnTo>
                    <a:pt x="3209886" y="1107770"/>
                  </a:lnTo>
                  <a:lnTo>
                    <a:pt x="3220554" y="1869770"/>
                  </a:lnTo>
                  <a:lnTo>
                    <a:pt x="3232746" y="1511630"/>
                  </a:lnTo>
                  <a:lnTo>
                    <a:pt x="3243414" y="1860626"/>
                  </a:lnTo>
                  <a:lnTo>
                    <a:pt x="3254082" y="1962734"/>
                  </a:lnTo>
                  <a:lnTo>
                    <a:pt x="3266274" y="1953590"/>
                  </a:lnTo>
                  <a:lnTo>
                    <a:pt x="3276942" y="2136470"/>
                  </a:lnTo>
                  <a:lnTo>
                    <a:pt x="3287610" y="2258390"/>
                  </a:lnTo>
                  <a:lnTo>
                    <a:pt x="3298278" y="2535758"/>
                  </a:lnTo>
                  <a:lnTo>
                    <a:pt x="3310470" y="2427554"/>
                  </a:lnTo>
                  <a:lnTo>
                    <a:pt x="3321138" y="2651582"/>
                  </a:lnTo>
                  <a:lnTo>
                    <a:pt x="3331806" y="2674073"/>
                  </a:lnTo>
                  <a:lnTo>
                    <a:pt x="3343998" y="2602814"/>
                  </a:lnTo>
                  <a:lnTo>
                    <a:pt x="3354666" y="2651582"/>
                  </a:lnTo>
                  <a:lnTo>
                    <a:pt x="3365334" y="2648534"/>
                  </a:lnTo>
                  <a:lnTo>
                    <a:pt x="3376002" y="2426030"/>
                  </a:lnTo>
                  <a:lnTo>
                    <a:pt x="3388194" y="2528138"/>
                  </a:lnTo>
                  <a:lnTo>
                    <a:pt x="3398977" y="2575382"/>
                  </a:lnTo>
                </a:path>
              </a:pathLst>
            </a:custGeom>
            <a:ln w="2540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637227" y="1925218"/>
            <a:ext cx="3655060" cy="0"/>
          </a:xfrm>
          <a:custGeom>
            <a:avLst/>
            <a:gdLst/>
            <a:ahLst/>
            <a:cxnLst/>
            <a:rect l="l" t="t" r="r" b="b"/>
            <a:pathLst>
              <a:path w="3655060">
                <a:moveTo>
                  <a:pt x="0" y="0"/>
                </a:moveTo>
                <a:lnTo>
                  <a:pt x="3654463" y="0"/>
                </a:lnTo>
              </a:path>
            </a:pathLst>
          </a:custGeom>
          <a:ln w="6350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7227" y="5579436"/>
            <a:ext cx="3655060" cy="0"/>
          </a:xfrm>
          <a:custGeom>
            <a:avLst/>
            <a:gdLst/>
            <a:ahLst/>
            <a:cxnLst/>
            <a:rect l="l" t="t" r="r" b="b"/>
            <a:pathLst>
              <a:path w="3655060">
                <a:moveTo>
                  <a:pt x="0" y="0"/>
                </a:moveTo>
                <a:lnTo>
                  <a:pt x="365446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26260" y="5494600"/>
            <a:ext cx="1320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50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586755" y="7033655"/>
            <a:ext cx="1134745" cy="41338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694055" marR="6985" indent="-14604">
              <a:lnSpc>
                <a:spcPct val="109400"/>
              </a:lnSpc>
              <a:spcBef>
                <a:spcPts val="5"/>
              </a:spcBef>
            </a:pPr>
            <a:r>
              <a:rPr sz="600" b="0" spc="-10" dirty="0">
                <a:latin typeface="BentonSansCond Light"/>
                <a:cs typeface="BentonSansCond Light"/>
              </a:rPr>
              <a:t>S0000043508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P0000140437</a:t>
            </a:r>
            <a:endParaRPr sz="600">
              <a:latin typeface="BentonSansCond Light"/>
              <a:cs typeface="BentonSansCond Light"/>
            </a:endParaRPr>
          </a:p>
          <a:p>
            <a:pPr marL="12700" marR="5080" indent="657860">
              <a:lnSpc>
                <a:spcPts val="790"/>
              </a:lnSpc>
              <a:spcBef>
                <a:spcPts val="25"/>
              </a:spcBef>
            </a:pPr>
            <a:r>
              <a:rPr sz="600" b="0" dirty="0">
                <a:latin typeface="BentonSansCond Light"/>
                <a:cs typeface="BentonSansCond Light"/>
              </a:rPr>
              <a:t>PPT/</a:t>
            </a:r>
            <a:r>
              <a:rPr sz="600" b="0" spc="225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Tmpl</a:t>
            </a:r>
            <a:r>
              <a:rPr sz="600" b="0" spc="-5" dirty="0">
                <a:latin typeface="BentonSansCond Light"/>
                <a:cs typeface="BentonSansCond Light"/>
              </a:rPr>
              <a:t> </a:t>
            </a:r>
            <a:r>
              <a:rPr sz="600" b="0" spc="-25" dirty="0">
                <a:latin typeface="BentonSansCond Light"/>
                <a:cs typeface="BentonSansCond Light"/>
              </a:rPr>
              <a:t>1.6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Copyright</a:t>
            </a:r>
            <a:r>
              <a:rPr sz="600" b="0" dirty="0">
                <a:latin typeface="BentonSansCond Light"/>
                <a:cs typeface="BentonSansCond Light"/>
              </a:rPr>
              <a:t> © 2026 All</a:t>
            </a:r>
            <a:r>
              <a:rPr sz="600" b="0" spc="20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Rights</a:t>
            </a:r>
            <a:r>
              <a:rPr sz="600" b="0" spc="5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Reserved</a:t>
            </a:r>
            <a:endParaRPr sz="600">
              <a:latin typeface="BentonSansCond Light"/>
              <a:cs typeface="BentonSansCond Light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25" name="object 25"/>
          <p:cNvSpPr txBox="1"/>
          <p:nvPr/>
        </p:nvSpPr>
        <p:spPr>
          <a:xfrm>
            <a:off x="431876" y="4763711"/>
            <a:ext cx="12636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52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0650" y="4032822"/>
            <a:ext cx="1276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54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9834" y="3301932"/>
            <a:ext cx="12827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56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9936" y="2571044"/>
            <a:ext cx="12827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58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4013" y="1840155"/>
            <a:ext cx="1333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60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8503" y="5624379"/>
            <a:ext cx="36830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29280" algn="l"/>
              </a:tabLst>
            </a:pPr>
            <a:r>
              <a:rPr sz="800" b="0" dirty="0">
                <a:latin typeface="BentonSansCond Light"/>
                <a:cs typeface="BentonSansCond Light"/>
              </a:rPr>
              <a:t>48</a:t>
            </a:r>
            <a:r>
              <a:rPr sz="800" b="0" spc="315" dirty="0">
                <a:latin typeface="BentonSansCond Light"/>
                <a:cs typeface="BentonSansCond Light"/>
              </a:rPr>
              <a:t>  </a:t>
            </a:r>
            <a:r>
              <a:rPr sz="800" b="0" dirty="0">
                <a:latin typeface="BentonSansCond Light"/>
                <a:cs typeface="BentonSansCond Light"/>
              </a:rPr>
              <a:t>53</a:t>
            </a:r>
            <a:r>
              <a:rPr sz="800" b="0" spc="325" dirty="0">
                <a:latin typeface="BentonSansCond Light"/>
                <a:cs typeface="BentonSansCond Light"/>
              </a:rPr>
              <a:t>  </a:t>
            </a:r>
            <a:r>
              <a:rPr sz="800" b="0" dirty="0">
                <a:latin typeface="BentonSansCond Light"/>
                <a:cs typeface="BentonSansCond Light"/>
              </a:rPr>
              <a:t>58</a:t>
            </a:r>
            <a:r>
              <a:rPr sz="800" b="0" spc="315" dirty="0">
                <a:latin typeface="BentonSansCond Light"/>
                <a:cs typeface="BentonSansCond Light"/>
              </a:rPr>
              <a:t>  </a:t>
            </a:r>
            <a:r>
              <a:rPr sz="800" b="0" dirty="0">
                <a:latin typeface="BentonSansCond Light"/>
                <a:cs typeface="BentonSansCond Light"/>
              </a:rPr>
              <a:t>63</a:t>
            </a:r>
            <a:r>
              <a:rPr sz="800" b="0" spc="315" dirty="0">
                <a:latin typeface="BentonSansCond Light"/>
                <a:cs typeface="BentonSansCond Light"/>
              </a:rPr>
              <a:t>  </a:t>
            </a:r>
            <a:r>
              <a:rPr sz="800" b="0" dirty="0">
                <a:latin typeface="BentonSansCond Light"/>
                <a:cs typeface="BentonSansCond Light"/>
              </a:rPr>
              <a:t>68</a:t>
            </a:r>
            <a:r>
              <a:rPr sz="800" b="0" spc="325" dirty="0">
                <a:latin typeface="BentonSansCond Light"/>
                <a:cs typeface="BentonSansCond Light"/>
              </a:rPr>
              <a:t>  </a:t>
            </a:r>
            <a:r>
              <a:rPr sz="800" b="0" dirty="0">
                <a:latin typeface="BentonSansCond Light"/>
                <a:cs typeface="BentonSansCond Light"/>
              </a:rPr>
              <a:t>73</a:t>
            </a:r>
            <a:r>
              <a:rPr sz="800" b="0" spc="335" dirty="0">
                <a:latin typeface="BentonSansCond Light"/>
                <a:cs typeface="BentonSansCond Light"/>
              </a:rPr>
              <a:t>  </a:t>
            </a:r>
            <a:r>
              <a:rPr sz="800" b="0" dirty="0">
                <a:latin typeface="BentonSansCond Light"/>
                <a:cs typeface="BentonSansCond Light"/>
              </a:rPr>
              <a:t>78</a:t>
            </a:r>
            <a:r>
              <a:rPr sz="800" b="0" spc="325" dirty="0">
                <a:latin typeface="BentonSansCond Light"/>
                <a:cs typeface="BentonSansCond Light"/>
              </a:rPr>
              <a:t>  </a:t>
            </a:r>
            <a:r>
              <a:rPr sz="800" b="0" dirty="0">
                <a:latin typeface="BentonSansCond Light"/>
                <a:cs typeface="BentonSansCond Light"/>
              </a:rPr>
              <a:t>83</a:t>
            </a:r>
            <a:r>
              <a:rPr sz="800" b="0" spc="315" dirty="0">
                <a:latin typeface="BentonSansCond Light"/>
                <a:cs typeface="BentonSansCond Light"/>
              </a:rPr>
              <a:t>  </a:t>
            </a:r>
            <a:r>
              <a:rPr sz="800" b="0" dirty="0">
                <a:latin typeface="BentonSansCond Light"/>
                <a:cs typeface="BentonSansCond Light"/>
              </a:rPr>
              <a:t>88</a:t>
            </a:r>
            <a:r>
              <a:rPr sz="800" b="0" spc="315" dirty="0">
                <a:latin typeface="BentonSansCond Light"/>
                <a:cs typeface="BentonSansCond Light"/>
              </a:rPr>
              <a:t>  </a:t>
            </a:r>
            <a:r>
              <a:rPr sz="800" b="0" dirty="0">
                <a:latin typeface="BentonSansCond Light"/>
                <a:cs typeface="BentonSansCond Light"/>
              </a:rPr>
              <a:t>93</a:t>
            </a:r>
            <a:r>
              <a:rPr sz="800" b="0" spc="315" dirty="0">
                <a:latin typeface="BentonSansCond Light"/>
                <a:cs typeface="BentonSansCond Light"/>
              </a:rPr>
              <a:t>  </a:t>
            </a:r>
            <a:r>
              <a:rPr sz="800" b="0" dirty="0">
                <a:latin typeface="BentonSansCond Light"/>
                <a:cs typeface="BentonSansCond Light"/>
              </a:rPr>
              <a:t>98</a:t>
            </a:r>
            <a:r>
              <a:rPr sz="800" b="0" spc="310" dirty="0">
                <a:latin typeface="BentonSansCond Light"/>
                <a:cs typeface="BentonSansCond Light"/>
              </a:rPr>
              <a:t>  </a:t>
            </a:r>
            <a:r>
              <a:rPr sz="800" b="0" dirty="0">
                <a:latin typeface="BentonSansCond Light"/>
                <a:cs typeface="BentonSansCond Light"/>
              </a:rPr>
              <a:t>03</a:t>
            </a:r>
            <a:r>
              <a:rPr sz="800" b="0" spc="305" dirty="0">
                <a:latin typeface="BentonSansCond Light"/>
                <a:cs typeface="BentonSansCond Light"/>
              </a:rPr>
              <a:t>  </a:t>
            </a:r>
            <a:r>
              <a:rPr sz="800" b="0" dirty="0">
                <a:latin typeface="BentonSansCond Light"/>
                <a:cs typeface="BentonSansCond Light"/>
              </a:rPr>
              <a:t>08</a:t>
            </a:r>
            <a:r>
              <a:rPr sz="800" b="0" spc="340" dirty="0">
                <a:latin typeface="BentonSansCond Light"/>
                <a:cs typeface="BentonSansCond Light"/>
              </a:rPr>
              <a:t>  </a:t>
            </a:r>
            <a:r>
              <a:rPr sz="800" b="0" spc="-25" dirty="0">
                <a:latin typeface="BentonSansCond Light"/>
                <a:cs typeface="BentonSansCond Light"/>
              </a:rPr>
              <a:t>13</a:t>
            </a:r>
            <a:r>
              <a:rPr sz="800" b="0" dirty="0">
                <a:latin typeface="BentonSansCond Light"/>
                <a:cs typeface="BentonSansCond Light"/>
              </a:rPr>
              <a:t>	18</a:t>
            </a:r>
            <a:r>
              <a:rPr sz="800" b="0" spc="345" dirty="0">
                <a:latin typeface="BentonSansCond Light"/>
                <a:cs typeface="BentonSansCond Light"/>
              </a:rPr>
              <a:t>  </a:t>
            </a:r>
            <a:r>
              <a:rPr sz="800" b="0" dirty="0">
                <a:latin typeface="BentonSansCond Light"/>
                <a:cs typeface="BentonSansCond Light"/>
              </a:rPr>
              <a:t>23</a:t>
            </a:r>
            <a:r>
              <a:rPr sz="800" b="0" spc="325" dirty="0">
                <a:latin typeface="BentonSansCond Light"/>
                <a:cs typeface="BentonSansCond Light"/>
              </a:rPr>
              <a:t>  </a:t>
            </a:r>
            <a:r>
              <a:rPr sz="800" b="0" spc="-25" dirty="0">
                <a:latin typeface="BentonSansCond Light"/>
                <a:cs typeface="BentonSansCond Light"/>
              </a:rPr>
              <a:t>28</a:t>
            </a:r>
            <a:endParaRPr sz="800">
              <a:latin typeface="BentonSansCond Light"/>
              <a:cs typeface="BentonSansCond 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3386" y="332655"/>
            <a:ext cx="4993640" cy="50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95"/>
              </a:spcBef>
            </a:pPr>
            <a:r>
              <a:rPr sz="1600" b="1" spc="-10" dirty="0">
                <a:latin typeface="BentonSans Bold"/>
                <a:cs typeface="BentonSans Bold"/>
              </a:rPr>
              <a:t>Demographics</a:t>
            </a:r>
            <a:endParaRPr sz="1600">
              <a:latin typeface="BentonSans Bold"/>
              <a:cs typeface="BentonSans Bold"/>
            </a:endParaRPr>
          </a:p>
          <a:p>
            <a:pPr marL="12700">
              <a:lnSpc>
                <a:spcPts val="1910"/>
              </a:lnSpc>
            </a:pPr>
            <a:r>
              <a:rPr sz="1600" b="0" dirty="0">
                <a:latin typeface="BentonSans Book"/>
                <a:cs typeface="BentonSans Book"/>
              </a:rPr>
              <a:t>Social</a:t>
            </a:r>
            <a:r>
              <a:rPr sz="1600" b="0" spc="-40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security</a:t>
            </a:r>
            <a:r>
              <a:rPr sz="1600" b="0" spc="-5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an</a:t>
            </a:r>
            <a:r>
              <a:rPr sz="1600" b="0" spc="-4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important</a:t>
            </a:r>
            <a:r>
              <a:rPr sz="1600" b="0" spc="-25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source</a:t>
            </a:r>
            <a:r>
              <a:rPr sz="1600" b="0" spc="-4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of</a:t>
            </a:r>
            <a:r>
              <a:rPr sz="1600" b="0" spc="-5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income</a:t>
            </a:r>
            <a:r>
              <a:rPr sz="1600" b="0" spc="-4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for</a:t>
            </a:r>
            <a:r>
              <a:rPr sz="1600" b="0" spc="-30" dirty="0">
                <a:latin typeface="BentonSans Book"/>
                <a:cs typeface="BentonSans Book"/>
              </a:rPr>
              <a:t> </a:t>
            </a:r>
            <a:r>
              <a:rPr sz="1600" b="0" spc="-25" dirty="0">
                <a:latin typeface="BentonSans Book"/>
                <a:cs typeface="BentonSans Book"/>
              </a:rPr>
              <a:t>65+</a:t>
            </a:r>
            <a:endParaRPr sz="1600">
              <a:latin typeface="BentonSans Book"/>
              <a:cs typeface="BentonSans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3375" y="6383749"/>
            <a:ext cx="2037714" cy="27495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65"/>
              </a:spcBef>
            </a:pPr>
            <a:r>
              <a:rPr sz="800" b="0" dirty="0">
                <a:latin typeface="BentonSansCond Book"/>
                <a:cs typeface="BentonSansCond Book"/>
              </a:rPr>
              <a:t>Source:</a:t>
            </a:r>
            <a:r>
              <a:rPr sz="800" b="0" spc="-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Congressional</a:t>
            </a:r>
            <a:r>
              <a:rPr sz="800" b="0" spc="-1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Research</a:t>
            </a:r>
            <a:r>
              <a:rPr sz="800" b="0" spc="-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Service</a:t>
            </a:r>
            <a:r>
              <a:rPr sz="800" b="0" spc="2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Bureau</a:t>
            </a:r>
            <a:r>
              <a:rPr sz="800" b="0" spc="10" dirty="0">
                <a:latin typeface="BentonSansCond Book"/>
                <a:cs typeface="BentonSansCond Book"/>
              </a:rPr>
              <a:t> </a:t>
            </a:r>
            <a:r>
              <a:rPr sz="800" b="0" spc="-25" dirty="0">
                <a:latin typeface="BentonSansCond Book"/>
                <a:cs typeface="BentonSansCond Book"/>
              </a:rPr>
              <a:t>of</a:t>
            </a:r>
            <a:r>
              <a:rPr sz="800" b="0" spc="50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Economic</a:t>
            </a:r>
            <a:r>
              <a:rPr sz="800" b="0" spc="3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Analysis</a:t>
            </a:r>
            <a:endParaRPr sz="800">
              <a:latin typeface="BentonSansCond Book"/>
              <a:cs typeface="BentonSansCond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92857" y="1517903"/>
            <a:ext cx="2348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0" spc="-10" dirty="0">
                <a:latin typeface="BentonSans Book"/>
                <a:cs typeface="BentonSans Book"/>
              </a:rPr>
              <a:t>Government</a:t>
            </a:r>
            <a:r>
              <a:rPr sz="1200" b="0" spc="-50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transfers</a:t>
            </a:r>
            <a:r>
              <a:rPr sz="1200" b="0" spc="-3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as</a:t>
            </a:r>
            <a:r>
              <a:rPr sz="1200" b="0" spc="-1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share</a:t>
            </a:r>
            <a:r>
              <a:rPr sz="1200" b="0" spc="-15" dirty="0">
                <a:latin typeface="BentonSans Book"/>
                <a:cs typeface="BentonSans Book"/>
              </a:rPr>
              <a:t> </a:t>
            </a:r>
            <a:r>
              <a:rPr sz="1200" b="0" spc="-25" dirty="0">
                <a:latin typeface="BentonSans Book"/>
                <a:cs typeface="BentonSans Book"/>
              </a:rPr>
              <a:t>of </a:t>
            </a:r>
            <a:r>
              <a:rPr sz="1200" b="0" spc="-10" dirty="0">
                <a:latin typeface="BentonSans Book"/>
                <a:cs typeface="BentonSans Book"/>
              </a:rPr>
              <a:t>personal</a:t>
            </a:r>
            <a:r>
              <a:rPr sz="1200" b="0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income</a:t>
            </a:r>
            <a:endParaRPr sz="1200">
              <a:latin typeface="BentonSans Book"/>
              <a:cs typeface="BentonSans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93320" y="1538325"/>
            <a:ext cx="2055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0" spc="-10" dirty="0">
                <a:latin typeface="BentonSans Book"/>
                <a:cs typeface="BentonSans Book"/>
              </a:rPr>
              <a:t>Sources</a:t>
            </a:r>
            <a:r>
              <a:rPr sz="1200" b="0" spc="-4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of</a:t>
            </a:r>
            <a:r>
              <a:rPr sz="1200" b="0" spc="-2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income</a:t>
            </a:r>
            <a:r>
              <a:rPr sz="1200" b="0" spc="-3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for</a:t>
            </a:r>
            <a:r>
              <a:rPr sz="1200" b="0" spc="-3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65+</a:t>
            </a:r>
            <a:r>
              <a:rPr sz="1200" b="0" spc="-5" dirty="0">
                <a:latin typeface="BentonSans Book"/>
                <a:cs typeface="BentonSans Book"/>
              </a:rPr>
              <a:t> </a:t>
            </a:r>
            <a:r>
              <a:rPr sz="1200" b="0" spc="-25" dirty="0">
                <a:latin typeface="BentonSans Book"/>
                <a:cs typeface="BentonSans Book"/>
              </a:rPr>
              <a:t>as </a:t>
            </a:r>
            <a:r>
              <a:rPr sz="1200" b="0" dirty="0">
                <a:latin typeface="BentonSans Book"/>
                <a:cs typeface="BentonSans Book"/>
              </a:rPr>
              <a:t>share</a:t>
            </a:r>
            <a:r>
              <a:rPr sz="1200" b="0" spc="-2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of</a:t>
            </a:r>
            <a:r>
              <a:rPr sz="1200" b="0" spc="-15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total,</a:t>
            </a:r>
            <a:r>
              <a:rPr sz="1200" b="0" spc="-55" dirty="0">
                <a:latin typeface="BentonSans Book"/>
                <a:cs typeface="BentonSans Book"/>
              </a:rPr>
              <a:t> </a:t>
            </a:r>
            <a:r>
              <a:rPr sz="1200" b="0" spc="-20" dirty="0">
                <a:latin typeface="BentonSans Book"/>
                <a:cs typeface="BentonSans Book"/>
              </a:rPr>
              <a:t>2019</a:t>
            </a:r>
            <a:endParaRPr sz="1200">
              <a:latin typeface="BentonSans Book"/>
              <a:cs typeface="BentonSans Boo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897884" y="2025628"/>
            <a:ext cx="1838960" cy="3413125"/>
            <a:chOff x="3897884" y="2025628"/>
            <a:chExt cx="1838960" cy="3413125"/>
          </a:xfrm>
        </p:grpSpPr>
        <p:sp>
          <p:nvSpPr>
            <p:cNvPr id="7" name="object 7"/>
            <p:cNvSpPr/>
            <p:nvPr/>
          </p:nvSpPr>
          <p:spPr>
            <a:xfrm>
              <a:off x="4366260" y="2025633"/>
              <a:ext cx="911860" cy="3413125"/>
            </a:xfrm>
            <a:custGeom>
              <a:avLst/>
              <a:gdLst/>
              <a:ahLst/>
              <a:cxnLst/>
              <a:rect l="l" t="t" r="r" b="b"/>
              <a:pathLst>
                <a:path w="911860" h="3413125">
                  <a:moveTo>
                    <a:pt x="0" y="3270266"/>
                  </a:moveTo>
                  <a:lnTo>
                    <a:pt x="0" y="3412566"/>
                  </a:lnTo>
                </a:path>
                <a:path w="911860" h="3413125">
                  <a:moveTo>
                    <a:pt x="0" y="2701814"/>
                  </a:moveTo>
                  <a:lnTo>
                    <a:pt x="0" y="2985278"/>
                  </a:lnTo>
                </a:path>
                <a:path w="911860" h="3413125">
                  <a:moveTo>
                    <a:pt x="0" y="2133362"/>
                  </a:moveTo>
                  <a:lnTo>
                    <a:pt x="0" y="2416826"/>
                  </a:lnTo>
                </a:path>
                <a:path w="911860" h="3413125">
                  <a:moveTo>
                    <a:pt x="0" y="0"/>
                  </a:moveTo>
                  <a:lnTo>
                    <a:pt x="0" y="1848361"/>
                  </a:lnTo>
                </a:path>
                <a:path w="911860" h="3413125">
                  <a:moveTo>
                    <a:pt x="455675" y="2133362"/>
                  </a:moveTo>
                  <a:lnTo>
                    <a:pt x="455675" y="2416826"/>
                  </a:lnTo>
                </a:path>
                <a:path w="911860" h="3413125">
                  <a:moveTo>
                    <a:pt x="455675" y="0"/>
                  </a:moveTo>
                  <a:lnTo>
                    <a:pt x="455675" y="1848361"/>
                  </a:lnTo>
                </a:path>
                <a:path w="911860" h="3413125">
                  <a:moveTo>
                    <a:pt x="455675" y="2701814"/>
                  </a:moveTo>
                  <a:lnTo>
                    <a:pt x="455675" y="2985278"/>
                  </a:lnTo>
                </a:path>
                <a:path w="911860" h="3413125">
                  <a:moveTo>
                    <a:pt x="455675" y="3270266"/>
                  </a:moveTo>
                  <a:lnTo>
                    <a:pt x="455675" y="3412566"/>
                  </a:lnTo>
                </a:path>
                <a:path w="911860" h="3413125">
                  <a:moveTo>
                    <a:pt x="911351" y="2701814"/>
                  </a:moveTo>
                  <a:lnTo>
                    <a:pt x="911351" y="2985278"/>
                  </a:lnTo>
                </a:path>
                <a:path w="911860" h="3413125">
                  <a:moveTo>
                    <a:pt x="911351" y="0"/>
                  </a:moveTo>
                  <a:lnTo>
                    <a:pt x="911351" y="2416826"/>
                  </a:lnTo>
                </a:path>
                <a:path w="911860" h="3413125">
                  <a:moveTo>
                    <a:pt x="911351" y="3270266"/>
                  </a:moveTo>
                  <a:lnTo>
                    <a:pt x="911351" y="3412566"/>
                  </a:lnTo>
                </a:path>
              </a:pathLst>
            </a:custGeom>
            <a:ln w="6350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33288" y="2025633"/>
              <a:ext cx="0" cy="3413125"/>
            </a:xfrm>
            <a:custGeom>
              <a:avLst/>
              <a:gdLst/>
              <a:ahLst/>
              <a:cxnLst/>
              <a:rect l="l" t="t" r="r" b="b"/>
              <a:pathLst>
                <a:path h="3413125">
                  <a:moveTo>
                    <a:pt x="0" y="0"/>
                  </a:moveTo>
                  <a:lnTo>
                    <a:pt x="0" y="3412566"/>
                  </a:lnTo>
                </a:path>
              </a:pathLst>
            </a:custGeom>
            <a:ln w="6350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10571" y="3305555"/>
              <a:ext cx="1778635" cy="1990725"/>
            </a:xfrm>
            <a:custGeom>
              <a:avLst/>
              <a:gdLst/>
              <a:ahLst/>
              <a:cxnLst/>
              <a:rect l="l" t="t" r="r" b="b"/>
              <a:pathLst>
                <a:path w="1778635" h="1990725">
                  <a:moveTo>
                    <a:pt x="192024" y="0"/>
                  </a:moveTo>
                  <a:lnTo>
                    <a:pt x="0" y="0"/>
                  </a:lnTo>
                  <a:lnTo>
                    <a:pt x="0" y="283464"/>
                  </a:lnTo>
                  <a:lnTo>
                    <a:pt x="192024" y="283464"/>
                  </a:lnTo>
                  <a:lnTo>
                    <a:pt x="192024" y="0"/>
                  </a:lnTo>
                  <a:close/>
                </a:path>
                <a:path w="1778635" h="1990725">
                  <a:moveTo>
                    <a:pt x="1258836" y="568439"/>
                  </a:moveTo>
                  <a:lnTo>
                    <a:pt x="0" y="568439"/>
                  </a:lnTo>
                  <a:lnTo>
                    <a:pt x="0" y="853440"/>
                  </a:lnTo>
                  <a:lnTo>
                    <a:pt x="1258836" y="853440"/>
                  </a:lnTo>
                  <a:lnTo>
                    <a:pt x="1258836" y="568439"/>
                  </a:lnTo>
                  <a:close/>
                </a:path>
                <a:path w="1778635" h="1990725">
                  <a:moveTo>
                    <a:pt x="1577340" y="1136904"/>
                  </a:moveTo>
                  <a:lnTo>
                    <a:pt x="0" y="1136904"/>
                  </a:lnTo>
                  <a:lnTo>
                    <a:pt x="0" y="1421892"/>
                  </a:lnTo>
                  <a:lnTo>
                    <a:pt x="1577340" y="1421892"/>
                  </a:lnTo>
                  <a:lnTo>
                    <a:pt x="1577340" y="1136904"/>
                  </a:lnTo>
                  <a:close/>
                </a:path>
                <a:path w="1778635" h="1990725">
                  <a:moveTo>
                    <a:pt x="1778508" y="1705368"/>
                  </a:moveTo>
                  <a:lnTo>
                    <a:pt x="0" y="1705368"/>
                  </a:lnTo>
                  <a:lnTo>
                    <a:pt x="0" y="1990344"/>
                  </a:lnTo>
                  <a:lnTo>
                    <a:pt x="1778508" y="1990344"/>
                  </a:lnTo>
                  <a:lnTo>
                    <a:pt x="1778508" y="1705368"/>
                  </a:lnTo>
                  <a:close/>
                </a:path>
              </a:pathLst>
            </a:custGeom>
            <a:solidFill>
              <a:srgbClr val="007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10584" y="2167128"/>
              <a:ext cx="1778635" cy="3129280"/>
            </a:xfrm>
            <a:custGeom>
              <a:avLst/>
              <a:gdLst/>
              <a:ahLst/>
              <a:cxnLst/>
              <a:rect l="l" t="t" r="r" b="b"/>
              <a:pathLst>
                <a:path w="1778635" h="3129279">
                  <a:moveTo>
                    <a:pt x="1778508" y="3128771"/>
                  </a:moveTo>
                  <a:lnTo>
                    <a:pt x="0" y="3128771"/>
                  </a:lnTo>
                  <a:lnTo>
                    <a:pt x="0" y="2843783"/>
                  </a:lnTo>
                  <a:lnTo>
                    <a:pt x="1778508" y="2843783"/>
                  </a:lnTo>
                  <a:lnTo>
                    <a:pt x="1778508" y="3128771"/>
                  </a:lnTo>
                </a:path>
                <a:path w="1778635" h="3129279">
                  <a:moveTo>
                    <a:pt x="1577340" y="2560319"/>
                  </a:moveTo>
                  <a:lnTo>
                    <a:pt x="0" y="2560319"/>
                  </a:lnTo>
                  <a:lnTo>
                    <a:pt x="0" y="2275331"/>
                  </a:lnTo>
                  <a:lnTo>
                    <a:pt x="1577340" y="2275331"/>
                  </a:lnTo>
                  <a:lnTo>
                    <a:pt x="1577340" y="2560319"/>
                  </a:lnTo>
                </a:path>
                <a:path w="1778635" h="3129279">
                  <a:moveTo>
                    <a:pt x="1258824" y="1991867"/>
                  </a:moveTo>
                  <a:lnTo>
                    <a:pt x="0" y="1991867"/>
                  </a:lnTo>
                  <a:lnTo>
                    <a:pt x="0" y="1706879"/>
                  </a:lnTo>
                  <a:lnTo>
                    <a:pt x="1258824" y="1706879"/>
                  </a:lnTo>
                  <a:lnTo>
                    <a:pt x="1258824" y="1991867"/>
                  </a:lnTo>
                </a:path>
                <a:path w="1778635" h="3129279">
                  <a:moveTo>
                    <a:pt x="192024" y="1421891"/>
                  </a:moveTo>
                  <a:lnTo>
                    <a:pt x="0" y="1421891"/>
                  </a:lnTo>
                  <a:lnTo>
                    <a:pt x="0" y="1138427"/>
                  </a:lnTo>
                  <a:lnTo>
                    <a:pt x="192024" y="1138427"/>
                  </a:lnTo>
                  <a:lnTo>
                    <a:pt x="192024" y="1421891"/>
                  </a:lnTo>
                </a:path>
                <a:path w="1778635" h="3129279">
                  <a:moveTo>
                    <a:pt x="0" y="853439"/>
                  </a:moveTo>
                  <a:lnTo>
                    <a:pt x="0" y="569975"/>
                  </a:lnTo>
                </a:path>
                <a:path w="1778635" h="3129279">
                  <a:moveTo>
                    <a:pt x="0" y="284988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10777" y="2025628"/>
              <a:ext cx="0" cy="3413125"/>
            </a:xfrm>
            <a:custGeom>
              <a:avLst/>
              <a:gdLst/>
              <a:ahLst/>
              <a:cxnLst/>
              <a:rect l="l" t="t" r="r" b="b"/>
              <a:pathLst>
                <a:path h="3413125">
                  <a:moveTo>
                    <a:pt x="0" y="341256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6189726" y="2025633"/>
            <a:ext cx="0" cy="3413125"/>
          </a:xfrm>
          <a:custGeom>
            <a:avLst/>
            <a:gdLst/>
            <a:ahLst/>
            <a:cxnLst/>
            <a:rect l="l" t="t" r="r" b="b"/>
            <a:pathLst>
              <a:path h="3413125">
                <a:moveTo>
                  <a:pt x="0" y="0"/>
                </a:moveTo>
                <a:lnTo>
                  <a:pt x="0" y="3412566"/>
                </a:lnTo>
              </a:path>
            </a:pathLst>
          </a:custGeom>
          <a:ln w="6350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851596" y="5483320"/>
            <a:ext cx="12001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10265" y="5483320"/>
            <a:ext cx="1143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56886" y="5483320"/>
            <a:ext cx="1320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15554" y="5483320"/>
            <a:ext cx="1257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68199" y="5483320"/>
            <a:ext cx="1320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30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26869" y="5483320"/>
            <a:ext cx="1257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35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27614" y="5068965"/>
            <a:ext cx="6038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dirty="0">
                <a:latin typeface="BentonSansCond Light"/>
                <a:cs typeface="BentonSansCond Light"/>
              </a:rPr>
              <a:t>Social</a:t>
            </a:r>
            <a:r>
              <a:rPr sz="800" b="0" spc="-30" dirty="0">
                <a:latin typeface="BentonSansCond Light"/>
                <a:cs typeface="BentonSansCond Light"/>
              </a:rPr>
              <a:t> </a:t>
            </a:r>
            <a:r>
              <a:rPr sz="800" b="0" spc="-10" dirty="0">
                <a:latin typeface="BentonSansCond Light"/>
                <a:cs typeface="BentonSansCond Light"/>
              </a:rPr>
              <a:t>Security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63994" y="4500224"/>
            <a:ext cx="3676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Earnings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88009" y="3931482"/>
            <a:ext cx="12439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Pensions </a:t>
            </a:r>
            <a:r>
              <a:rPr sz="800" b="0" dirty="0">
                <a:latin typeface="BentonSansCond Light"/>
                <a:cs typeface="BentonSansCond Light"/>
              </a:rPr>
              <a:t>&amp;</a:t>
            </a:r>
            <a:r>
              <a:rPr sz="800" b="0" spc="10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Retirement</a:t>
            </a:r>
            <a:r>
              <a:rPr sz="800" b="0" spc="5" dirty="0">
                <a:latin typeface="BentonSansCond Light"/>
                <a:cs typeface="BentonSansCond Light"/>
              </a:rPr>
              <a:t> </a:t>
            </a:r>
            <a:r>
              <a:rPr sz="800" b="0" spc="-10" dirty="0">
                <a:latin typeface="BentonSansCond Light"/>
                <a:cs typeface="BentonSansCond Light"/>
              </a:rPr>
              <a:t>Savings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77136" y="3362741"/>
            <a:ext cx="55372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dirty="0">
                <a:latin typeface="BentonSansCond Light"/>
                <a:cs typeface="BentonSansCond Light"/>
              </a:rPr>
              <a:t>Asset</a:t>
            </a:r>
            <a:r>
              <a:rPr sz="800" b="0" spc="-30" dirty="0">
                <a:latin typeface="BentonSansCond Light"/>
                <a:cs typeface="BentonSansCond Light"/>
              </a:rPr>
              <a:t> </a:t>
            </a:r>
            <a:r>
              <a:rPr sz="800" b="0" spc="-10" dirty="0">
                <a:latin typeface="BentonSansCond Light"/>
                <a:cs typeface="BentonSansCond Light"/>
              </a:rPr>
              <a:t>Income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72337" y="2793999"/>
            <a:ext cx="55880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dirty="0">
                <a:latin typeface="BentonSansCond Light"/>
                <a:cs typeface="BentonSansCond Light"/>
              </a:rPr>
              <a:t>Other</a:t>
            </a:r>
            <a:r>
              <a:rPr sz="800" b="0" spc="-5" dirty="0">
                <a:latin typeface="BentonSansCond Light"/>
                <a:cs typeface="BentonSansCond Light"/>
              </a:rPr>
              <a:t> </a:t>
            </a:r>
            <a:r>
              <a:rPr sz="800" b="0" spc="-10" dirty="0">
                <a:latin typeface="BentonSansCond Light"/>
                <a:cs typeface="BentonSansCond Light"/>
              </a:rPr>
              <a:t>Income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23668" y="2225258"/>
            <a:ext cx="70802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dirty="0">
                <a:latin typeface="BentonSansCond Light"/>
                <a:cs typeface="BentonSansCond Light"/>
              </a:rPr>
              <a:t>Public</a:t>
            </a:r>
            <a:r>
              <a:rPr sz="800" b="0" spc="-30" dirty="0">
                <a:latin typeface="BentonSansCond Light"/>
                <a:cs typeface="BentonSansCond Light"/>
              </a:rPr>
              <a:t> </a:t>
            </a:r>
            <a:r>
              <a:rPr sz="800" b="0" spc="-10" dirty="0">
                <a:latin typeface="BentonSansCond Light"/>
                <a:cs typeface="BentonSansCond Light"/>
              </a:rPr>
              <a:t>Assistance</a:t>
            </a:r>
            <a:endParaRPr sz="800">
              <a:latin typeface="BentonSansCond Light"/>
              <a:cs typeface="BentonSansCond Light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901324" y="2178358"/>
            <a:ext cx="2523490" cy="2979420"/>
            <a:chOff x="6901324" y="2178358"/>
            <a:chExt cx="2523490" cy="2979420"/>
          </a:xfrm>
        </p:grpSpPr>
        <p:sp>
          <p:nvSpPr>
            <p:cNvPr id="26" name="object 26"/>
            <p:cNvSpPr/>
            <p:nvPr/>
          </p:nvSpPr>
          <p:spPr>
            <a:xfrm>
              <a:off x="6906203" y="2400300"/>
              <a:ext cx="2518410" cy="2659380"/>
            </a:xfrm>
            <a:custGeom>
              <a:avLst/>
              <a:gdLst/>
              <a:ahLst/>
              <a:cxnLst/>
              <a:rect l="l" t="t" r="r" b="b"/>
              <a:pathLst>
                <a:path w="2518409" h="2659379">
                  <a:moveTo>
                    <a:pt x="0" y="2659380"/>
                  </a:moveTo>
                  <a:lnTo>
                    <a:pt x="2518333" y="2659380"/>
                  </a:lnTo>
                </a:path>
                <a:path w="2518409" h="2659379">
                  <a:moveTo>
                    <a:pt x="0" y="2279904"/>
                  </a:moveTo>
                  <a:lnTo>
                    <a:pt x="2518333" y="2279904"/>
                  </a:lnTo>
                </a:path>
                <a:path w="2518409" h="2659379">
                  <a:moveTo>
                    <a:pt x="0" y="1898904"/>
                  </a:moveTo>
                  <a:lnTo>
                    <a:pt x="2518333" y="1898904"/>
                  </a:lnTo>
                </a:path>
                <a:path w="2518409" h="2659379">
                  <a:moveTo>
                    <a:pt x="0" y="1519428"/>
                  </a:moveTo>
                  <a:lnTo>
                    <a:pt x="2518333" y="1519428"/>
                  </a:lnTo>
                </a:path>
                <a:path w="2518409" h="2659379">
                  <a:moveTo>
                    <a:pt x="0" y="1139952"/>
                  </a:moveTo>
                  <a:lnTo>
                    <a:pt x="2518333" y="1139952"/>
                  </a:lnTo>
                </a:path>
                <a:path w="2518409" h="2659379">
                  <a:moveTo>
                    <a:pt x="0" y="760476"/>
                  </a:moveTo>
                  <a:lnTo>
                    <a:pt x="2518333" y="760476"/>
                  </a:lnTo>
                </a:path>
                <a:path w="2518409" h="2659379">
                  <a:moveTo>
                    <a:pt x="0" y="379475"/>
                  </a:moveTo>
                  <a:lnTo>
                    <a:pt x="2518333" y="379475"/>
                  </a:lnTo>
                </a:path>
                <a:path w="2518409" h="2659379">
                  <a:moveTo>
                    <a:pt x="0" y="0"/>
                  </a:moveTo>
                  <a:lnTo>
                    <a:pt x="2518333" y="0"/>
                  </a:lnTo>
                </a:path>
              </a:pathLst>
            </a:custGeom>
            <a:ln w="6350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914024" y="2191058"/>
              <a:ext cx="2221230" cy="2954020"/>
            </a:xfrm>
            <a:custGeom>
              <a:avLst/>
              <a:gdLst/>
              <a:ahLst/>
              <a:cxnLst/>
              <a:rect l="l" t="t" r="r" b="b"/>
              <a:pathLst>
                <a:path w="2221229" h="2954020">
                  <a:moveTo>
                    <a:pt x="0" y="2954019"/>
                  </a:moveTo>
                  <a:lnTo>
                    <a:pt x="15608" y="2946349"/>
                  </a:lnTo>
                  <a:lnTo>
                    <a:pt x="30848" y="2934157"/>
                  </a:lnTo>
                  <a:lnTo>
                    <a:pt x="47612" y="2871673"/>
                  </a:lnTo>
                  <a:lnTo>
                    <a:pt x="62852" y="2781757"/>
                  </a:lnTo>
                  <a:lnTo>
                    <a:pt x="78092" y="2732989"/>
                  </a:lnTo>
                  <a:lnTo>
                    <a:pt x="93332" y="2719273"/>
                  </a:lnTo>
                  <a:lnTo>
                    <a:pt x="110096" y="2650693"/>
                  </a:lnTo>
                  <a:lnTo>
                    <a:pt x="125336" y="2600401"/>
                  </a:lnTo>
                  <a:lnTo>
                    <a:pt x="140576" y="2579065"/>
                  </a:lnTo>
                  <a:lnTo>
                    <a:pt x="155816" y="2565349"/>
                  </a:lnTo>
                  <a:lnTo>
                    <a:pt x="172580" y="2585161"/>
                  </a:lnTo>
                  <a:lnTo>
                    <a:pt x="187820" y="2527249"/>
                  </a:lnTo>
                  <a:lnTo>
                    <a:pt x="203060" y="2545537"/>
                  </a:lnTo>
                  <a:lnTo>
                    <a:pt x="218300" y="2515057"/>
                  </a:lnTo>
                  <a:lnTo>
                    <a:pt x="235064" y="2534869"/>
                  </a:lnTo>
                  <a:lnTo>
                    <a:pt x="250304" y="2512009"/>
                  </a:lnTo>
                  <a:lnTo>
                    <a:pt x="265544" y="2542489"/>
                  </a:lnTo>
                  <a:lnTo>
                    <a:pt x="282308" y="2560777"/>
                  </a:lnTo>
                  <a:lnTo>
                    <a:pt x="297548" y="2544013"/>
                  </a:lnTo>
                  <a:lnTo>
                    <a:pt x="312788" y="2508961"/>
                  </a:lnTo>
                  <a:lnTo>
                    <a:pt x="328028" y="2515057"/>
                  </a:lnTo>
                  <a:lnTo>
                    <a:pt x="344792" y="2531821"/>
                  </a:lnTo>
                  <a:lnTo>
                    <a:pt x="360032" y="2580589"/>
                  </a:lnTo>
                  <a:lnTo>
                    <a:pt x="375272" y="2542489"/>
                  </a:lnTo>
                  <a:lnTo>
                    <a:pt x="390512" y="2536393"/>
                  </a:lnTo>
                  <a:lnTo>
                    <a:pt x="407276" y="2577541"/>
                  </a:lnTo>
                  <a:lnTo>
                    <a:pt x="422516" y="2604973"/>
                  </a:lnTo>
                  <a:lnTo>
                    <a:pt x="437756" y="2594305"/>
                  </a:lnTo>
                  <a:lnTo>
                    <a:pt x="452996" y="2621737"/>
                  </a:lnTo>
                  <a:lnTo>
                    <a:pt x="469760" y="2646121"/>
                  </a:lnTo>
                  <a:lnTo>
                    <a:pt x="485000" y="2679649"/>
                  </a:lnTo>
                  <a:lnTo>
                    <a:pt x="500240" y="2710129"/>
                  </a:lnTo>
                  <a:lnTo>
                    <a:pt x="515480" y="2740609"/>
                  </a:lnTo>
                  <a:lnTo>
                    <a:pt x="532244" y="2771089"/>
                  </a:lnTo>
                  <a:lnTo>
                    <a:pt x="547484" y="2777185"/>
                  </a:lnTo>
                  <a:lnTo>
                    <a:pt x="562724" y="2764993"/>
                  </a:lnTo>
                  <a:lnTo>
                    <a:pt x="579488" y="2778709"/>
                  </a:lnTo>
                  <a:lnTo>
                    <a:pt x="594728" y="2784805"/>
                  </a:lnTo>
                  <a:lnTo>
                    <a:pt x="609968" y="2813761"/>
                  </a:lnTo>
                  <a:lnTo>
                    <a:pt x="625208" y="2850337"/>
                  </a:lnTo>
                  <a:lnTo>
                    <a:pt x="641972" y="2832049"/>
                  </a:lnTo>
                  <a:lnTo>
                    <a:pt x="657212" y="2848813"/>
                  </a:lnTo>
                  <a:lnTo>
                    <a:pt x="672452" y="2851861"/>
                  </a:lnTo>
                  <a:lnTo>
                    <a:pt x="687692" y="2803093"/>
                  </a:lnTo>
                  <a:lnTo>
                    <a:pt x="704456" y="2746705"/>
                  </a:lnTo>
                  <a:lnTo>
                    <a:pt x="719696" y="2729941"/>
                  </a:lnTo>
                  <a:lnTo>
                    <a:pt x="734936" y="2630881"/>
                  </a:lnTo>
                  <a:lnTo>
                    <a:pt x="750176" y="2580589"/>
                  </a:lnTo>
                  <a:lnTo>
                    <a:pt x="782180" y="2539441"/>
                  </a:lnTo>
                  <a:lnTo>
                    <a:pt x="797420" y="2530297"/>
                  </a:lnTo>
                  <a:lnTo>
                    <a:pt x="812660" y="2505913"/>
                  </a:lnTo>
                  <a:lnTo>
                    <a:pt x="829424" y="2498293"/>
                  </a:lnTo>
                  <a:lnTo>
                    <a:pt x="844664" y="2487625"/>
                  </a:lnTo>
                  <a:lnTo>
                    <a:pt x="859904" y="2515057"/>
                  </a:lnTo>
                  <a:lnTo>
                    <a:pt x="876668" y="2466289"/>
                  </a:lnTo>
                  <a:lnTo>
                    <a:pt x="891908" y="2470861"/>
                  </a:lnTo>
                  <a:lnTo>
                    <a:pt x="907148" y="2489149"/>
                  </a:lnTo>
                  <a:lnTo>
                    <a:pt x="922388" y="2510485"/>
                  </a:lnTo>
                  <a:lnTo>
                    <a:pt x="939152" y="2444953"/>
                  </a:lnTo>
                  <a:lnTo>
                    <a:pt x="954392" y="2449525"/>
                  </a:lnTo>
                  <a:lnTo>
                    <a:pt x="969632" y="2463241"/>
                  </a:lnTo>
                  <a:lnTo>
                    <a:pt x="984872" y="2490673"/>
                  </a:lnTo>
                  <a:lnTo>
                    <a:pt x="1001636" y="2467813"/>
                  </a:lnTo>
                  <a:lnTo>
                    <a:pt x="1016876" y="2476957"/>
                  </a:lnTo>
                  <a:lnTo>
                    <a:pt x="1032116" y="2455621"/>
                  </a:lnTo>
                  <a:lnTo>
                    <a:pt x="1047356" y="2481529"/>
                  </a:lnTo>
                  <a:lnTo>
                    <a:pt x="1064120" y="2428189"/>
                  </a:lnTo>
                  <a:lnTo>
                    <a:pt x="1079360" y="2466289"/>
                  </a:lnTo>
                  <a:lnTo>
                    <a:pt x="1094600" y="2452573"/>
                  </a:lnTo>
                  <a:lnTo>
                    <a:pt x="1109840" y="2437333"/>
                  </a:lnTo>
                  <a:lnTo>
                    <a:pt x="1126604" y="2409901"/>
                  </a:lnTo>
                  <a:lnTo>
                    <a:pt x="1141844" y="1966417"/>
                  </a:lnTo>
                  <a:lnTo>
                    <a:pt x="1157084" y="2243785"/>
                  </a:lnTo>
                  <a:lnTo>
                    <a:pt x="1173848" y="2242261"/>
                  </a:lnTo>
                  <a:lnTo>
                    <a:pt x="1189088" y="1987753"/>
                  </a:lnTo>
                  <a:lnTo>
                    <a:pt x="1204328" y="1782013"/>
                  </a:lnTo>
                  <a:lnTo>
                    <a:pt x="1219568" y="1772869"/>
                  </a:lnTo>
                  <a:lnTo>
                    <a:pt x="1236332" y="1777441"/>
                  </a:lnTo>
                  <a:lnTo>
                    <a:pt x="1251572" y="1650949"/>
                  </a:lnTo>
                  <a:lnTo>
                    <a:pt x="1266812" y="1704289"/>
                  </a:lnTo>
                  <a:lnTo>
                    <a:pt x="1282052" y="1702765"/>
                  </a:lnTo>
                  <a:lnTo>
                    <a:pt x="1298816" y="1727149"/>
                  </a:lnTo>
                  <a:lnTo>
                    <a:pt x="1314056" y="1803349"/>
                  </a:lnTo>
                  <a:lnTo>
                    <a:pt x="1329296" y="1833829"/>
                  </a:lnTo>
                  <a:lnTo>
                    <a:pt x="1344536" y="1881073"/>
                  </a:lnTo>
                  <a:lnTo>
                    <a:pt x="1361300" y="1884121"/>
                  </a:lnTo>
                  <a:lnTo>
                    <a:pt x="1376540" y="1967941"/>
                  </a:lnTo>
                  <a:lnTo>
                    <a:pt x="1391780" y="1964893"/>
                  </a:lnTo>
                  <a:lnTo>
                    <a:pt x="1407020" y="1949653"/>
                  </a:lnTo>
                  <a:lnTo>
                    <a:pt x="1423784" y="2028901"/>
                  </a:lnTo>
                  <a:lnTo>
                    <a:pt x="1439024" y="1916125"/>
                  </a:lnTo>
                  <a:lnTo>
                    <a:pt x="1454264" y="1929841"/>
                  </a:lnTo>
                  <a:lnTo>
                    <a:pt x="1471028" y="1925269"/>
                  </a:lnTo>
                  <a:lnTo>
                    <a:pt x="1486268" y="1934413"/>
                  </a:lnTo>
                  <a:lnTo>
                    <a:pt x="1501508" y="1951177"/>
                  </a:lnTo>
                  <a:lnTo>
                    <a:pt x="1516748" y="1935937"/>
                  </a:lnTo>
                  <a:lnTo>
                    <a:pt x="1533512" y="1926793"/>
                  </a:lnTo>
                  <a:lnTo>
                    <a:pt x="1548752" y="1937461"/>
                  </a:lnTo>
                  <a:lnTo>
                    <a:pt x="1563992" y="1920697"/>
                  </a:lnTo>
                  <a:lnTo>
                    <a:pt x="1579232" y="1905457"/>
                  </a:lnTo>
                  <a:lnTo>
                    <a:pt x="1595996" y="1913077"/>
                  </a:lnTo>
                  <a:lnTo>
                    <a:pt x="1611236" y="1914601"/>
                  </a:lnTo>
                  <a:lnTo>
                    <a:pt x="1626476" y="1899361"/>
                  </a:lnTo>
                  <a:lnTo>
                    <a:pt x="1641716" y="1891741"/>
                  </a:lnTo>
                  <a:lnTo>
                    <a:pt x="1658480" y="1899361"/>
                  </a:lnTo>
                  <a:lnTo>
                    <a:pt x="1673720" y="1906981"/>
                  </a:lnTo>
                  <a:lnTo>
                    <a:pt x="1688960" y="1920697"/>
                  </a:lnTo>
                  <a:lnTo>
                    <a:pt x="1704200" y="1946605"/>
                  </a:lnTo>
                  <a:lnTo>
                    <a:pt x="1720964" y="1945081"/>
                  </a:lnTo>
                  <a:lnTo>
                    <a:pt x="1736204" y="1977085"/>
                  </a:lnTo>
                  <a:lnTo>
                    <a:pt x="1751444" y="1954225"/>
                  </a:lnTo>
                  <a:lnTo>
                    <a:pt x="1768208" y="1964893"/>
                  </a:lnTo>
                  <a:lnTo>
                    <a:pt x="1783448" y="1986229"/>
                  </a:lnTo>
                  <a:lnTo>
                    <a:pt x="1798688" y="2002993"/>
                  </a:lnTo>
                  <a:lnTo>
                    <a:pt x="1813928" y="1958797"/>
                  </a:lnTo>
                  <a:lnTo>
                    <a:pt x="1830692" y="1945081"/>
                  </a:lnTo>
                  <a:lnTo>
                    <a:pt x="1845932" y="1940509"/>
                  </a:lnTo>
                  <a:lnTo>
                    <a:pt x="1861172" y="1958797"/>
                  </a:lnTo>
                  <a:lnTo>
                    <a:pt x="1876412" y="1931365"/>
                  </a:lnTo>
                  <a:lnTo>
                    <a:pt x="1893176" y="3505"/>
                  </a:lnTo>
                  <a:lnTo>
                    <a:pt x="1908416" y="971245"/>
                  </a:lnTo>
                  <a:lnTo>
                    <a:pt x="1923656" y="1545793"/>
                  </a:lnTo>
                  <a:lnTo>
                    <a:pt x="1938896" y="0"/>
                  </a:lnTo>
                  <a:lnTo>
                    <a:pt x="1955660" y="1263853"/>
                  </a:lnTo>
                  <a:lnTo>
                    <a:pt x="1970900" y="1527505"/>
                  </a:lnTo>
                  <a:lnTo>
                    <a:pt x="1986140" y="1708861"/>
                  </a:lnTo>
                  <a:lnTo>
                    <a:pt x="2002904" y="1681429"/>
                  </a:lnTo>
                  <a:lnTo>
                    <a:pt x="2018144" y="1692097"/>
                  </a:lnTo>
                  <a:lnTo>
                    <a:pt x="2033384" y="1748485"/>
                  </a:lnTo>
                  <a:lnTo>
                    <a:pt x="2048624" y="1704289"/>
                  </a:lnTo>
                  <a:lnTo>
                    <a:pt x="2065388" y="1759153"/>
                  </a:lnTo>
                  <a:lnTo>
                    <a:pt x="2080628" y="1778965"/>
                  </a:lnTo>
                  <a:lnTo>
                    <a:pt x="2095868" y="1826209"/>
                  </a:lnTo>
                  <a:lnTo>
                    <a:pt x="2111108" y="1855165"/>
                  </a:lnTo>
                  <a:lnTo>
                    <a:pt x="2127872" y="1775917"/>
                  </a:lnTo>
                  <a:lnTo>
                    <a:pt x="2143112" y="1759153"/>
                  </a:lnTo>
                  <a:lnTo>
                    <a:pt x="2158352" y="1737817"/>
                  </a:lnTo>
                  <a:lnTo>
                    <a:pt x="2173592" y="1728673"/>
                  </a:lnTo>
                  <a:lnTo>
                    <a:pt x="2190356" y="1687525"/>
                  </a:lnTo>
                  <a:lnTo>
                    <a:pt x="2205596" y="1602181"/>
                  </a:lnTo>
                  <a:lnTo>
                    <a:pt x="2221141" y="1594561"/>
                  </a:lnTo>
                </a:path>
              </a:pathLst>
            </a:custGeom>
            <a:ln w="2540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6906204" y="2020608"/>
            <a:ext cx="2518410" cy="0"/>
          </a:xfrm>
          <a:custGeom>
            <a:avLst/>
            <a:gdLst/>
            <a:ahLst/>
            <a:cxnLst/>
            <a:rect l="l" t="t" r="r" b="b"/>
            <a:pathLst>
              <a:path w="2518409">
                <a:moveTo>
                  <a:pt x="0" y="0"/>
                </a:moveTo>
                <a:lnTo>
                  <a:pt x="2518333" y="0"/>
                </a:lnTo>
              </a:path>
            </a:pathLst>
          </a:custGeom>
          <a:ln w="6350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06204" y="5439572"/>
            <a:ext cx="2518410" cy="0"/>
          </a:xfrm>
          <a:custGeom>
            <a:avLst/>
            <a:gdLst/>
            <a:ahLst/>
            <a:cxnLst/>
            <a:rect l="l" t="t" r="r" b="b"/>
            <a:pathLst>
              <a:path w="2518409">
                <a:moveTo>
                  <a:pt x="0" y="0"/>
                </a:moveTo>
                <a:lnTo>
                  <a:pt x="251833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707617" y="5354736"/>
            <a:ext cx="12001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586755" y="7033655"/>
            <a:ext cx="1134745" cy="41338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688340" marR="6985" indent="-8890">
              <a:lnSpc>
                <a:spcPct val="109400"/>
              </a:lnSpc>
              <a:spcBef>
                <a:spcPts val="5"/>
              </a:spcBef>
            </a:pPr>
            <a:r>
              <a:rPr sz="600" b="0" spc="-10" dirty="0">
                <a:latin typeface="BentonSansCond Light"/>
                <a:cs typeface="BentonSansCond Light"/>
              </a:rPr>
              <a:t>S0000043508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P0000139805</a:t>
            </a:r>
            <a:endParaRPr sz="600">
              <a:latin typeface="BentonSansCond Light"/>
              <a:cs typeface="BentonSansCond Light"/>
            </a:endParaRPr>
          </a:p>
          <a:p>
            <a:pPr marL="12700" marR="5080" indent="657860">
              <a:lnSpc>
                <a:spcPts val="790"/>
              </a:lnSpc>
              <a:spcBef>
                <a:spcPts val="25"/>
              </a:spcBef>
            </a:pPr>
            <a:r>
              <a:rPr sz="600" b="0" dirty="0">
                <a:latin typeface="BentonSansCond Light"/>
                <a:cs typeface="BentonSansCond Light"/>
              </a:rPr>
              <a:t>PPT/</a:t>
            </a:r>
            <a:r>
              <a:rPr sz="600" b="0" spc="225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Tmpl</a:t>
            </a:r>
            <a:r>
              <a:rPr sz="600" b="0" spc="-5" dirty="0">
                <a:latin typeface="BentonSansCond Light"/>
                <a:cs typeface="BentonSansCond Light"/>
              </a:rPr>
              <a:t> </a:t>
            </a:r>
            <a:r>
              <a:rPr sz="600" b="0" spc="-25" dirty="0">
                <a:latin typeface="BentonSansCond Light"/>
                <a:cs typeface="BentonSansCond Light"/>
              </a:rPr>
              <a:t>1.6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Copyright</a:t>
            </a:r>
            <a:r>
              <a:rPr sz="600" b="0" dirty="0">
                <a:latin typeface="BentonSansCond Light"/>
                <a:cs typeface="BentonSansCond Light"/>
              </a:rPr>
              <a:t> © 2026 All</a:t>
            </a:r>
            <a:r>
              <a:rPr sz="600" b="0" spc="20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Rights</a:t>
            </a:r>
            <a:r>
              <a:rPr sz="600" b="0" spc="5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Reserved</a:t>
            </a:r>
            <a:endParaRPr sz="600">
              <a:latin typeface="BentonSansCond Light"/>
              <a:cs typeface="BentonSansCond Light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31" name="object 31"/>
          <p:cNvSpPr txBox="1"/>
          <p:nvPr/>
        </p:nvSpPr>
        <p:spPr>
          <a:xfrm>
            <a:off x="6712008" y="4595052"/>
            <a:ext cx="11557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14</a:t>
            </a:r>
            <a:endParaRPr sz="800">
              <a:latin typeface="BentonSansCond Light"/>
              <a:cs typeface="BentonSansCond Light"/>
            </a:endParaRPr>
          </a:p>
          <a:p>
            <a:pPr>
              <a:lnSpc>
                <a:spcPct val="100000"/>
              </a:lnSpc>
            </a:pPr>
            <a:endParaRPr sz="800">
              <a:latin typeface="BentonSansCond Light"/>
              <a:cs typeface="BentonSansCond Light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800">
              <a:latin typeface="BentonSansCond Light"/>
              <a:cs typeface="BentonSansCond Light"/>
            </a:endParaRPr>
          </a:p>
          <a:p>
            <a:pPr marL="13335">
              <a:lnSpc>
                <a:spcPct val="100000"/>
              </a:lnSpc>
              <a:spcBef>
                <a:spcPts val="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12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711191" y="4215211"/>
            <a:ext cx="11620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16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695058" y="3455527"/>
            <a:ext cx="132715" cy="528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20</a:t>
            </a:r>
            <a:endParaRPr sz="800">
              <a:latin typeface="BentonSansCond Light"/>
              <a:cs typeface="BentonSansCond Light"/>
            </a:endParaRPr>
          </a:p>
          <a:p>
            <a:pPr>
              <a:lnSpc>
                <a:spcPct val="100000"/>
              </a:lnSpc>
            </a:pPr>
            <a:endParaRPr sz="800">
              <a:latin typeface="BentonSansCond Light"/>
              <a:cs typeface="BentonSansCond Light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800">
              <a:latin typeface="BentonSansCond Light"/>
              <a:cs typeface="BentonSansCond Light"/>
            </a:endParaRPr>
          </a:p>
          <a:p>
            <a:pPr marL="28575">
              <a:lnSpc>
                <a:spcPct val="100000"/>
              </a:lnSpc>
              <a:spcBef>
                <a:spcPts val="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18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700674" y="3075686"/>
            <a:ext cx="126364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22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698632" y="2316002"/>
            <a:ext cx="128270" cy="528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26</a:t>
            </a:r>
            <a:endParaRPr sz="800">
              <a:latin typeface="BentonSansCond Light"/>
              <a:cs typeface="BentonSansCond Light"/>
            </a:endParaRPr>
          </a:p>
          <a:p>
            <a:pPr>
              <a:lnSpc>
                <a:spcPct val="100000"/>
              </a:lnSpc>
            </a:pPr>
            <a:endParaRPr sz="800">
              <a:latin typeface="BentonSansCond Light"/>
              <a:cs typeface="BentonSansCond Light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800">
              <a:latin typeface="BentonSansCond Light"/>
              <a:cs typeface="BentonSansCond Light"/>
            </a:endParaRPr>
          </a:p>
          <a:p>
            <a:pPr marL="13335">
              <a:lnSpc>
                <a:spcPct val="100000"/>
              </a:lnSpc>
              <a:spcBef>
                <a:spcPts val="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24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98734" y="1936160"/>
            <a:ext cx="12827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28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847403" y="5485128"/>
            <a:ext cx="10693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8295" algn="l"/>
                <a:tab pos="636270" algn="l"/>
                <a:tab pos="951865" algn="l"/>
              </a:tabLst>
            </a:pPr>
            <a:r>
              <a:rPr sz="800" b="0" spc="-25" dirty="0">
                <a:latin typeface="BentonSansCond Light"/>
                <a:cs typeface="BentonSansCond Light"/>
              </a:rPr>
              <a:t>90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95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00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35" dirty="0">
                <a:latin typeface="BentonSansCond Light"/>
                <a:cs typeface="BentonSansCond Light"/>
              </a:rPr>
              <a:t>05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105987" y="5485128"/>
            <a:ext cx="12001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421705" y="5485128"/>
            <a:ext cx="1143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725374" y="5485128"/>
            <a:ext cx="7575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8295" algn="l"/>
                <a:tab pos="637540" algn="l"/>
              </a:tabLst>
            </a:pPr>
            <a:r>
              <a:rPr sz="800" b="0" spc="-25" dirty="0">
                <a:latin typeface="BentonSansCond Light"/>
                <a:cs typeface="BentonSansCond Light"/>
              </a:rPr>
              <a:t>20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25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30</a:t>
            </a:r>
            <a:endParaRPr sz="800">
              <a:latin typeface="BentonSansCond Light"/>
              <a:cs typeface="BentonSansCond Ligh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3750" y="4951476"/>
            <a:ext cx="2529840" cy="0"/>
          </a:xfrm>
          <a:custGeom>
            <a:avLst/>
            <a:gdLst/>
            <a:ahLst/>
            <a:cxnLst/>
            <a:rect l="l" t="t" r="r" b="b"/>
            <a:pathLst>
              <a:path w="2529840">
                <a:moveTo>
                  <a:pt x="0" y="0"/>
                </a:moveTo>
                <a:lnTo>
                  <a:pt x="2529611" y="0"/>
                </a:lnTo>
              </a:path>
            </a:pathLst>
          </a:custGeom>
          <a:ln w="6350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203750" y="2450526"/>
            <a:ext cx="2529840" cy="2428240"/>
            <a:chOff x="3203750" y="2450526"/>
            <a:chExt cx="2529840" cy="2428240"/>
          </a:xfrm>
        </p:grpSpPr>
        <p:sp>
          <p:nvSpPr>
            <p:cNvPr id="4" name="object 4"/>
            <p:cNvSpPr/>
            <p:nvPr/>
          </p:nvSpPr>
          <p:spPr>
            <a:xfrm>
              <a:off x="3203750" y="2490216"/>
              <a:ext cx="2529840" cy="1969135"/>
            </a:xfrm>
            <a:custGeom>
              <a:avLst/>
              <a:gdLst/>
              <a:ahLst/>
              <a:cxnLst/>
              <a:rect l="l" t="t" r="r" b="b"/>
              <a:pathLst>
                <a:path w="2529840" h="1969135">
                  <a:moveTo>
                    <a:pt x="0" y="1969008"/>
                  </a:moveTo>
                  <a:lnTo>
                    <a:pt x="2529611" y="1969008"/>
                  </a:lnTo>
                </a:path>
                <a:path w="2529840" h="1969135">
                  <a:moveTo>
                    <a:pt x="0" y="1476756"/>
                  </a:moveTo>
                  <a:lnTo>
                    <a:pt x="2529611" y="1476756"/>
                  </a:lnTo>
                </a:path>
                <a:path w="2529840" h="1969135">
                  <a:moveTo>
                    <a:pt x="0" y="984504"/>
                  </a:moveTo>
                  <a:lnTo>
                    <a:pt x="2529611" y="984504"/>
                  </a:lnTo>
                </a:path>
                <a:path w="2529840" h="1969135">
                  <a:moveTo>
                    <a:pt x="0" y="492252"/>
                  </a:moveTo>
                  <a:lnTo>
                    <a:pt x="2529611" y="492252"/>
                  </a:lnTo>
                </a:path>
                <a:path w="2529840" h="1969135">
                  <a:moveTo>
                    <a:pt x="0" y="0"/>
                  </a:moveTo>
                  <a:lnTo>
                    <a:pt x="2529611" y="0"/>
                  </a:lnTo>
                </a:path>
              </a:pathLst>
            </a:custGeom>
            <a:ln w="6350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38883" y="2463226"/>
              <a:ext cx="2389505" cy="2116455"/>
            </a:xfrm>
            <a:custGeom>
              <a:avLst/>
              <a:gdLst/>
              <a:ahLst/>
              <a:cxnLst/>
              <a:rect l="l" t="t" r="r" b="b"/>
              <a:pathLst>
                <a:path w="2389504" h="2116454">
                  <a:moveTo>
                    <a:pt x="0" y="2116048"/>
                  </a:moveTo>
                  <a:lnTo>
                    <a:pt x="69723" y="1982279"/>
                  </a:lnTo>
                  <a:lnTo>
                    <a:pt x="139827" y="1749107"/>
                  </a:lnTo>
                  <a:lnTo>
                    <a:pt x="211454" y="1714055"/>
                  </a:lnTo>
                  <a:lnTo>
                    <a:pt x="281559" y="1768919"/>
                  </a:lnTo>
                  <a:lnTo>
                    <a:pt x="351663" y="1855787"/>
                  </a:lnTo>
                  <a:lnTo>
                    <a:pt x="421767" y="1822259"/>
                  </a:lnTo>
                  <a:lnTo>
                    <a:pt x="491870" y="1854263"/>
                  </a:lnTo>
                  <a:lnTo>
                    <a:pt x="561975" y="1956371"/>
                  </a:lnTo>
                  <a:lnTo>
                    <a:pt x="632079" y="1855787"/>
                  </a:lnTo>
                  <a:lnTo>
                    <a:pt x="702183" y="1965515"/>
                  </a:lnTo>
                  <a:lnTo>
                    <a:pt x="772287" y="2011235"/>
                  </a:lnTo>
                  <a:lnTo>
                    <a:pt x="843915" y="2110295"/>
                  </a:lnTo>
                  <a:lnTo>
                    <a:pt x="914019" y="1928939"/>
                  </a:lnTo>
                  <a:lnTo>
                    <a:pt x="984122" y="1992947"/>
                  </a:lnTo>
                  <a:lnTo>
                    <a:pt x="1054227" y="2052383"/>
                  </a:lnTo>
                  <a:lnTo>
                    <a:pt x="1124331" y="1989899"/>
                  </a:lnTo>
                  <a:lnTo>
                    <a:pt x="1194435" y="1918271"/>
                  </a:lnTo>
                  <a:lnTo>
                    <a:pt x="1264539" y="1869503"/>
                  </a:lnTo>
                  <a:lnTo>
                    <a:pt x="1334643" y="1611947"/>
                  </a:lnTo>
                  <a:lnTo>
                    <a:pt x="1404747" y="1622615"/>
                  </a:lnTo>
                  <a:lnTo>
                    <a:pt x="1474851" y="1336103"/>
                  </a:lnTo>
                  <a:lnTo>
                    <a:pt x="1546479" y="1223327"/>
                  </a:lnTo>
                  <a:lnTo>
                    <a:pt x="1616583" y="987107"/>
                  </a:lnTo>
                  <a:lnTo>
                    <a:pt x="1686687" y="825563"/>
                  </a:lnTo>
                  <a:lnTo>
                    <a:pt x="1756791" y="857567"/>
                  </a:lnTo>
                  <a:lnTo>
                    <a:pt x="1826895" y="702119"/>
                  </a:lnTo>
                  <a:lnTo>
                    <a:pt x="1896999" y="487235"/>
                  </a:lnTo>
                  <a:lnTo>
                    <a:pt x="1967102" y="307403"/>
                  </a:lnTo>
                  <a:lnTo>
                    <a:pt x="2037207" y="330263"/>
                  </a:lnTo>
                  <a:lnTo>
                    <a:pt x="2107311" y="327215"/>
                  </a:lnTo>
                  <a:lnTo>
                    <a:pt x="2178939" y="270827"/>
                  </a:lnTo>
                  <a:lnTo>
                    <a:pt x="2249043" y="62039"/>
                  </a:lnTo>
                  <a:lnTo>
                    <a:pt x="2319147" y="156527"/>
                  </a:lnTo>
                  <a:lnTo>
                    <a:pt x="2389073" y="0"/>
                  </a:lnTo>
                </a:path>
              </a:pathLst>
            </a:custGeom>
            <a:ln w="2540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38883" y="3477729"/>
              <a:ext cx="2389505" cy="1388745"/>
            </a:xfrm>
            <a:custGeom>
              <a:avLst/>
              <a:gdLst/>
              <a:ahLst/>
              <a:cxnLst/>
              <a:rect l="l" t="t" r="r" b="b"/>
              <a:pathLst>
                <a:path w="2389504" h="1388745">
                  <a:moveTo>
                    <a:pt x="0" y="1347254"/>
                  </a:moveTo>
                  <a:lnTo>
                    <a:pt x="69723" y="1333538"/>
                  </a:lnTo>
                  <a:lnTo>
                    <a:pt x="139827" y="1322870"/>
                  </a:lnTo>
                  <a:lnTo>
                    <a:pt x="211454" y="1312202"/>
                  </a:lnTo>
                  <a:lnTo>
                    <a:pt x="281559" y="1310678"/>
                  </a:lnTo>
                  <a:lnTo>
                    <a:pt x="351663" y="1306106"/>
                  </a:lnTo>
                  <a:lnTo>
                    <a:pt x="421767" y="1307630"/>
                  </a:lnTo>
                  <a:lnTo>
                    <a:pt x="491870" y="1322870"/>
                  </a:lnTo>
                  <a:lnTo>
                    <a:pt x="561975" y="1339634"/>
                  </a:lnTo>
                  <a:lnTo>
                    <a:pt x="632079" y="1357922"/>
                  </a:lnTo>
                  <a:lnTo>
                    <a:pt x="702183" y="1368590"/>
                  </a:lnTo>
                  <a:lnTo>
                    <a:pt x="772287" y="1379258"/>
                  </a:lnTo>
                  <a:lnTo>
                    <a:pt x="843915" y="1388122"/>
                  </a:lnTo>
                  <a:lnTo>
                    <a:pt x="914019" y="1385354"/>
                  </a:lnTo>
                  <a:lnTo>
                    <a:pt x="984122" y="1385354"/>
                  </a:lnTo>
                  <a:lnTo>
                    <a:pt x="1054227" y="1374686"/>
                  </a:lnTo>
                  <a:lnTo>
                    <a:pt x="1124331" y="1362494"/>
                  </a:lnTo>
                  <a:lnTo>
                    <a:pt x="1194435" y="1336586"/>
                  </a:lnTo>
                  <a:lnTo>
                    <a:pt x="1264539" y="1289342"/>
                  </a:lnTo>
                  <a:lnTo>
                    <a:pt x="1334643" y="1248194"/>
                  </a:lnTo>
                  <a:lnTo>
                    <a:pt x="1404747" y="1207046"/>
                  </a:lnTo>
                  <a:lnTo>
                    <a:pt x="1474851" y="1159802"/>
                  </a:lnTo>
                  <a:lnTo>
                    <a:pt x="1546479" y="1043978"/>
                  </a:lnTo>
                  <a:lnTo>
                    <a:pt x="1616583" y="949490"/>
                  </a:lnTo>
                  <a:lnTo>
                    <a:pt x="1686687" y="856526"/>
                  </a:lnTo>
                  <a:lnTo>
                    <a:pt x="1756791" y="766610"/>
                  </a:lnTo>
                  <a:lnTo>
                    <a:pt x="1826895" y="675170"/>
                  </a:lnTo>
                  <a:lnTo>
                    <a:pt x="1896999" y="580682"/>
                  </a:lnTo>
                  <a:lnTo>
                    <a:pt x="1967102" y="481622"/>
                  </a:lnTo>
                  <a:lnTo>
                    <a:pt x="2037207" y="373418"/>
                  </a:lnTo>
                  <a:lnTo>
                    <a:pt x="2107311" y="385610"/>
                  </a:lnTo>
                  <a:lnTo>
                    <a:pt x="2178939" y="285026"/>
                  </a:lnTo>
                  <a:lnTo>
                    <a:pt x="2249043" y="190538"/>
                  </a:lnTo>
                  <a:lnTo>
                    <a:pt x="2319147" y="91478"/>
                  </a:lnTo>
                  <a:lnTo>
                    <a:pt x="2389073" y="0"/>
                  </a:lnTo>
                </a:path>
              </a:pathLst>
            </a:custGeom>
            <a:ln w="25400">
              <a:solidFill>
                <a:srgbClr val="70C5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3203750" y="1997621"/>
            <a:ext cx="2529840" cy="0"/>
          </a:xfrm>
          <a:custGeom>
            <a:avLst/>
            <a:gdLst/>
            <a:ahLst/>
            <a:cxnLst/>
            <a:rect l="l" t="t" r="r" b="b"/>
            <a:pathLst>
              <a:path w="2529840">
                <a:moveTo>
                  <a:pt x="0" y="0"/>
                </a:moveTo>
                <a:lnTo>
                  <a:pt x="2529611" y="0"/>
                </a:lnTo>
              </a:path>
            </a:pathLst>
          </a:custGeom>
          <a:ln w="6350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03750" y="5444459"/>
            <a:ext cx="2529840" cy="0"/>
          </a:xfrm>
          <a:custGeom>
            <a:avLst/>
            <a:gdLst/>
            <a:ahLst/>
            <a:cxnLst/>
            <a:rect l="l" t="t" r="r" b="b"/>
            <a:pathLst>
              <a:path w="2529840">
                <a:moveTo>
                  <a:pt x="0" y="0"/>
                </a:moveTo>
                <a:lnTo>
                  <a:pt x="252961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05165" y="5359623"/>
            <a:ext cx="12001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10781" y="4867258"/>
            <a:ext cx="1143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12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09556" y="4374893"/>
            <a:ext cx="11557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14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08739" y="3882528"/>
            <a:ext cx="11620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16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08841" y="3390164"/>
            <a:ext cx="11620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18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92606" y="2897799"/>
            <a:ext cx="1320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96996" y="1913070"/>
            <a:ext cx="1276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24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98222" y="2013494"/>
            <a:ext cx="1480185" cy="540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6575" marR="5080" indent="-12065">
              <a:lnSpc>
                <a:spcPct val="133000"/>
              </a:lnSpc>
              <a:spcBef>
                <a:spcPts val="100"/>
              </a:spcBef>
            </a:pPr>
            <a:r>
              <a:rPr sz="800" b="0" dirty="0">
                <a:latin typeface="BentonSans Medium"/>
                <a:cs typeface="BentonSans Medium"/>
              </a:rPr>
              <a:t>Cons.</a:t>
            </a:r>
            <a:r>
              <a:rPr sz="800" b="0" spc="-25" dirty="0">
                <a:latin typeface="BentonSans Medium"/>
                <a:cs typeface="BentonSans Medium"/>
              </a:rPr>
              <a:t> </a:t>
            </a:r>
            <a:r>
              <a:rPr sz="800" b="0" spc="-10" dirty="0">
                <a:latin typeface="BentonSans Medium"/>
                <a:cs typeface="BentonSans Medium"/>
              </a:rPr>
              <a:t>expenditures</a:t>
            </a:r>
            <a:r>
              <a:rPr sz="800" b="0" spc="500" dirty="0">
                <a:latin typeface="BentonSans Medium"/>
                <a:cs typeface="BentonSans Medium"/>
              </a:rPr>
              <a:t> </a:t>
            </a:r>
            <a:r>
              <a:rPr sz="800" b="0" spc="-10" dirty="0">
                <a:latin typeface="BentonSans Medium"/>
                <a:cs typeface="BentonSans Medium"/>
              </a:rPr>
              <a:t>Population</a:t>
            </a:r>
            <a:endParaRPr sz="800">
              <a:latin typeface="BentonSans Medium"/>
              <a:cs typeface="BentonSans Medium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22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72430" y="5489586"/>
            <a:ext cx="1333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90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26656" y="5489586"/>
            <a:ext cx="1276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95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73290" y="5489586"/>
            <a:ext cx="1352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00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27516" y="5489586"/>
            <a:ext cx="12953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05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85040" y="5489586"/>
            <a:ext cx="12001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39264" y="5489586"/>
            <a:ext cx="1143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81456" y="5489586"/>
            <a:ext cx="1320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35680" y="5489586"/>
            <a:ext cx="1257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73386" y="332655"/>
            <a:ext cx="4420235" cy="50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95"/>
              </a:spcBef>
            </a:pPr>
            <a:r>
              <a:rPr sz="1600" b="1" spc="-10" dirty="0">
                <a:latin typeface="BentonSans Bold"/>
                <a:cs typeface="BentonSans Bold"/>
              </a:rPr>
              <a:t>Demographics</a:t>
            </a:r>
            <a:endParaRPr sz="1600">
              <a:latin typeface="BentonSans Bold"/>
              <a:cs typeface="BentonSans Bold"/>
            </a:endParaRPr>
          </a:p>
          <a:p>
            <a:pPr marL="12700">
              <a:lnSpc>
                <a:spcPts val="1910"/>
              </a:lnSpc>
            </a:pPr>
            <a:r>
              <a:rPr sz="1600" b="0" dirty="0">
                <a:latin typeface="BentonSans Book"/>
                <a:cs typeface="BentonSans Book"/>
              </a:rPr>
              <a:t>Senior</a:t>
            </a:r>
            <a:r>
              <a:rPr sz="1600" b="0" spc="-5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spending</a:t>
            </a:r>
            <a:r>
              <a:rPr sz="1600" b="0" spc="-5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power</a:t>
            </a:r>
            <a:r>
              <a:rPr sz="1600" b="0" spc="-40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boosted</a:t>
            </a:r>
            <a:r>
              <a:rPr sz="1600" b="0" spc="-6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by</a:t>
            </a:r>
            <a:r>
              <a:rPr sz="1600" b="0" spc="-6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wealth</a:t>
            </a:r>
            <a:r>
              <a:rPr sz="1600" b="0" spc="-55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gains</a:t>
            </a:r>
            <a:endParaRPr sz="1600">
              <a:latin typeface="BentonSans Book"/>
              <a:cs typeface="BentonSans Boo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3375" y="6383749"/>
            <a:ext cx="2186940" cy="27495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65"/>
              </a:spcBef>
            </a:pPr>
            <a:r>
              <a:rPr sz="800" b="0" spc="-10" dirty="0">
                <a:latin typeface="BentonSansCond Book"/>
                <a:cs typeface="BentonSansCond Book"/>
              </a:rPr>
              <a:t>Sources:</a:t>
            </a:r>
            <a:r>
              <a:rPr sz="800" b="0" spc="3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Congressional</a:t>
            </a:r>
            <a:r>
              <a:rPr sz="800" b="0" spc="3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Research</a:t>
            </a:r>
            <a:r>
              <a:rPr sz="800" b="0" spc="4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Service,</a:t>
            </a:r>
            <a:r>
              <a:rPr sz="800" b="0" spc="7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Federal</a:t>
            </a:r>
            <a:r>
              <a:rPr sz="800" b="0" spc="50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Reserve,</a:t>
            </a:r>
            <a:r>
              <a:rPr sz="800" b="0" spc="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Bureau</a:t>
            </a:r>
            <a:r>
              <a:rPr sz="800" b="0" spc="2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of</a:t>
            </a:r>
            <a:r>
              <a:rPr sz="800" b="0" spc="-10" dirty="0">
                <a:latin typeface="BentonSansCond Book"/>
                <a:cs typeface="BentonSansCond Book"/>
              </a:rPr>
              <a:t> Economic</a:t>
            </a:r>
            <a:r>
              <a:rPr sz="800" b="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Analysis,</a:t>
            </a:r>
            <a:r>
              <a:rPr sz="800" b="0" spc="2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Census</a:t>
            </a:r>
            <a:r>
              <a:rPr sz="800" b="0" spc="-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Bureau</a:t>
            </a:r>
            <a:endParaRPr sz="800">
              <a:latin typeface="BentonSansCond Book"/>
              <a:cs typeface="BentonSansCond Boo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21407" y="1700784"/>
            <a:ext cx="16662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latin typeface="BentonSans Book"/>
                <a:cs typeface="BentonSans Book"/>
              </a:rPr>
              <a:t>Net</a:t>
            </a:r>
            <a:r>
              <a:rPr sz="1200" b="0" spc="-65" dirty="0">
                <a:latin typeface="BentonSans Book"/>
                <a:cs typeface="BentonSans Book"/>
              </a:rPr>
              <a:t> </a:t>
            </a:r>
            <a:r>
              <a:rPr sz="1200" b="0" spc="-20" dirty="0">
                <a:latin typeface="BentonSans Book"/>
                <a:cs typeface="BentonSans Book"/>
              </a:rPr>
              <a:t>Worth,</a:t>
            </a:r>
            <a:r>
              <a:rPr sz="1200" b="0" spc="-4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USD</a:t>
            </a:r>
            <a:r>
              <a:rPr sz="1200" b="0" spc="-20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trillions</a:t>
            </a:r>
            <a:endParaRPr sz="1200">
              <a:latin typeface="BentonSans Book"/>
              <a:cs typeface="BentonSans Boo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940363" y="1704136"/>
            <a:ext cx="3126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10" dirty="0">
                <a:latin typeface="BentonSans Book"/>
                <a:cs typeface="BentonSans Book"/>
              </a:rPr>
              <a:t>65+share </a:t>
            </a:r>
            <a:r>
              <a:rPr sz="1200" b="0" dirty="0">
                <a:latin typeface="BentonSans Book"/>
                <a:cs typeface="BentonSans Book"/>
              </a:rPr>
              <a:t>in</a:t>
            </a:r>
            <a:r>
              <a:rPr sz="1200" b="0" spc="-1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population</a:t>
            </a:r>
            <a:r>
              <a:rPr sz="1200" b="0" spc="-2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&amp;</a:t>
            </a:r>
            <a:r>
              <a:rPr sz="1200" b="0" spc="-15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cons.</a:t>
            </a:r>
            <a:r>
              <a:rPr sz="1200" b="0" spc="-40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expenditures</a:t>
            </a:r>
            <a:endParaRPr sz="1200">
              <a:latin typeface="BentonSans Book"/>
              <a:cs typeface="BentonSans Book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336899" y="2113838"/>
            <a:ext cx="137160" cy="45720"/>
          </a:xfrm>
          <a:custGeom>
            <a:avLst/>
            <a:gdLst/>
            <a:ahLst/>
            <a:cxnLst/>
            <a:rect l="l" t="t" r="r" b="b"/>
            <a:pathLst>
              <a:path w="137160" h="45719">
                <a:moveTo>
                  <a:pt x="137160" y="0"/>
                </a:moveTo>
                <a:lnTo>
                  <a:pt x="0" y="0"/>
                </a:lnTo>
                <a:lnTo>
                  <a:pt x="0" y="45720"/>
                </a:lnTo>
                <a:lnTo>
                  <a:pt x="137160" y="45720"/>
                </a:lnTo>
                <a:lnTo>
                  <a:pt x="137160" y="0"/>
                </a:lnTo>
                <a:close/>
              </a:path>
            </a:pathLst>
          </a:custGeom>
          <a:solidFill>
            <a:srgbClr val="007C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36899" y="2272601"/>
            <a:ext cx="137160" cy="45720"/>
          </a:xfrm>
          <a:custGeom>
            <a:avLst/>
            <a:gdLst/>
            <a:ahLst/>
            <a:cxnLst/>
            <a:rect l="l" t="t" r="r" b="b"/>
            <a:pathLst>
              <a:path w="137160" h="45719">
                <a:moveTo>
                  <a:pt x="137160" y="0"/>
                </a:moveTo>
                <a:lnTo>
                  <a:pt x="0" y="0"/>
                </a:lnTo>
                <a:lnTo>
                  <a:pt x="0" y="45720"/>
                </a:lnTo>
                <a:lnTo>
                  <a:pt x="137160" y="45720"/>
                </a:lnTo>
                <a:lnTo>
                  <a:pt x="137160" y="0"/>
                </a:lnTo>
                <a:close/>
              </a:path>
            </a:pathLst>
          </a:custGeom>
          <a:solidFill>
            <a:srgbClr val="70C5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6754370" y="2505455"/>
            <a:ext cx="2510790" cy="2937510"/>
            <a:chOff x="6754370" y="2505455"/>
            <a:chExt cx="2510790" cy="2937510"/>
          </a:xfrm>
        </p:grpSpPr>
        <p:sp>
          <p:nvSpPr>
            <p:cNvPr id="32" name="object 32"/>
            <p:cNvSpPr/>
            <p:nvPr/>
          </p:nvSpPr>
          <p:spPr>
            <a:xfrm>
              <a:off x="6754370" y="2691383"/>
              <a:ext cx="2510790" cy="2060575"/>
            </a:xfrm>
            <a:custGeom>
              <a:avLst/>
              <a:gdLst/>
              <a:ahLst/>
              <a:cxnLst/>
              <a:rect l="l" t="t" r="r" b="b"/>
              <a:pathLst>
                <a:path w="2510790" h="2060575">
                  <a:moveTo>
                    <a:pt x="0" y="2060448"/>
                  </a:moveTo>
                  <a:lnTo>
                    <a:pt x="784857" y="2060448"/>
                  </a:lnTo>
                </a:path>
                <a:path w="2510790" h="2060575">
                  <a:moveTo>
                    <a:pt x="1098801" y="2060448"/>
                  </a:moveTo>
                  <a:lnTo>
                    <a:pt x="1412745" y="2060448"/>
                  </a:lnTo>
                </a:path>
                <a:path w="2510790" h="2060575">
                  <a:moveTo>
                    <a:pt x="1726689" y="2060448"/>
                  </a:moveTo>
                  <a:lnTo>
                    <a:pt x="2039109" y="2060448"/>
                  </a:lnTo>
                </a:path>
                <a:path w="2510790" h="2060575">
                  <a:moveTo>
                    <a:pt x="2353053" y="2060448"/>
                  </a:moveTo>
                  <a:lnTo>
                    <a:pt x="2510510" y="2060448"/>
                  </a:lnTo>
                </a:path>
                <a:path w="2510790" h="2060575">
                  <a:moveTo>
                    <a:pt x="1726689" y="1373124"/>
                  </a:moveTo>
                  <a:lnTo>
                    <a:pt x="2039109" y="1373124"/>
                  </a:lnTo>
                </a:path>
                <a:path w="2510790" h="2060575">
                  <a:moveTo>
                    <a:pt x="2353053" y="1373124"/>
                  </a:moveTo>
                  <a:lnTo>
                    <a:pt x="2510510" y="1373124"/>
                  </a:lnTo>
                </a:path>
                <a:path w="2510790" h="2060575">
                  <a:moveTo>
                    <a:pt x="0" y="1373124"/>
                  </a:moveTo>
                  <a:lnTo>
                    <a:pt x="1412745" y="1373124"/>
                  </a:lnTo>
                </a:path>
                <a:path w="2510790" h="2060575">
                  <a:moveTo>
                    <a:pt x="0" y="687324"/>
                  </a:moveTo>
                  <a:lnTo>
                    <a:pt x="2039109" y="687324"/>
                  </a:lnTo>
                </a:path>
                <a:path w="2510790" h="2060575">
                  <a:moveTo>
                    <a:pt x="2353053" y="687324"/>
                  </a:moveTo>
                  <a:lnTo>
                    <a:pt x="2510510" y="687324"/>
                  </a:lnTo>
                </a:path>
                <a:path w="2510790" h="2060575">
                  <a:moveTo>
                    <a:pt x="0" y="0"/>
                  </a:moveTo>
                  <a:lnTo>
                    <a:pt x="2039109" y="0"/>
                  </a:lnTo>
                </a:path>
                <a:path w="2510790" h="2060575">
                  <a:moveTo>
                    <a:pt x="2353053" y="0"/>
                  </a:moveTo>
                  <a:lnTo>
                    <a:pt x="2510510" y="0"/>
                  </a:lnTo>
                </a:path>
              </a:pathLst>
            </a:custGeom>
            <a:ln w="6350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911340" y="2505455"/>
              <a:ext cx="2196465" cy="2933065"/>
            </a:xfrm>
            <a:custGeom>
              <a:avLst/>
              <a:gdLst/>
              <a:ahLst/>
              <a:cxnLst/>
              <a:rect l="l" t="t" r="r" b="b"/>
              <a:pathLst>
                <a:path w="2196465" h="2933065">
                  <a:moveTo>
                    <a:pt x="313931" y="2316480"/>
                  </a:moveTo>
                  <a:lnTo>
                    <a:pt x="0" y="2316480"/>
                  </a:lnTo>
                  <a:lnTo>
                    <a:pt x="0" y="2932696"/>
                  </a:lnTo>
                  <a:lnTo>
                    <a:pt x="313931" y="2932696"/>
                  </a:lnTo>
                  <a:lnTo>
                    <a:pt x="313931" y="2316480"/>
                  </a:lnTo>
                  <a:close/>
                </a:path>
                <a:path w="2196465" h="2933065">
                  <a:moveTo>
                    <a:pt x="941832" y="2240280"/>
                  </a:moveTo>
                  <a:lnTo>
                    <a:pt x="627888" y="2240280"/>
                  </a:lnTo>
                  <a:lnTo>
                    <a:pt x="627888" y="2932696"/>
                  </a:lnTo>
                  <a:lnTo>
                    <a:pt x="941832" y="2932696"/>
                  </a:lnTo>
                  <a:lnTo>
                    <a:pt x="941832" y="2240280"/>
                  </a:lnTo>
                  <a:close/>
                </a:path>
                <a:path w="2196465" h="2933065">
                  <a:moveTo>
                    <a:pt x="1569720" y="1432560"/>
                  </a:moveTo>
                  <a:lnTo>
                    <a:pt x="1255776" y="1432560"/>
                  </a:lnTo>
                  <a:lnTo>
                    <a:pt x="1255776" y="2932696"/>
                  </a:lnTo>
                  <a:lnTo>
                    <a:pt x="1569720" y="2932696"/>
                  </a:lnTo>
                  <a:lnTo>
                    <a:pt x="1569720" y="1432560"/>
                  </a:lnTo>
                  <a:close/>
                </a:path>
                <a:path w="2196465" h="2933065">
                  <a:moveTo>
                    <a:pt x="2196084" y="0"/>
                  </a:moveTo>
                  <a:lnTo>
                    <a:pt x="1882140" y="0"/>
                  </a:lnTo>
                  <a:lnTo>
                    <a:pt x="1882140" y="2932696"/>
                  </a:lnTo>
                  <a:lnTo>
                    <a:pt x="2196084" y="2932696"/>
                  </a:lnTo>
                  <a:lnTo>
                    <a:pt x="2196084" y="0"/>
                  </a:lnTo>
                  <a:close/>
                </a:path>
              </a:pathLst>
            </a:custGeom>
            <a:solidFill>
              <a:srgbClr val="007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754370" y="5438158"/>
              <a:ext cx="2510790" cy="0"/>
            </a:xfrm>
            <a:custGeom>
              <a:avLst/>
              <a:gdLst/>
              <a:ahLst/>
              <a:cxnLst/>
              <a:rect l="l" t="t" r="r" b="b"/>
              <a:pathLst>
                <a:path w="2510790">
                  <a:moveTo>
                    <a:pt x="0" y="0"/>
                  </a:moveTo>
                  <a:lnTo>
                    <a:pt x="251051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/>
          <p:nvPr/>
        </p:nvSpPr>
        <p:spPr>
          <a:xfrm>
            <a:off x="6754370" y="2004948"/>
            <a:ext cx="2510790" cy="0"/>
          </a:xfrm>
          <a:custGeom>
            <a:avLst/>
            <a:gdLst/>
            <a:ahLst/>
            <a:cxnLst/>
            <a:rect l="l" t="t" r="r" b="b"/>
            <a:pathLst>
              <a:path w="2510790">
                <a:moveTo>
                  <a:pt x="0" y="0"/>
                </a:moveTo>
                <a:lnTo>
                  <a:pt x="2510510" y="0"/>
                </a:lnTo>
              </a:path>
            </a:pathLst>
          </a:custGeom>
          <a:ln w="6350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593187" y="5353322"/>
            <a:ext cx="812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586755" y="7033655"/>
            <a:ext cx="1134745" cy="41338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688340" marR="6985" indent="-8890">
              <a:lnSpc>
                <a:spcPct val="109400"/>
              </a:lnSpc>
              <a:spcBef>
                <a:spcPts val="5"/>
              </a:spcBef>
            </a:pPr>
            <a:r>
              <a:rPr sz="600" b="0" spc="-10" dirty="0">
                <a:latin typeface="BentonSansCond Light"/>
                <a:cs typeface="BentonSansCond Light"/>
              </a:rPr>
              <a:t>S0000043508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P0000139804</a:t>
            </a:r>
            <a:endParaRPr sz="600">
              <a:latin typeface="BentonSansCond Light"/>
              <a:cs typeface="BentonSansCond Light"/>
            </a:endParaRPr>
          </a:p>
          <a:p>
            <a:pPr marL="12700" marR="5080" indent="657860">
              <a:lnSpc>
                <a:spcPts val="790"/>
              </a:lnSpc>
              <a:spcBef>
                <a:spcPts val="25"/>
              </a:spcBef>
            </a:pPr>
            <a:r>
              <a:rPr sz="600" b="0" dirty="0">
                <a:latin typeface="BentonSansCond Light"/>
                <a:cs typeface="BentonSansCond Light"/>
              </a:rPr>
              <a:t>PPT/</a:t>
            </a:r>
            <a:r>
              <a:rPr sz="600" b="0" spc="225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Tmpl</a:t>
            </a:r>
            <a:r>
              <a:rPr sz="600" b="0" spc="-5" dirty="0">
                <a:latin typeface="BentonSansCond Light"/>
                <a:cs typeface="BentonSansCond Light"/>
              </a:rPr>
              <a:t> </a:t>
            </a:r>
            <a:r>
              <a:rPr sz="600" b="0" spc="-25" dirty="0">
                <a:latin typeface="BentonSansCond Light"/>
                <a:cs typeface="BentonSansCond Light"/>
              </a:rPr>
              <a:t>1.6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Copyright</a:t>
            </a:r>
            <a:r>
              <a:rPr sz="600" b="0" dirty="0">
                <a:latin typeface="BentonSansCond Light"/>
                <a:cs typeface="BentonSansCond Light"/>
              </a:rPr>
              <a:t> © 2026 All</a:t>
            </a:r>
            <a:r>
              <a:rPr sz="600" b="0" spc="20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Rights</a:t>
            </a:r>
            <a:r>
              <a:rPr sz="600" b="0" spc="5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Reserved</a:t>
            </a:r>
            <a:endParaRPr sz="600">
              <a:latin typeface="BentonSansCond Light"/>
              <a:cs typeface="BentonSansCond Light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37" name="object 37"/>
          <p:cNvSpPr txBox="1"/>
          <p:nvPr/>
        </p:nvSpPr>
        <p:spPr>
          <a:xfrm>
            <a:off x="6543256" y="4666646"/>
            <a:ext cx="1320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542030" y="3979970"/>
            <a:ext cx="1333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40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541213" y="3293293"/>
            <a:ext cx="1333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60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541316" y="2606617"/>
            <a:ext cx="1333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80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500166" y="1919941"/>
            <a:ext cx="17335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100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875618" y="5483102"/>
            <a:ext cx="3848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Millenials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572606" y="5483102"/>
            <a:ext cx="2470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Silent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195874" y="5483102"/>
            <a:ext cx="2552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dirty="0">
                <a:latin typeface="BentonSansCond Light"/>
                <a:cs typeface="BentonSansCond Light"/>
              </a:rPr>
              <a:t>Gen</a:t>
            </a:r>
            <a:r>
              <a:rPr sz="800" b="0" spc="-10" dirty="0">
                <a:latin typeface="BentonSansCond Light"/>
                <a:cs typeface="BentonSansCond Light"/>
              </a:rPr>
              <a:t> </a:t>
            </a:r>
            <a:r>
              <a:rPr sz="800" b="0" spc="-50" dirty="0">
                <a:latin typeface="BentonSansCond Light"/>
                <a:cs typeface="BentonSansCond Light"/>
              </a:rPr>
              <a:t>X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760123" y="5483102"/>
            <a:ext cx="3822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Boomers</a:t>
            </a:r>
            <a:endParaRPr sz="800">
              <a:latin typeface="BentonSansCond Light"/>
              <a:cs typeface="BentonSansCond Ligh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3386" y="332655"/>
            <a:ext cx="4208145" cy="50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95"/>
              </a:spcBef>
            </a:pPr>
            <a:r>
              <a:rPr sz="1600" b="1" spc="-10" dirty="0">
                <a:latin typeface="BentonSans Bold"/>
                <a:cs typeface="BentonSans Bold"/>
              </a:rPr>
              <a:t>AI-Dynamism</a:t>
            </a:r>
            <a:endParaRPr sz="1600">
              <a:latin typeface="BentonSans Bold"/>
              <a:cs typeface="BentonSans Bold"/>
            </a:endParaRPr>
          </a:p>
          <a:p>
            <a:pPr marL="12700">
              <a:lnSpc>
                <a:spcPts val="1910"/>
              </a:lnSpc>
            </a:pPr>
            <a:r>
              <a:rPr sz="1600" b="0" dirty="0">
                <a:latin typeface="BentonSans Book"/>
                <a:cs typeface="BentonSans Book"/>
              </a:rPr>
              <a:t>AI</a:t>
            </a:r>
            <a:r>
              <a:rPr sz="1600" b="0" spc="-6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use</a:t>
            </a:r>
            <a:r>
              <a:rPr sz="1600" b="0" spc="-3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continues</a:t>
            </a:r>
            <a:r>
              <a:rPr sz="1600" b="0" spc="-4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to</a:t>
            </a:r>
            <a:r>
              <a:rPr sz="1600" b="0" spc="-45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grow</a:t>
            </a:r>
            <a:r>
              <a:rPr sz="1600" b="0" spc="-35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across</a:t>
            </a:r>
            <a:r>
              <a:rPr sz="1600" b="0" spc="-4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the</a:t>
            </a:r>
            <a:r>
              <a:rPr sz="1600" b="0" spc="-45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economy</a:t>
            </a:r>
            <a:endParaRPr sz="1600">
              <a:latin typeface="BentonSans Book"/>
              <a:cs typeface="BentonSans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3375" y="6383749"/>
            <a:ext cx="1872614" cy="27495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65"/>
              </a:spcBef>
            </a:pPr>
            <a:r>
              <a:rPr sz="800" b="0" spc="-10" dirty="0">
                <a:latin typeface="BentonSansCond Book"/>
                <a:cs typeface="BentonSansCond Book"/>
              </a:rPr>
              <a:t>Sources:</a:t>
            </a:r>
            <a:r>
              <a:rPr sz="800" b="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Business</a:t>
            </a:r>
            <a:r>
              <a:rPr sz="800" b="0" spc="1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Outlook</a:t>
            </a:r>
            <a:r>
              <a:rPr sz="800" b="0" dirty="0">
                <a:latin typeface="BentonSansCond Book"/>
                <a:cs typeface="BentonSansCond Book"/>
              </a:rPr>
              <a:t> and</a:t>
            </a:r>
            <a:r>
              <a:rPr sz="800" b="0" spc="4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Trends</a:t>
            </a:r>
            <a:r>
              <a:rPr sz="800" b="0" spc="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Survey,</a:t>
            </a:r>
            <a:r>
              <a:rPr sz="800" b="0" spc="50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Weekly,</a:t>
            </a:r>
            <a:r>
              <a:rPr sz="800" b="0" spc="-3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Census</a:t>
            </a:r>
            <a:r>
              <a:rPr sz="800" b="0" spc="-4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Bureau</a:t>
            </a:r>
            <a:endParaRPr sz="800">
              <a:latin typeface="BentonSansCond Book"/>
              <a:cs typeface="BentonSansCond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13319" y="1653345"/>
            <a:ext cx="2576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latin typeface="BentonSans Book"/>
                <a:cs typeface="BentonSans Book"/>
              </a:rPr>
              <a:t>%</a:t>
            </a:r>
            <a:r>
              <a:rPr sz="1200" b="0" spc="-1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of</a:t>
            </a:r>
            <a:r>
              <a:rPr sz="1200" b="0" spc="-20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cos.</a:t>
            </a:r>
            <a:r>
              <a:rPr sz="1200" b="0" spc="-4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who</a:t>
            </a:r>
            <a:r>
              <a:rPr sz="1200" b="0" spc="-10" dirty="0">
                <a:latin typeface="BentonSans Book"/>
                <a:cs typeface="BentonSans Book"/>
              </a:rPr>
              <a:t> used</a:t>
            </a:r>
            <a:r>
              <a:rPr sz="1200" b="0" spc="-4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AI</a:t>
            </a:r>
            <a:r>
              <a:rPr sz="1200" b="0" spc="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in</a:t>
            </a:r>
            <a:r>
              <a:rPr sz="1200" b="0" spc="-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last 2</a:t>
            </a:r>
            <a:r>
              <a:rPr sz="1200" b="0" spc="-15" dirty="0">
                <a:latin typeface="BentonSans Book"/>
                <a:cs typeface="BentonSans Book"/>
              </a:rPr>
              <a:t> </a:t>
            </a:r>
            <a:r>
              <a:rPr sz="1200" b="0" spc="-20" dirty="0">
                <a:latin typeface="BentonSans Book"/>
                <a:cs typeface="BentonSans Book"/>
              </a:rPr>
              <a:t>weeks</a:t>
            </a:r>
            <a:endParaRPr sz="1200">
              <a:latin typeface="BentonSans Book"/>
              <a:cs typeface="BentonSans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82552" y="1650907"/>
            <a:ext cx="31261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latin typeface="BentonSans Book"/>
                <a:cs typeface="BentonSans Book"/>
              </a:rPr>
              <a:t>%</a:t>
            </a:r>
            <a:r>
              <a:rPr sz="1200" b="0" spc="-2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of</a:t>
            </a:r>
            <a:r>
              <a:rPr sz="1200" b="0" spc="-30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cos.</a:t>
            </a:r>
            <a:r>
              <a:rPr sz="1200" b="0" spc="-4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planning to</a:t>
            </a:r>
            <a:r>
              <a:rPr sz="1200" b="0" spc="-4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use</a:t>
            </a:r>
            <a:r>
              <a:rPr sz="1200" b="0" spc="-4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AI</a:t>
            </a:r>
            <a:r>
              <a:rPr sz="1200" b="0" spc="-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in</a:t>
            </a:r>
            <a:r>
              <a:rPr sz="1200" b="0" spc="-2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next</a:t>
            </a:r>
            <a:r>
              <a:rPr sz="1200" b="0" spc="-2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6</a:t>
            </a:r>
            <a:r>
              <a:rPr sz="1200" b="0" spc="-15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months</a:t>
            </a:r>
            <a:endParaRPr sz="1200">
              <a:latin typeface="BentonSans Book"/>
              <a:cs typeface="BentonSans Boo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248705" y="2910839"/>
            <a:ext cx="2501265" cy="2496820"/>
            <a:chOff x="3248705" y="2910839"/>
            <a:chExt cx="2501265" cy="2496820"/>
          </a:xfrm>
        </p:grpSpPr>
        <p:sp>
          <p:nvSpPr>
            <p:cNvPr id="7" name="object 7"/>
            <p:cNvSpPr/>
            <p:nvPr/>
          </p:nvSpPr>
          <p:spPr>
            <a:xfrm>
              <a:off x="3248705" y="3685031"/>
              <a:ext cx="2501265" cy="859790"/>
            </a:xfrm>
            <a:custGeom>
              <a:avLst/>
              <a:gdLst/>
              <a:ahLst/>
              <a:cxnLst/>
              <a:rect l="l" t="t" r="r" b="b"/>
              <a:pathLst>
                <a:path w="2501265" h="859789">
                  <a:moveTo>
                    <a:pt x="0" y="859536"/>
                  </a:moveTo>
                  <a:lnTo>
                    <a:pt x="312882" y="859536"/>
                  </a:lnTo>
                </a:path>
                <a:path w="2501265" h="859789">
                  <a:moveTo>
                    <a:pt x="937722" y="859536"/>
                  </a:moveTo>
                  <a:lnTo>
                    <a:pt x="1562562" y="859536"/>
                  </a:lnTo>
                </a:path>
                <a:path w="2501265" h="859789">
                  <a:moveTo>
                    <a:pt x="2187402" y="859536"/>
                  </a:moveTo>
                  <a:lnTo>
                    <a:pt x="2500706" y="859536"/>
                  </a:lnTo>
                </a:path>
                <a:path w="2501265" h="859789">
                  <a:moveTo>
                    <a:pt x="0" y="0"/>
                  </a:moveTo>
                  <a:lnTo>
                    <a:pt x="1562562" y="0"/>
                  </a:lnTo>
                </a:path>
                <a:path w="2501265" h="859789">
                  <a:moveTo>
                    <a:pt x="2187402" y="0"/>
                  </a:moveTo>
                  <a:lnTo>
                    <a:pt x="2500706" y="0"/>
                  </a:lnTo>
                </a:path>
              </a:pathLst>
            </a:custGeom>
            <a:ln w="6350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61588" y="2910839"/>
              <a:ext cx="1874520" cy="2493645"/>
            </a:xfrm>
            <a:custGeom>
              <a:avLst/>
              <a:gdLst/>
              <a:ahLst/>
              <a:cxnLst/>
              <a:rect l="l" t="t" r="r" b="b"/>
              <a:pathLst>
                <a:path w="1874520" h="2493645">
                  <a:moveTo>
                    <a:pt x="624840" y="1376172"/>
                  </a:moveTo>
                  <a:lnTo>
                    <a:pt x="0" y="1376172"/>
                  </a:lnTo>
                  <a:lnTo>
                    <a:pt x="0" y="2493467"/>
                  </a:lnTo>
                  <a:lnTo>
                    <a:pt x="624840" y="2493467"/>
                  </a:lnTo>
                  <a:lnTo>
                    <a:pt x="624840" y="1376172"/>
                  </a:lnTo>
                  <a:close/>
                </a:path>
                <a:path w="1874520" h="2493645">
                  <a:moveTo>
                    <a:pt x="1874507" y="0"/>
                  </a:moveTo>
                  <a:lnTo>
                    <a:pt x="1249680" y="0"/>
                  </a:lnTo>
                  <a:lnTo>
                    <a:pt x="1249680" y="2493467"/>
                  </a:lnTo>
                  <a:lnTo>
                    <a:pt x="1874507" y="2493467"/>
                  </a:lnTo>
                  <a:lnTo>
                    <a:pt x="1874507" y="0"/>
                  </a:lnTo>
                  <a:close/>
                </a:path>
              </a:pathLst>
            </a:custGeom>
            <a:solidFill>
              <a:srgbClr val="007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48705" y="5404304"/>
              <a:ext cx="2501265" cy="0"/>
            </a:xfrm>
            <a:custGeom>
              <a:avLst/>
              <a:gdLst/>
              <a:ahLst/>
              <a:cxnLst/>
              <a:rect l="l" t="t" r="r" b="b"/>
              <a:pathLst>
                <a:path w="2501265">
                  <a:moveTo>
                    <a:pt x="0" y="0"/>
                  </a:moveTo>
                  <a:lnTo>
                    <a:pt x="2500706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3248705" y="2823972"/>
            <a:ext cx="2501265" cy="0"/>
          </a:xfrm>
          <a:custGeom>
            <a:avLst/>
            <a:gdLst/>
            <a:ahLst/>
            <a:cxnLst/>
            <a:rect l="l" t="t" r="r" b="b"/>
            <a:pathLst>
              <a:path w="2501265">
                <a:moveTo>
                  <a:pt x="0" y="0"/>
                </a:moveTo>
                <a:lnTo>
                  <a:pt x="2500706" y="0"/>
                </a:lnTo>
              </a:path>
            </a:pathLst>
          </a:custGeom>
          <a:ln w="6350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48705" y="1964258"/>
            <a:ext cx="2501265" cy="0"/>
          </a:xfrm>
          <a:custGeom>
            <a:avLst/>
            <a:gdLst/>
            <a:ahLst/>
            <a:cxnLst/>
            <a:rect l="l" t="t" r="r" b="b"/>
            <a:pathLst>
              <a:path w="2501265">
                <a:moveTo>
                  <a:pt x="0" y="0"/>
                </a:moveTo>
                <a:lnTo>
                  <a:pt x="2500706" y="0"/>
                </a:lnTo>
              </a:path>
            </a:pathLst>
          </a:custGeom>
          <a:ln w="6350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974491" y="5319467"/>
            <a:ext cx="1936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16.0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78779" y="4459411"/>
            <a:ext cx="18859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17.0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74593" y="3599355"/>
            <a:ext cx="19367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18.0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74491" y="2739300"/>
            <a:ext cx="19367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19.0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58357" y="1879244"/>
            <a:ext cx="21082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20.0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50920" y="5449246"/>
            <a:ext cx="24637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11/25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12668" y="5449246"/>
            <a:ext cx="22415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2/26</a:t>
            </a:r>
            <a:endParaRPr sz="800">
              <a:latin typeface="BentonSansCond Light"/>
              <a:cs typeface="BentonSansCond Ligh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830326" y="2651760"/>
            <a:ext cx="2501265" cy="2755900"/>
            <a:chOff x="6830326" y="2651760"/>
            <a:chExt cx="2501265" cy="2755900"/>
          </a:xfrm>
        </p:grpSpPr>
        <p:sp>
          <p:nvSpPr>
            <p:cNvPr id="20" name="object 20"/>
            <p:cNvSpPr/>
            <p:nvPr/>
          </p:nvSpPr>
          <p:spPr>
            <a:xfrm>
              <a:off x="6830326" y="2823972"/>
              <a:ext cx="2501265" cy="1720850"/>
            </a:xfrm>
            <a:custGeom>
              <a:avLst/>
              <a:gdLst/>
              <a:ahLst/>
              <a:cxnLst/>
              <a:rect l="l" t="t" r="r" b="b"/>
              <a:pathLst>
                <a:path w="2501265" h="1720850">
                  <a:moveTo>
                    <a:pt x="0" y="1720595"/>
                  </a:moveTo>
                  <a:lnTo>
                    <a:pt x="312661" y="1720595"/>
                  </a:lnTo>
                </a:path>
                <a:path w="2501265" h="1720850">
                  <a:moveTo>
                    <a:pt x="937501" y="1720595"/>
                  </a:moveTo>
                  <a:lnTo>
                    <a:pt x="1562341" y="1720595"/>
                  </a:lnTo>
                </a:path>
                <a:path w="2501265" h="1720850">
                  <a:moveTo>
                    <a:pt x="2188705" y="1720595"/>
                  </a:moveTo>
                  <a:lnTo>
                    <a:pt x="2500706" y="1720595"/>
                  </a:lnTo>
                </a:path>
                <a:path w="2501265" h="1720850">
                  <a:moveTo>
                    <a:pt x="0" y="861059"/>
                  </a:moveTo>
                  <a:lnTo>
                    <a:pt x="1562341" y="861059"/>
                  </a:lnTo>
                </a:path>
                <a:path w="2501265" h="1720850">
                  <a:moveTo>
                    <a:pt x="2188705" y="861059"/>
                  </a:moveTo>
                  <a:lnTo>
                    <a:pt x="2500706" y="861059"/>
                  </a:lnTo>
                </a:path>
                <a:path w="2501265" h="1720850">
                  <a:moveTo>
                    <a:pt x="0" y="0"/>
                  </a:moveTo>
                  <a:lnTo>
                    <a:pt x="1562341" y="0"/>
                  </a:lnTo>
                </a:path>
                <a:path w="2501265" h="1720850">
                  <a:moveTo>
                    <a:pt x="2188705" y="0"/>
                  </a:moveTo>
                  <a:lnTo>
                    <a:pt x="2500706" y="0"/>
                  </a:lnTo>
                </a:path>
              </a:pathLst>
            </a:custGeom>
            <a:ln w="6350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42988" y="2651759"/>
              <a:ext cx="1876425" cy="2752725"/>
            </a:xfrm>
            <a:custGeom>
              <a:avLst/>
              <a:gdLst/>
              <a:ahLst/>
              <a:cxnLst/>
              <a:rect l="l" t="t" r="r" b="b"/>
              <a:pathLst>
                <a:path w="1876425" h="2752725">
                  <a:moveTo>
                    <a:pt x="624840" y="1720596"/>
                  </a:moveTo>
                  <a:lnTo>
                    <a:pt x="0" y="1720596"/>
                  </a:lnTo>
                  <a:lnTo>
                    <a:pt x="0" y="2752547"/>
                  </a:lnTo>
                  <a:lnTo>
                    <a:pt x="624840" y="2752547"/>
                  </a:lnTo>
                  <a:lnTo>
                    <a:pt x="624840" y="1720596"/>
                  </a:lnTo>
                  <a:close/>
                </a:path>
                <a:path w="1876425" h="2752725">
                  <a:moveTo>
                    <a:pt x="1876044" y="0"/>
                  </a:moveTo>
                  <a:lnTo>
                    <a:pt x="1249680" y="0"/>
                  </a:lnTo>
                  <a:lnTo>
                    <a:pt x="1249680" y="2752547"/>
                  </a:lnTo>
                  <a:lnTo>
                    <a:pt x="1876044" y="2752547"/>
                  </a:lnTo>
                  <a:lnTo>
                    <a:pt x="1876044" y="0"/>
                  </a:lnTo>
                  <a:close/>
                </a:path>
              </a:pathLst>
            </a:custGeom>
            <a:solidFill>
              <a:srgbClr val="007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830326" y="5404304"/>
              <a:ext cx="2501265" cy="0"/>
            </a:xfrm>
            <a:custGeom>
              <a:avLst/>
              <a:gdLst/>
              <a:ahLst/>
              <a:cxnLst/>
              <a:rect l="l" t="t" r="r" b="b"/>
              <a:pathLst>
                <a:path w="2501265">
                  <a:moveTo>
                    <a:pt x="0" y="0"/>
                  </a:moveTo>
                  <a:lnTo>
                    <a:pt x="2500706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6830326" y="1964258"/>
            <a:ext cx="2501265" cy="0"/>
          </a:xfrm>
          <a:custGeom>
            <a:avLst/>
            <a:gdLst/>
            <a:ahLst/>
            <a:cxnLst/>
            <a:rect l="l" t="t" r="r" b="b"/>
            <a:pathLst>
              <a:path w="2501265">
                <a:moveTo>
                  <a:pt x="0" y="0"/>
                </a:moveTo>
                <a:lnTo>
                  <a:pt x="2500706" y="0"/>
                </a:lnTo>
              </a:path>
            </a:pathLst>
          </a:custGeom>
          <a:ln w="6350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545763" y="5319467"/>
            <a:ext cx="20510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20.5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586755" y="7033655"/>
            <a:ext cx="1134745" cy="41338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689610" marR="6985" indent="-10160">
              <a:lnSpc>
                <a:spcPct val="109400"/>
              </a:lnSpc>
              <a:spcBef>
                <a:spcPts val="5"/>
              </a:spcBef>
            </a:pPr>
            <a:r>
              <a:rPr sz="600" b="0" spc="-10" dirty="0">
                <a:latin typeface="BentonSansCond Light"/>
                <a:cs typeface="BentonSansCond Light"/>
              </a:rPr>
              <a:t>S0000043508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P0000140607</a:t>
            </a:r>
            <a:endParaRPr sz="600">
              <a:latin typeface="BentonSansCond Light"/>
              <a:cs typeface="BentonSansCond Light"/>
            </a:endParaRPr>
          </a:p>
          <a:p>
            <a:pPr marL="12700" marR="5080" indent="657860">
              <a:lnSpc>
                <a:spcPts val="790"/>
              </a:lnSpc>
              <a:spcBef>
                <a:spcPts val="25"/>
              </a:spcBef>
            </a:pPr>
            <a:r>
              <a:rPr sz="600" b="0" dirty="0">
                <a:latin typeface="BentonSansCond Light"/>
                <a:cs typeface="BentonSansCond Light"/>
              </a:rPr>
              <a:t>PPT/</a:t>
            </a:r>
            <a:r>
              <a:rPr sz="600" b="0" spc="225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Tmpl</a:t>
            </a:r>
            <a:r>
              <a:rPr sz="600" b="0" spc="-5" dirty="0">
                <a:latin typeface="BentonSansCond Light"/>
                <a:cs typeface="BentonSansCond Light"/>
              </a:rPr>
              <a:t> </a:t>
            </a:r>
            <a:r>
              <a:rPr sz="600" b="0" spc="-25" dirty="0">
                <a:latin typeface="BentonSansCond Light"/>
                <a:cs typeface="BentonSansCond Light"/>
              </a:rPr>
              <a:t>1.6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Copyright</a:t>
            </a:r>
            <a:r>
              <a:rPr sz="600" b="0" dirty="0">
                <a:latin typeface="BentonSansCond Light"/>
                <a:cs typeface="BentonSansCond Light"/>
              </a:rPr>
              <a:t> © 2026 All</a:t>
            </a:r>
            <a:r>
              <a:rPr sz="600" b="0" spc="20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Rights</a:t>
            </a:r>
            <a:r>
              <a:rPr sz="600" b="0" spc="5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Reserved</a:t>
            </a:r>
            <a:endParaRPr sz="600">
              <a:latin typeface="BentonSansCond Light"/>
              <a:cs typeface="BentonSansCond Light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sp>
        <p:nvSpPr>
          <p:cNvPr id="25" name="object 25"/>
          <p:cNvSpPr txBox="1"/>
          <p:nvPr/>
        </p:nvSpPr>
        <p:spPr>
          <a:xfrm>
            <a:off x="6558118" y="4459411"/>
            <a:ext cx="19304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21.0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63938" y="3599355"/>
            <a:ext cx="18669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21.5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45660" y="2739300"/>
            <a:ext cx="205104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22.0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51480" y="1879244"/>
            <a:ext cx="19939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22.5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32607" y="5449246"/>
            <a:ext cx="24637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11/25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594356" y="5449246"/>
            <a:ext cx="22415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2/26</a:t>
            </a:r>
            <a:endParaRPr sz="800">
              <a:latin typeface="BentonSansCond Light"/>
              <a:cs typeface="BentonSansCond Ligh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3386" y="332655"/>
            <a:ext cx="5834380" cy="50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95"/>
              </a:spcBef>
            </a:pPr>
            <a:r>
              <a:rPr sz="1600" b="1" spc="-10" dirty="0">
                <a:latin typeface="BentonSans Bold"/>
                <a:cs typeface="BentonSans Bold"/>
              </a:rPr>
              <a:t>AI-Dynamism</a:t>
            </a:r>
            <a:endParaRPr sz="1600">
              <a:latin typeface="BentonSans Bold"/>
              <a:cs typeface="BentonSans Bold"/>
            </a:endParaRPr>
          </a:p>
          <a:p>
            <a:pPr marL="12700">
              <a:lnSpc>
                <a:spcPts val="1910"/>
              </a:lnSpc>
            </a:pPr>
            <a:r>
              <a:rPr sz="1600" b="0" spc="-10" dirty="0">
                <a:latin typeface="BentonSans Book"/>
                <a:cs typeface="BentonSans Book"/>
              </a:rPr>
              <a:t>Government</a:t>
            </a:r>
            <a:r>
              <a:rPr sz="1600" b="0" spc="-30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supports</a:t>
            </a:r>
            <a:r>
              <a:rPr sz="1600" b="0" spc="-6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AI</a:t>
            </a:r>
            <a:r>
              <a:rPr sz="1600" b="0" spc="-45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related</a:t>
            </a:r>
            <a:r>
              <a:rPr sz="1600" b="0" spc="-3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capex</a:t>
            </a:r>
            <a:r>
              <a:rPr sz="1600" b="0" spc="-4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as</a:t>
            </a:r>
            <a:r>
              <a:rPr sz="1600" b="0" spc="-4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a</a:t>
            </a:r>
            <a:r>
              <a:rPr sz="1600" b="0" spc="-3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driver</a:t>
            </a:r>
            <a:r>
              <a:rPr sz="1600" b="0" spc="-3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of</a:t>
            </a:r>
            <a:r>
              <a:rPr sz="1600" b="0" spc="-5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US</a:t>
            </a:r>
            <a:r>
              <a:rPr sz="1600" b="0" spc="-25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growth</a:t>
            </a:r>
            <a:endParaRPr sz="1600">
              <a:latin typeface="BentonSans Book"/>
              <a:cs typeface="BentonSans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3375" y="6383749"/>
            <a:ext cx="1795780" cy="27495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65"/>
              </a:spcBef>
            </a:pPr>
            <a:r>
              <a:rPr sz="800" b="0" spc="-10" dirty="0">
                <a:latin typeface="BentonSansCond Book"/>
                <a:cs typeface="BentonSansCond Book"/>
              </a:rPr>
              <a:t>Sources:</a:t>
            </a:r>
            <a:r>
              <a:rPr sz="800" b="0" spc="1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Wellington</a:t>
            </a:r>
            <a:r>
              <a:rPr sz="800" b="0" spc="4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Management,</a:t>
            </a:r>
            <a:r>
              <a:rPr sz="800" b="0" spc="6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Bureau</a:t>
            </a:r>
            <a:r>
              <a:rPr sz="800" b="0" spc="35" dirty="0">
                <a:latin typeface="BentonSansCond Book"/>
                <a:cs typeface="BentonSansCond Book"/>
              </a:rPr>
              <a:t> </a:t>
            </a:r>
            <a:r>
              <a:rPr sz="800" b="0" spc="-25" dirty="0">
                <a:latin typeface="BentonSansCond Book"/>
                <a:cs typeface="BentonSansCond Book"/>
              </a:rPr>
              <a:t>of</a:t>
            </a:r>
            <a:r>
              <a:rPr sz="800" b="0" spc="50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Economic</a:t>
            </a:r>
            <a:r>
              <a:rPr sz="800" b="0" spc="3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Analysis</a:t>
            </a:r>
            <a:endParaRPr sz="800">
              <a:latin typeface="BentonSansCond Book"/>
              <a:cs typeface="BentonSansCond Boo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361347" y="1777453"/>
            <a:ext cx="2510155" cy="3434715"/>
            <a:chOff x="3361347" y="1777453"/>
            <a:chExt cx="2510155" cy="3434715"/>
          </a:xfrm>
        </p:grpSpPr>
        <p:sp>
          <p:nvSpPr>
            <p:cNvPr id="5" name="object 5"/>
            <p:cNvSpPr/>
            <p:nvPr/>
          </p:nvSpPr>
          <p:spPr>
            <a:xfrm>
              <a:off x="3361347" y="1780628"/>
              <a:ext cx="2510155" cy="2741295"/>
            </a:xfrm>
            <a:custGeom>
              <a:avLst/>
              <a:gdLst/>
              <a:ahLst/>
              <a:cxnLst/>
              <a:rect l="l" t="t" r="r" b="b"/>
              <a:pathLst>
                <a:path w="2510154" h="2741295">
                  <a:moveTo>
                    <a:pt x="0" y="2741079"/>
                  </a:moveTo>
                  <a:lnTo>
                    <a:pt x="2509621" y="2741079"/>
                  </a:lnTo>
                </a:path>
                <a:path w="2510154" h="2741295">
                  <a:moveTo>
                    <a:pt x="0" y="2055279"/>
                  </a:moveTo>
                  <a:lnTo>
                    <a:pt x="2509621" y="2055279"/>
                  </a:lnTo>
                </a:path>
                <a:path w="2510154" h="2741295">
                  <a:moveTo>
                    <a:pt x="0" y="1371003"/>
                  </a:moveTo>
                  <a:lnTo>
                    <a:pt x="2509621" y="1371003"/>
                  </a:lnTo>
                </a:path>
                <a:path w="2510154" h="2741295">
                  <a:moveTo>
                    <a:pt x="0" y="685203"/>
                  </a:moveTo>
                  <a:lnTo>
                    <a:pt x="2509621" y="685203"/>
                  </a:lnTo>
                </a:path>
                <a:path w="2510154" h="2741295">
                  <a:moveTo>
                    <a:pt x="0" y="0"/>
                  </a:moveTo>
                  <a:lnTo>
                    <a:pt x="2509621" y="0"/>
                  </a:lnTo>
                </a:path>
              </a:pathLst>
            </a:custGeom>
            <a:ln w="6350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61347" y="5207048"/>
              <a:ext cx="2510155" cy="0"/>
            </a:xfrm>
            <a:custGeom>
              <a:avLst/>
              <a:gdLst/>
              <a:ahLst/>
              <a:cxnLst/>
              <a:rect l="l" t="t" r="r" b="b"/>
              <a:pathLst>
                <a:path w="2510154">
                  <a:moveTo>
                    <a:pt x="0" y="0"/>
                  </a:moveTo>
                  <a:lnTo>
                    <a:pt x="2509621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18384" y="1836788"/>
              <a:ext cx="2281555" cy="3309620"/>
            </a:xfrm>
            <a:custGeom>
              <a:avLst/>
              <a:gdLst/>
              <a:ahLst/>
              <a:cxnLst/>
              <a:rect l="l" t="t" r="r" b="b"/>
              <a:pathLst>
                <a:path w="2281554" h="3309620">
                  <a:moveTo>
                    <a:pt x="0" y="2370975"/>
                  </a:moveTo>
                  <a:lnTo>
                    <a:pt x="114249" y="2808363"/>
                  </a:lnTo>
                  <a:lnTo>
                    <a:pt x="228549" y="2425839"/>
                  </a:lnTo>
                  <a:lnTo>
                    <a:pt x="342849" y="744867"/>
                  </a:lnTo>
                  <a:lnTo>
                    <a:pt x="455625" y="1790331"/>
                  </a:lnTo>
                  <a:lnTo>
                    <a:pt x="569925" y="92595"/>
                  </a:lnTo>
                  <a:lnTo>
                    <a:pt x="684225" y="0"/>
                  </a:lnTo>
                  <a:lnTo>
                    <a:pt x="798525" y="1084719"/>
                  </a:lnTo>
                  <a:lnTo>
                    <a:pt x="912825" y="2526423"/>
                  </a:lnTo>
                  <a:lnTo>
                    <a:pt x="1027125" y="2924187"/>
                  </a:lnTo>
                  <a:lnTo>
                    <a:pt x="1141425" y="3110115"/>
                  </a:lnTo>
                  <a:lnTo>
                    <a:pt x="1254201" y="3268611"/>
                  </a:lnTo>
                  <a:lnTo>
                    <a:pt x="1368501" y="3309315"/>
                  </a:lnTo>
                  <a:lnTo>
                    <a:pt x="1482801" y="3306711"/>
                  </a:lnTo>
                  <a:lnTo>
                    <a:pt x="1597101" y="3279279"/>
                  </a:lnTo>
                  <a:lnTo>
                    <a:pt x="1711401" y="3203079"/>
                  </a:lnTo>
                  <a:lnTo>
                    <a:pt x="1825701" y="3204603"/>
                  </a:lnTo>
                  <a:lnTo>
                    <a:pt x="1940001" y="3160407"/>
                  </a:lnTo>
                  <a:lnTo>
                    <a:pt x="2052777" y="3137547"/>
                  </a:lnTo>
                  <a:lnTo>
                    <a:pt x="2167077" y="3145167"/>
                  </a:lnTo>
                  <a:lnTo>
                    <a:pt x="2281478" y="3084207"/>
                  </a:lnTo>
                </a:path>
              </a:pathLst>
            </a:custGeom>
            <a:ln w="2540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200162" y="5122213"/>
            <a:ext cx="812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94684" y="4436966"/>
            <a:ext cx="18542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200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93459" y="3751719"/>
            <a:ext cx="18732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400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92642" y="3066473"/>
            <a:ext cx="1898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600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92744" y="2381226"/>
            <a:ext cx="18732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800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27906" y="1695979"/>
            <a:ext cx="25400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1,000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76058" y="5252401"/>
            <a:ext cx="11366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21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26048" y="5252401"/>
            <a:ext cx="12636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22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82062" y="5252401"/>
            <a:ext cx="12636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23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37974" y="5252401"/>
            <a:ext cx="1276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24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94908" y="5252401"/>
            <a:ext cx="1257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50105" y="5252401"/>
            <a:ext cx="1282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26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52068" y="1494443"/>
            <a:ext cx="22555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45" dirty="0">
                <a:latin typeface="BentonSans Book"/>
                <a:cs typeface="BentonSans Book"/>
              </a:rPr>
              <a:t>Y/Y</a:t>
            </a:r>
            <a:r>
              <a:rPr sz="1200" b="0" spc="-5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%</a:t>
            </a:r>
            <a:r>
              <a:rPr sz="1200" b="0" spc="10" dirty="0">
                <a:latin typeface="BentonSans Book"/>
                <a:cs typeface="BentonSans Book"/>
              </a:rPr>
              <a:t> </a:t>
            </a:r>
            <a:r>
              <a:rPr sz="1200" b="0" spc="-20" dirty="0">
                <a:latin typeface="BentonSans Book"/>
                <a:cs typeface="BentonSans Book"/>
              </a:rPr>
              <a:t>change,</a:t>
            </a:r>
            <a:r>
              <a:rPr sz="1200" b="0" spc="-6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AI</a:t>
            </a:r>
            <a:r>
              <a:rPr sz="1200" b="0" spc="25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related</a:t>
            </a:r>
            <a:r>
              <a:rPr sz="1200" b="0" spc="-20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growth</a:t>
            </a:r>
            <a:endParaRPr sz="1200">
              <a:latin typeface="BentonSans Book"/>
              <a:cs typeface="BentonSans Boo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82109" y="1494443"/>
            <a:ext cx="18688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latin typeface="BentonSans Book"/>
                <a:cs typeface="BentonSans Book"/>
              </a:rPr>
              <a:t>AI </a:t>
            </a:r>
            <a:r>
              <a:rPr sz="1200" b="0" spc="-10" dirty="0">
                <a:latin typeface="BentonSans Book"/>
                <a:cs typeface="BentonSans Book"/>
              </a:rPr>
              <a:t>related</a:t>
            </a:r>
            <a:r>
              <a:rPr sz="1200" b="0" spc="-4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capex</a:t>
            </a:r>
            <a:r>
              <a:rPr sz="1200" b="0" spc="-2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as</a:t>
            </a:r>
            <a:r>
              <a:rPr sz="1200" b="0" spc="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%</a:t>
            </a:r>
            <a:r>
              <a:rPr sz="1200" b="0" spc="-25" dirty="0">
                <a:latin typeface="BentonSans Book"/>
                <a:cs typeface="BentonSans Book"/>
              </a:rPr>
              <a:t> GDP</a:t>
            </a:r>
            <a:endParaRPr sz="1200">
              <a:latin typeface="BentonSans Book"/>
              <a:cs typeface="BentonSans Boo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36796" y="4730620"/>
            <a:ext cx="2139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Book"/>
                <a:cs typeface="BentonSansCond Book"/>
              </a:rPr>
              <a:t>83%</a:t>
            </a:r>
            <a:endParaRPr sz="800">
              <a:latin typeface="BentonSansCond Book"/>
              <a:cs typeface="BentonSansCond Book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883124" y="1988820"/>
            <a:ext cx="2533650" cy="3218815"/>
            <a:chOff x="6883124" y="1988820"/>
            <a:chExt cx="2533650" cy="3218815"/>
          </a:xfrm>
        </p:grpSpPr>
        <p:sp>
          <p:nvSpPr>
            <p:cNvPr id="24" name="object 24"/>
            <p:cNvSpPr/>
            <p:nvPr/>
          </p:nvSpPr>
          <p:spPr>
            <a:xfrm>
              <a:off x="6883124" y="2462784"/>
              <a:ext cx="2533650" cy="2054860"/>
            </a:xfrm>
            <a:custGeom>
              <a:avLst/>
              <a:gdLst/>
              <a:ahLst/>
              <a:cxnLst/>
              <a:rect l="l" t="t" r="r" b="b"/>
              <a:pathLst>
                <a:path w="2533650" h="2054860">
                  <a:moveTo>
                    <a:pt x="0" y="2054352"/>
                  </a:moveTo>
                  <a:lnTo>
                    <a:pt x="1194075" y="2054352"/>
                  </a:lnTo>
                </a:path>
                <a:path w="2533650" h="2054860">
                  <a:moveTo>
                    <a:pt x="1338855" y="2054352"/>
                  </a:moveTo>
                  <a:lnTo>
                    <a:pt x="1556787" y="2054352"/>
                  </a:lnTo>
                </a:path>
                <a:path w="2533650" h="2054860">
                  <a:moveTo>
                    <a:pt x="1701567" y="2054352"/>
                  </a:moveTo>
                  <a:lnTo>
                    <a:pt x="1917975" y="2054352"/>
                  </a:lnTo>
                </a:path>
                <a:path w="2533650" h="2054860">
                  <a:moveTo>
                    <a:pt x="2062755" y="2054352"/>
                  </a:moveTo>
                  <a:lnTo>
                    <a:pt x="2280687" y="2054352"/>
                  </a:lnTo>
                </a:path>
                <a:path w="2533650" h="2054860">
                  <a:moveTo>
                    <a:pt x="2425467" y="2054352"/>
                  </a:moveTo>
                  <a:lnTo>
                    <a:pt x="2533383" y="2054352"/>
                  </a:lnTo>
                </a:path>
                <a:path w="2533650" h="2054860">
                  <a:moveTo>
                    <a:pt x="0" y="1370076"/>
                  </a:moveTo>
                  <a:lnTo>
                    <a:pt x="1917975" y="1370076"/>
                  </a:lnTo>
                </a:path>
                <a:path w="2533650" h="2054860">
                  <a:moveTo>
                    <a:pt x="2062755" y="1370076"/>
                  </a:moveTo>
                  <a:lnTo>
                    <a:pt x="2280687" y="1370076"/>
                  </a:lnTo>
                </a:path>
                <a:path w="2533650" h="2054860">
                  <a:moveTo>
                    <a:pt x="2425467" y="1370076"/>
                  </a:moveTo>
                  <a:lnTo>
                    <a:pt x="2533383" y="1370076"/>
                  </a:lnTo>
                </a:path>
                <a:path w="2533650" h="2054860">
                  <a:moveTo>
                    <a:pt x="0" y="685800"/>
                  </a:moveTo>
                  <a:lnTo>
                    <a:pt x="2280687" y="685800"/>
                  </a:lnTo>
                </a:path>
                <a:path w="2533650" h="2054860">
                  <a:moveTo>
                    <a:pt x="2425467" y="685800"/>
                  </a:moveTo>
                  <a:lnTo>
                    <a:pt x="2533383" y="685800"/>
                  </a:lnTo>
                </a:path>
                <a:path w="2533650" h="2054860">
                  <a:moveTo>
                    <a:pt x="0" y="0"/>
                  </a:moveTo>
                  <a:lnTo>
                    <a:pt x="2280687" y="0"/>
                  </a:lnTo>
                </a:path>
                <a:path w="2533650" h="2054860">
                  <a:moveTo>
                    <a:pt x="2425467" y="0"/>
                  </a:moveTo>
                  <a:lnTo>
                    <a:pt x="2533383" y="0"/>
                  </a:lnTo>
                </a:path>
              </a:pathLst>
            </a:custGeom>
            <a:ln w="6350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92111" y="1988819"/>
              <a:ext cx="2316480" cy="3214370"/>
            </a:xfrm>
            <a:custGeom>
              <a:avLst/>
              <a:gdLst/>
              <a:ahLst/>
              <a:cxnLst/>
              <a:rect l="l" t="t" r="r" b="b"/>
              <a:pathLst>
                <a:path w="2316479" h="3214370">
                  <a:moveTo>
                    <a:pt x="144767" y="3194304"/>
                  </a:moveTo>
                  <a:lnTo>
                    <a:pt x="0" y="3194304"/>
                  </a:lnTo>
                  <a:lnTo>
                    <a:pt x="0" y="3213747"/>
                  </a:lnTo>
                  <a:lnTo>
                    <a:pt x="144767" y="3213747"/>
                  </a:lnTo>
                  <a:lnTo>
                    <a:pt x="144767" y="3194304"/>
                  </a:lnTo>
                  <a:close/>
                </a:path>
                <a:path w="2316479" h="3214370">
                  <a:moveTo>
                    <a:pt x="505968" y="3139440"/>
                  </a:moveTo>
                  <a:lnTo>
                    <a:pt x="361188" y="3139440"/>
                  </a:lnTo>
                  <a:lnTo>
                    <a:pt x="361188" y="3213747"/>
                  </a:lnTo>
                  <a:lnTo>
                    <a:pt x="505968" y="3213747"/>
                  </a:lnTo>
                  <a:lnTo>
                    <a:pt x="505968" y="3139440"/>
                  </a:lnTo>
                  <a:close/>
                </a:path>
                <a:path w="2316479" h="3214370">
                  <a:moveTo>
                    <a:pt x="868667" y="2846832"/>
                  </a:moveTo>
                  <a:lnTo>
                    <a:pt x="723900" y="2846832"/>
                  </a:lnTo>
                  <a:lnTo>
                    <a:pt x="723900" y="3213747"/>
                  </a:lnTo>
                  <a:lnTo>
                    <a:pt x="868667" y="3213747"/>
                  </a:lnTo>
                  <a:lnTo>
                    <a:pt x="868667" y="2846832"/>
                  </a:lnTo>
                  <a:close/>
                </a:path>
                <a:path w="2316479" h="3214370">
                  <a:moveTo>
                    <a:pt x="1229868" y="2034540"/>
                  </a:moveTo>
                  <a:lnTo>
                    <a:pt x="1085088" y="2034540"/>
                  </a:lnTo>
                  <a:lnTo>
                    <a:pt x="1085088" y="3213747"/>
                  </a:lnTo>
                  <a:lnTo>
                    <a:pt x="1229868" y="3213747"/>
                  </a:lnTo>
                  <a:lnTo>
                    <a:pt x="1229868" y="2034540"/>
                  </a:lnTo>
                  <a:close/>
                </a:path>
                <a:path w="2316479" h="3214370">
                  <a:moveTo>
                    <a:pt x="1592567" y="1905000"/>
                  </a:moveTo>
                  <a:lnTo>
                    <a:pt x="1447800" y="1905000"/>
                  </a:lnTo>
                  <a:lnTo>
                    <a:pt x="1447800" y="3213747"/>
                  </a:lnTo>
                  <a:lnTo>
                    <a:pt x="1592567" y="3213747"/>
                  </a:lnTo>
                  <a:lnTo>
                    <a:pt x="1592567" y="1905000"/>
                  </a:lnTo>
                  <a:close/>
                </a:path>
                <a:path w="2316479" h="3214370">
                  <a:moveTo>
                    <a:pt x="1953768" y="1365504"/>
                  </a:moveTo>
                  <a:lnTo>
                    <a:pt x="1808988" y="1365504"/>
                  </a:lnTo>
                  <a:lnTo>
                    <a:pt x="1808988" y="3213747"/>
                  </a:lnTo>
                  <a:lnTo>
                    <a:pt x="1953768" y="3213747"/>
                  </a:lnTo>
                  <a:lnTo>
                    <a:pt x="1953768" y="1365504"/>
                  </a:lnTo>
                  <a:close/>
                </a:path>
                <a:path w="2316479" h="3214370">
                  <a:moveTo>
                    <a:pt x="2316467" y="0"/>
                  </a:moveTo>
                  <a:lnTo>
                    <a:pt x="2171700" y="0"/>
                  </a:lnTo>
                  <a:lnTo>
                    <a:pt x="2171700" y="3213747"/>
                  </a:lnTo>
                  <a:lnTo>
                    <a:pt x="2316467" y="3213747"/>
                  </a:lnTo>
                  <a:lnTo>
                    <a:pt x="2316467" y="0"/>
                  </a:lnTo>
                  <a:close/>
                </a:path>
              </a:pathLst>
            </a:custGeom>
            <a:solidFill>
              <a:srgbClr val="007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883124" y="5202561"/>
              <a:ext cx="2533650" cy="0"/>
            </a:xfrm>
            <a:custGeom>
              <a:avLst/>
              <a:gdLst/>
              <a:ahLst/>
              <a:cxnLst/>
              <a:rect l="l" t="t" r="r" b="b"/>
              <a:pathLst>
                <a:path w="2533650">
                  <a:moveTo>
                    <a:pt x="0" y="0"/>
                  </a:moveTo>
                  <a:lnTo>
                    <a:pt x="2533383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6883124" y="1778609"/>
            <a:ext cx="2533650" cy="0"/>
          </a:xfrm>
          <a:custGeom>
            <a:avLst/>
            <a:gdLst/>
            <a:ahLst/>
            <a:cxnLst/>
            <a:rect l="l" t="t" r="r" b="b"/>
            <a:pathLst>
              <a:path w="2533650">
                <a:moveTo>
                  <a:pt x="0" y="0"/>
                </a:moveTo>
                <a:lnTo>
                  <a:pt x="2533383" y="0"/>
                </a:lnTo>
              </a:path>
            </a:pathLst>
          </a:custGeom>
          <a:ln w="6350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642691" y="5117725"/>
            <a:ext cx="1606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0.0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586755" y="7033655"/>
            <a:ext cx="1134745" cy="41338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691515" marR="6985" indent="-11430">
              <a:lnSpc>
                <a:spcPct val="109400"/>
              </a:lnSpc>
              <a:spcBef>
                <a:spcPts val="5"/>
              </a:spcBef>
            </a:pPr>
            <a:r>
              <a:rPr sz="600" b="0" spc="-10" dirty="0">
                <a:latin typeface="BentonSansCond Light"/>
                <a:cs typeface="BentonSansCond Light"/>
              </a:rPr>
              <a:t>S0000043508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P0000140443</a:t>
            </a:r>
            <a:endParaRPr sz="600">
              <a:latin typeface="BentonSansCond Light"/>
              <a:cs typeface="BentonSansCond Light"/>
            </a:endParaRPr>
          </a:p>
          <a:p>
            <a:pPr marL="12700" marR="5080" indent="657860">
              <a:lnSpc>
                <a:spcPts val="790"/>
              </a:lnSpc>
              <a:spcBef>
                <a:spcPts val="25"/>
              </a:spcBef>
            </a:pPr>
            <a:r>
              <a:rPr sz="600" b="0" dirty="0">
                <a:latin typeface="BentonSansCond Light"/>
                <a:cs typeface="BentonSansCond Light"/>
              </a:rPr>
              <a:t>PPT/</a:t>
            </a:r>
            <a:r>
              <a:rPr sz="600" b="0" spc="225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Tmpl</a:t>
            </a:r>
            <a:r>
              <a:rPr sz="600" b="0" spc="-5" dirty="0">
                <a:latin typeface="BentonSansCond Light"/>
                <a:cs typeface="BentonSansCond Light"/>
              </a:rPr>
              <a:t> </a:t>
            </a:r>
            <a:r>
              <a:rPr sz="600" b="0" spc="-25" dirty="0">
                <a:latin typeface="BentonSansCond Light"/>
                <a:cs typeface="BentonSansCond Light"/>
              </a:rPr>
              <a:t>1.6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Copyright</a:t>
            </a:r>
            <a:r>
              <a:rPr sz="600" b="0" dirty="0">
                <a:latin typeface="BentonSansCond Light"/>
                <a:cs typeface="BentonSansCond Light"/>
              </a:rPr>
              <a:t> © 2026 All</a:t>
            </a:r>
            <a:r>
              <a:rPr sz="600" b="0" spc="20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Rights</a:t>
            </a:r>
            <a:r>
              <a:rPr sz="600" b="0" spc="5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Reserved</a:t>
            </a:r>
            <a:endParaRPr sz="600">
              <a:latin typeface="BentonSansCond Light"/>
              <a:cs typeface="BentonSansCond Light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29" name="object 29"/>
          <p:cNvSpPr txBox="1"/>
          <p:nvPr/>
        </p:nvSpPr>
        <p:spPr>
          <a:xfrm>
            <a:off x="6647797" y="4432887"/>
            <a:ext cx="15557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0.3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46265" y="3748048"/>
            <a:ext cx="15684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0.6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646265" y="3063210"/>
            <a:ext cx="15684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0.9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666483" y="2378372"/>
            <a:ext cx="13589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1.2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666585" y="1693533"/>
            <a:ext cx="13589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1.5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953916" y="5247402"/>
            <a:ext cx="23977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6395" algn="l"/>
                <a:tab pos="737235" algn="l"/>
                <a:tab pos="1092835" algn="l"/>
                <a:tab pos="1454150" algn="l"/>
                <a:tab pos="1816100" algn="l"/>
                <a:tab pos="2178685" algn="l"/>
              </a:tabLst>
            </a:pPr>
            <a:r>
              <a:rPr sz="800" b="0" spc="-20" dirty="0">
                <a:latin typeface="BentonSansCond Light"/>
                <a:cs typeface="BentonSansCond Light"/>
              </a:rPr>
              <a:t>2019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0" dirty="0">
                <a:latin typeface="BentonSansCond Light"/>
                <a:cs typeface="BentonSansCond Light"/>
              </a:rPr>
              <a:t>2020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0" dirty="0">
                <a:latin typeface="BentonSansCond Light"/>
                <a:cs typeface="BentonSansCond Light"/>
              </a:rPr>
              <a:t>2021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0" dirty="0">
                <a:latin typeface="BentonSansCond Light"/>
                <a:cs typeface="BentonSansCond Light"/>
              </a:rPr>
              <a:t>2022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0" dirty="0">
                <a:latin typeface="BentonSansCond Light"/>
                <a:cs typeface="BentonSansCond Light"/>
              </a:rPr>
              <a:t>2023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0" dirty="0">
                <a:latin typeface="BentonSansCond Light"/>
                <a:cs typeface="BentonSansCond Light"/>
              </a:rPr>
              <a:t>2024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0" dirty="0">
                <a:latin typeface="BentonSansCond Light"/>
                <a:cs typeface="BentonSansCond Light"/>
              </a:rPr>
              <a:t>2025</a:t>
            </a:r>
            <a:endParaRPr sz="800">
              <a:latin typeface="BentonSansCond Light"/>
              <a:cs typeface="BentonSansCond Ligh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3386" y="332655"/>
            <a:ext cx="5402580" cy="50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95"/>
              </a:spcBef>
            </a:pPr>
            <a:r>
              <a:rPr sz="1600" b="1" spc="-10" dirty="0">
                <a:latin typeface="BentonSans Bold"/>
                <a:cs typeface="BentonSans Bold"/>
              </a:rPr>
              <a:t>AI-Dynamism</a:t>
            </a:r>
            <a:endParaRPr sz="1600">
              <a:latin typeface="BentonSans Bold"/>
              <a:cs typeface="BentonSans Bold"/>
            </a:endParaRPr>
          </a:p>
          <a:p>
            <a:pPr marL="12700">
              <a:lnSpc>
                <a:spcPts val="1910"/>
              </a:lnSpc>
            </a:pPr>
            <a:r>
              <a:rPr sz="1600" b="0" dirty="0">
                <a:latin typeface="BentonSans Book"/>
                <a:cs typeface="BentonSans Book"/>
              </a:rPr>
              <a:t>Unsurprisingly</a:t>
            </a:r>
            <a:r>
              <a:rPr sz="1600" b="0" spc="-2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take</a:t>
            </a:r>
            <a:r>
              <a:rPr sz="1600" b="0" spc="-3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up</a:t>
            </a:r>
            <a:r>
              <a:rPr sz="1600" b="0" spc="-3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of</a:t>
            </a:r>
            <a:r>
              <a:rPr sz="1600" b="0" spc="-9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AI</a:t>
            </a:r>
            <a:r>
              <a:rPr sz="1600" b="0" spc="-4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is</a:t>
            </a:r>
            <a:r>
              <a:rPr sz="1600" b="0" spc="-40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uneven</a:t>
            </a:r>
            <a:r>
              <a:rPr sz="1600" b="0" spc="-45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across</a:t>
            </a:r>
            <a:r>
              <a:rPr sz="1600" b="0" spc="-4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the</a:t>
            </a:r>
            <a:r>
              <a:rPr sz="1600" b="0" spc="-35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economy</a:t>
            </a:r>
            <a:endParaRPr sz="1600">
              <a:latin typeface="BentonSans Book"/>
              <a:cs typeface="BentonSans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3375" y="6383749"/>
            <a:ext cx="1872614" cy="27495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65"/>
              </a:spcBef>
            </a:pPr>
            <a:r>
              <a:rPr sz="800" b="0" spc="-10" dirty="0">
                <a:latin typeface="BentonSansCond Book"/>
                <a:cs typeface="BentonSansCond Book"/>
              </a:rPr>
              <a:t>Sources:</a:t>
            </a:r>
            <a:r>
              <a:rPr sz="800" b="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Business</a:t>
            </a:r>
            <a:r>
              <a:rPr sz="800" b="0" spc="1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Outlook</a:t>
            </a:r>
            <a:r>
              <a:rPr sz="800" b="0" dirty="0">
                <a:latin typeface="BentonSansCond Book"/>
                <a:cs typeface="BentonSansCond Book"/>
              </a:rPr>
              <a:t> and</a:t>
            </a:r>
            <a:r>
              <a:rPr sz="800" b="0" spc="4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Trends</a:t>
            </a:r>
            <a:r>
              <a:rPr sz="800" b="0" spc="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Survey,</a:t>
            </a:r>
            <a:r>
              <a:rPr sz="800" b="0" spc="50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Weekly,</a:t>
            </a:r>
            <a:r>
              <a:rPr sz="800" b="0" spc="-3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Census</a:t>
            </a:r>
            <a:r>
              <a:rPr sz="800" b="0" spc="-4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Bureau</a:t>
            </a:r>
            <a:endParaRPr sz="800">
              <a:latin typeface="BentonSansCond Book"/>
              <a:cs typeface="BentonSansCond Boo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30206" y="2093976"/>
            <a:ext cx="5523230" cy="3295015"/>
            <a:chOff x="3230206" y="2093976"/>
            <a:chExt cx="5523230" cy="3295015"/>
          </a:xfrm>
        </p:grpSpPr>
        <p:sp>
          <p:nvSpPr>
            <p:cNvPr id="5" name="object 5"/>
            <p:cNvSpPr/>
            <p:nvPr/>
          </p:nvSpPr>
          <p:spPr>
            <a:xfrm>
              <a:off x="3230206" y="2212848"/>
              <a:ext cx="5523230" cy="2719070"/>
            </a:xfrm>
            <a:custGeom>
              <a:avLst/>
              <a:gdLst/>
              <a:ahLst/>
              <a:cxnLst/>
              <a:rect l="l" t="t" r="r" b="b"/>
              <a:pathLst>
                <a:path w="5523230" h="2719070">
                  <a:moveTo>
                    <a:pt x="0" y="2718816"/>
                  </a:moveTo>
                  <a:lnTo>
                    <a:pt x="81445" y="2718816"/>
                  </a:lnTo>
                </a:path>
                <a:path w="5523230" h="2719070">
                  <a:moveTo>
                    <a:pt x="242989" y="2718816"/>
                  </a:moveTo>
                  <a:lnTo>
                    <a:pt x="406057" y="2718816"/>
                  </a:lnTo>
                </a:path>
                <a:path w="5523230" h="2719070">
                  <a:moveTo>
                    <a:pt x="569125" y="2718816"/>
                  </a:moveTo>
                  <a:lnTo>
                    <a:pt x="730669" y="2718816"/>
                  </a:lnTo>
                </a:path>
                <a:path w="5523230" h="2719070">
                  <a:moveTo>
                    <a:pt x="893737" y="2718816"/>
                  </a:moveTo>
                  <a:lnTo>
                    <a:pt x="1055281" y="2718816"/>
                  </a:lnTo>
                </a:path>
                <a:path w="5523230" h="2719070">
                  <a:moveTo>
                    <a:pt x="1218349" y="2718816"/>
                  </a:moveTo>
                  <a:lnTo>
                    <a:pt x="1381417" y="2718816"/>
                  </a:lnTo>
                </a:path>
                <a:path w="5523230" h="2719070">
                  <a:moveTo>
                    <a:pt x="1542961" y="2718816"/>
                  </a:moveTo>
                  <a:lnTo>
                    <a:pt x="1706029" y="2718816"/>
                  </a:lnTo>
                </a:path>
                <a:path w="5523230" h="2719070">
                  <a:moveTo>
                    <a:pt x="1867573" y="2718816"/>
                  </a:moveTo>
                  <a:lnTo>
                    <a:pt x="2030641" y="2718816"/>
                  </a:lnTo>
                </a:path>
                <a:path w="5523230" h="2719070">
                  <a:moveTo>
                    <a:pt x="2192185" y="2718816"/>
                  </a:moveTo>
                  <a:lnTo>
                    <a:pt x="2355253" y="2718816"/>
                  </a:lnTo>
                </a:path>
                <a:path w="5523230" h="2719070">
                  <a:moveTo>
                    <a:pt x="2518321" y="2718816"/>
                  </a:moveTo>
                  <a:lnTo>
                    <a:pt x="2679865" y="2718816"/>
                  </a:lnTo>
                </a:path>
                <a:path w="5523230" h="2719070">
                  <a:moveTo>
                    <a:pt x="2842933" y="2718816"/>
                  </a:moveTo>
                  <a:lnTo>
                    <a:pt x="3004477" y="2718816"/>
                  </a:lnTo>
                </a:path>
                <a:path w="5523230" h="2719070">
                  <a:moveTo>
                    <a:pt x="3167545" y="2718816"/>
                  </a:moveTo>
                  <a:lnTo>
                    <a:pt x="3329089" y="2718816"/>
                  </a:lnTo>
                </a:path>
                <a:path w="5523230" h="2719070">
                  <a:moveTo>
                    <a:pt x="3492157" y="2718816"/>
                  </a:moveTo>
                  <a:lnTo>
                    <a:pt x="3655225" y="2718816"/>
                  </a:lnTo>
                </a:path>
                <a:path w="5523230" h="2719070">
                  <a:moveTo>
                    <a:pt x="3816769" y="2718816"/>
                  </a:moveTo>
                  <a:lnTo>
                    <a:pt x="3979837" y="2718816"/>
                  </a:lnTo>
                </a:path>
                <a:path w="5523230" h="2719070">
                  <a:moveTo>
                    <a:pt x="4141381" y="2718816"/>
                  </a:moveTo>
                  <a:lnTo>
                    <a:pt x="4304449" y="2718816"/>
                  </a:lnTo>
                </a:path>
                <a:path w="5523230" h="2719070">
                  <a:moveTo>
                    <a:pt x="4467517" y="2718816"/>
                  </a:moveTo>
                  <a:lnTo>
                    <a:pt x="4629061" y="2718816"/>
                  </a:lnTo>
                </a:path>
                <a:path w="5523230" h="2719070">
                  <a:moveTo>
                    <a:pt x="4792129" y="2718816"/>
                  </a:moveTo>
                  <a:lnTo>
                    <a:pt x="4953673" y="2718816"/>
                  </a:lnTo>
                </a:path>
                <a:path w="5523230" h="2719070">
                  <a:moveTo>
                    <a:pt x="5116741" y="2718816"/>
                  </a:moveTo>
                  <a:lnTo>
                    <a:pt x="5278285" y="2718816"/>
                  </a:lnTo>
                </a:path>
                <a:path w="5523230" h="2719070">
                  <a:moveTo>
                    <a:pt x="5441353" y="2718816"/>
                  </a:moveTo>
                  <a:lnTo>
                    <a:pt x="5522658" y="2718816"/>
                  </a:lnTo>
                </a:path>
                <a:path w="5523230" h="2719070">
                  <a:moveTo>
                    <a:pt x="242989" y="2264664"/>
                  </a:moveTo>
                  <a:lnTo>
                    <a:pt x="406057" y="2264664"/>
                  </a:lnTo>
                </a:path>
                <a:path w="5523230" h="2719070">
                  <a:moveTo>
                    <a:pt x="569125" y="2264664"/>
                  </a:moveTo>
                  <a:lnTo>
                    <a:pt x="730669" y="2264664"/>
                  </a:lnTo>
                </a:path>
                <a:path w="5523230" h="2719070">
                  <a:moveTo>
                    <a:pt x="893737" y="2264664"/>
                  </a:moveTo>
                  <a:lnTo>
                    <a:pt x="1055281" y="2264664"/>
                  </a:lnTo>
                </a:path>
                <a:path w="5523230" h="2719070">
                  <a:moveTo>
                    <a:pt x="1218349" y="2264664"/>
                  </a:moveTo>
                  <a:lnTo>
                    <a:pt x="1381417" y="2264664"/>
                  </a:lnTo>
                </a:path>
                <a:path w="5523230" h="2719070">
                  <a:moveTo>
                    <a:pt x="1542961" y="2264664"/>
                  </a:moveTo>
                  <a:lnTo>
                    <a:pt x="1706029" y="2264664"/>
                  </a:lnTo>
                </a:path>
                <a:path w="5523230" h="2719070">
                  <a:moveTo>
                    <a:pt x="1867573" y="2264664"/>
                  </a:moveTo>
                  <a:lnTo>
                    <a:pt x="2030641" y="2264664"/>
                  </a:lnTo>
                </a:path>
                <a:path w="5523230" h="2719070">
                  <a:moveTo>
                    <a:pt x="2192185" y="2264664"/>
                  </a:moveTo>
                  <a:lnTo>
                    <a:pt x="2355253" y="2264664"/>
                  </a:lnTo>
                </a:path>
                <a:path w="5523230" h="2719070">
                  <a:moveTo>
                    <a:pt x="2518321" y="2264664"/>
                  </a:moveTo>
                  <a:lnTo>
                    <a:pt x="2679865" y="2264664"/>
                  </a:lnTo>
                </a:path>
                <a:path w="5523230" h="2719070">
                  <a:moveTo>
                    <a:pt x="2842933" y="2264664"/>
                  </a:moveTo>
                  <a:lnTo>
                    <a:pt x="3004477" y="2264664"/>
                  </a:lnTo>
                </a:path>
                <a:path w="5523230" h="2719070">
                  <a:moveTo>
                    <a:pt x="3167545" y="2264664"/>
                  </a:moveTo>
                  <a:lnTo>
                    <a:pt x="3329089" y="2264664"/>
                  </a:lnTo>
                </a:path>
                <a:path w="5523230" h="2719070">
                  <a:moveTo>
                    <a:pt x="3492157" y="2264664"/>
                  </a:moveTo>
                  <a:lnTo>
                    <a:pt x="3655225" y="2264664"/>
                  </a:lnTo>
                </a:path>
                <a:path w="5523230" h="2719070">
                  <a:moveTo>
                    <a:pt x="3816769" y="2264664"/>
                  </a:moveTo>
                  <a:lnTo>
                    <a:pt x="3979837" y="2264664"/>
                  </a:lnTo>
                </a:path>
                <a:path w="5523230" h="2719070">
                  <a:moveTo>
                    <a:pt x="4141381" y="2264664"/>
                  </a:moveTo>
                  <a:lnTo>
                    <a:pt x="4304449" y="2264664"/>
                  </a:lnTo>
                </a:path>
                <a:path w="5523230" h="2719070">
                  <a:moveTo>
                    <a:pt x="4467517" y="2264664"/>
                  </a:moveTo>
                  <a:lnTo>
                    <a:pt x="5522658" y="2264664"/>
                  </a:lnTo>
                </a:path>
                <a:path w="5523230" h="2719070">
                  <a:moveTo>
                    <a:pt x="0" y="2264664"/>
                  </a:moveTo>
                  <a:lnTo>
                    <a:pt x="81445" y="2264664"/>
                  </a:lnTo>
                </a:path>
                <a:path w="5523230" h="2719070">
                  <a:moveTo>
                    <a:pt x="1542961" y="1812035"/>
                  </a:moveTo>
                  <a:lnTo>
                    <a:pt x="1706029" y="1812035"/>
                  </a:lnTo>
                </a:path>
                <a:path w="5523230" h="2719070">
                  <a:moveTo>
                    <a:pt x="1867573" y="1812035"/>
                  </a:moveTo>
                  <a:lnTo>
                    <a:pt x="2030641" y="1812035"/>
                  </a:lnTo>
                </a:path>
                <a:path w="5523230" h="2719070">
                  <a:moveTo>
                    <a:pt x="2192185" y="1812035"/>
                  </a:moveTo>
                  <a:lnTo>
                    <a:pt x="2355253" y="1812035"/>
                  </a:lnTo>
                </a:path>
                <a:path w="5523230" h="2719070">
                  <a:moveTo>
                    <a:pt x="2518321" y="1812035"/>
                  </a:moveTo>
                  <a:lnTo>
                    <a:pt x="2679865" y="1812035"/>
                  </a:lnTo>
                </a:path>
                <a:path w="5523230" h="2719070">
                  <a:moveTo>
                    <a:pt x="0" y="1812035"/>
                  </a:moveTo>
                  <a:lnTo>
                    <a:pt x="81445" y="1812035"/>
                  </a:lnTo>
                </a:path>
                <a:path w="5523230" h="2719070">
                  <a:moveTo>
                    <a:pt x="242989" y="1812035"/>
                  </a:moveTo>
                  <a:lnTo>
                    <a:pt x="406057" y="1812035"/>
                  </a:lnTo>
                </a:path>
                <a:path w="5523230" h="2719070">
                  <a:moveTo>
                    <a:pt x="2842933" y="1812035"/>
                  </a:moveTo>
                  <a:lnTo>
                    <a:pt x="5522658" y="1812035"/>
                  </a:lnTo>
                </a:path>
                <a:path w="5523230" h="2719070">
                  <a:moveTo>
                    <a:pt x="569125" y="1812035"/>
                  </a:moveTo>
                  <a:lnTo>
                    <a:pt x="730669" y="1812035"/>
                  </a:lnTo>
                </a:path>
                <a:path w="5523230" h="2719070">
                  <a:moveTo>
                    <a:pt x="893737" y="1812035"/>
                  </a:moveTo>
                  <a:lnTo>
                    <a:pt x="1055281" y="1812035"/>
                  </a:lnTo>
                </a:path>
                <a:path w="5523230" h="2719070">
                  <a:moveTo>
                    <a:pt x="1218349" y="1812035"/>
                  </a:moveTo>
                  <a:lnTo>
                    <a:pt x="1381417" y="1812035"/>
                  </a:lnTo>
                </a:path>
                <a:path w="5523230" h="2719070">
                  <a:moveTo>
                    <a:pt x="0" y="1359407"/>
                  </a:moveTo>
                  <a:lnTo>
                    <a:pt x="81445" y="1359407"/>
                  </a:lnTo>
                </a:path>
                <a:path w="5523230" h="2719070">
                  <a:moveTo>
                    <a:pt x="242989" y="1359407"/>
                  </a:moveTo>
                  <a:lnTo>
                    <a:pt x="406057" y="1359407"/>
                  </a:lnTo>
                </a:path>
                <a:path w="5523230" h="2719070">
                  <a:moveTo>
                    <a:pt x="893737" y="1359407"/>
                  </a:moveTo>
                  <a:lnTo>
                    <a:pt x="1055281" y="1359407"/>
                  </a:lnTo>
                </a:path>
                <a:path w="5523230" h="2719070">
                  <a:moveTo>
                    <a:pt x="1218349" y="1359407"/>
                  </a:moveTo>
                  <a:lnTo>
                    <a:pt x="1381417" y="1359407"/>
                  </a:lnTo>
                </a:path>
                <a:path w="5523230" h="2719070">
                  <a:moveTo>
                    <a:pt x="1542961" y="1359407"/>
                  </a:moveTo>
                  <a:lnTo>
                    <a:pt x="5522658" y="1359407"/>
                  </a:lnTo>
                </a:path>
                <a:path w="5523230" h="2719070">
                  <a:moveTo>
                    <a:pt x="569125" y="1359407"/>
                  </a:moveTo>
                  <a:lnTo>
                    <a:pt x="730669" y="1359407"/>
                  </a:lnTo>
                </a:path>
                <a:path w="5523230" h="2719070">
                  <a:moveTo>
                    <a:pt x="569125" y="905255"/>
                  </a:moveTo>
                  <a:lnTo>
                    <a:pt x="730669" y="905255"/>
                  </a:lnTo>
                </a:path>
                <a:path w="5523230" h="2719070">
                  <a:moveTo>
                    <a:pt x="893737" y="905255"/>
                  </a:moveTo>
                  <a:lnTo>
                    <a:pt x="5522658" y="905255"/>
                  </a:lnTo>
                </a:path>
                <a:path w="5523230" h="2719070">
                  <a:moveTo>
                    <a:pt x="0" y="905255"/>
                  </a:moveTo>
                  <a:lnTo>
                    <a:pt x="81445" y="905255"/>
                  </a:lnTo>
                </a:path>
                <a:path w="5523230" h="2719070">
                  <a:moveTo>
                    <a:pt x="242989" y="905255"/>
                  </a:moveTo>
                  <a:lnTo>
                    <a:pt x="406057" y="905255"/>
                  </a:lnTo>
                </a:path>
                <a:path w="5523230" h="2719070">
                  <a:moveTo>
                    <a:pt x="0" y="452627"/>
                  </a:moveTo>
                  <a:lnTo>
                    <a:pt x="81445" y="452627"/>
                  </a:lnTo>
                </a:path>
                <a:path w="5523230" h="2719070">
                  <a:moveTo>
                    <a:pt x="242989" y="452627"/>
                  </a:moveTo>
                  <a:lnTo>
                    <a:pt x="406057" y="452627"/>
                  </a:lnTo>
                </a:path>
                <a:path w="5523230" h="2719070">
                  <a:moveTo>
                    <a:pt x="569125" y="452627"/>
                  </a:moveTo>
                  <a:lnTo>
                    <a:pt x="730669" y="452627"/>
                  </a:lnTo>
                </a:path>
                <a:path w="5523230" h="2719070">
                  <a:moveTo>
                    <a:pt x="893737" y="452627"/>
                  </a:moveTo>
                  <a:lnTo>
                    <a:pt x="5522658" y="452627"/>
                  </a:lnTo>
                </a:path>
                <a:path w="5523230" h="2719070">
                  <a:moveTo>
                    <a:pt x="242989" y="0"/>
                  </a:moveTo>
                  <a:lnTo>
                    <a:pt x="406057" y="0"/>
                  </a:lnTo>
                </a:path>
                <a:path w="5523230" h="2719070">
                  <a:moveTo>
                    <a:pt x="0" y="0"/>
                  </a:moveTo>
                  <a:lnTo>
                    <a:pt x="81445" y="0"/>
                  </a:lnTo>
                </a:path>
                <a:path w="5523230" h="2719070">
                  <a:moveTo>
                    <a:pt x="569125" y="0"/>
                  </a:moveTo>
                  <a:lnTo>
                    <a:pt x="5522658" y="0"/>
                  </a:lnTo>
                </a:path>
              </a:pathLst>
            </a:custGeom>
            <a:ln w="6350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11652" y="2093975"/>
              <a:ext cx="5360035" cy="3290570"/>
            </a:xfrm>
            <a:custGeom>
              <a:avLst/>
              <a:gdLst/>
              <a:ahLst/>
              <a:cxnLst/>
              <a:rect l="l" t="t" r="r" b="b"/>
              <a:pathLst>
                <a:path w="5360034" h="3290570">
                  <a:moveTo>
                    <a:pt x="161544" y="0"/>
                  </a:moveTo>
                  <a:lnTo>
                    <a:pt x="0" y="0"/>
                  </a:lnTo>
                  <a:lnTo>
                    <a:pt x="0" y="3290125"/>
                  </a:lnTo>
                  <a:lnTo>
                    <a:pt x="161544" y="3290125"/>
                  </a:lnTo>
                  <a:lnTo>
                    <a:pt x="161544" y="0"/>
                  </a:lnTo>
                  <a:close/>
                </a:path>
                <a:path w="5360034" h="3290570">
                  <a:moveTo>
                    <a:pt x="487667" y="91440"/>
                  </a:moveTo>
                  <a:lnTo>
                    <a:pt x="324612" y="91440"/>
                  </a:lnTo>
                  <a:lnTo>
                    <a:pt x="324612" y="3290112"/>
                  </a:lnTo>
                  <a:lnTo>
                    <a:pt x="487667" y="3290112"/>
                  </a:lnTo>
                  <a:lnTo>
                    <a:pt x="487667" y="91440"/>
                  </a:lnTo>
                  <a:close/>
                </a:path>
                <a:path w="5360034" h="3290570">
                  <a:moveTo>
                    <a:pt x="812279" y="417576"/>
                  </a:moveTo>
                  <a:lnTo>
                    <a:pt x="649224" y="417576"/>
                  </a:lnTo>
                  <a:lnTo>
                    <a:pt x="649224" y="3290112"/>
                  </a:lnTo>
                  <a:lnTo>
                    <a:pt x="812279" y="3290112"/>
                  </a:lnTo>
                  <a:lnTo>
                    <a:pt x="812279" y="417576"/>
                  </a:lnTo>
                  <a:close/>
                </a:path>
                <a:path w="5360034" h="3290570">
                  <a:moveTo>
                    <a:pt x="1136904" y="1331976"/>
                  </a:moveTo>
                  <a:lnTo>
                    <a:pt x="973836" y="1331976"/>
                  </a:lnTo>
                  <a:lnTo>
                    <a:pt x="973836" y="3290112"/>
                  </a:lnTo>
                  <a:lnTo>
                    <a:pt x="1136904" y="3290112"/>
                  </a:lnTo>
                  <a:lnTo>
                    <a:pt x="1136904" y="1331976"/>
                  </a:lnTo>
                  <a:close/>
                </a:path>
                <a:path w="5360034" h="3290570">
                  <a:moveTo>
                    <a:pt x="1461516" y="1341120"/>
                  </a:moveTo>
                  <a:lnTo>
                    <a:pt x="1299972" y="1341120"/>
                  </a:lnTo>
                  <a:lnTo>
                    <a:pt x="1299972" y="3290125"/>
                  </a:lnTo>
                  <a:lnTo>
                    <a:pt x="1461516" y="3290125"/>
                  </a:lnTo>
                  <a:lnTo>
                    <a:pt x="1461516" y="1341120"/>
                  </a:lnTo>
                  <a:close/>
                </a:path>
                <a:path w="5360034" h="3290570">
                  <a:moveTo>
                    <a:pt x="1786128" y="1487424"/>
                  </a:moveTo>
                  <a:lnTo>
                    <a:pt x="1624584" y="1487424"/>
                  </a:lnTo>
                  <a:lnTo>
                    <a:pt x="1624584" y="3290112"/>
                  </a:lnTo>
                  <a:lnTo>
                    <a:pt x="1786128" y="3290112"/>
                  </a:lnTo>
                  <a:lnTo>
                    <a:pt x="1786128" y="1487424"/>
                  </a:lnTo>
                  <a:close/>
                </a:path>
                <a:path w="5360034" h="3290570">
                  <a:moveTo>
                    <a:pt x="2110740" y="1577340"/>
                  </a:moveTo>
                  <a:lnTo>
                    <a:pt x="1949196" y="1577340"/>
                  </a:lnTo>
                  <a:lnTo>
                    <a:pt x="1949196" y="3290112"/>
                  </a:lnTo>
                  <a:lnTo>
                    <a:pt x="2110740" y="3290112"/>
                  </a:lnTo>
                  <a:lnTo>
                    <a:pt x="2110740" y="1577340"/>
                  </a:lnTo>
                  <a:close/>
                </a:path>
                <a:path w="5360034" h="3290570">
                  <a:moveTo>
                    <a:pt x="2436876" y="1776984"/>
                  </a:moveTo>
                  <a:lnTo>
                    <a:pt x="2273808" y="1776984"/>
                  </a:lnTo>
                  <a:lnTo>
                    <a:pt x="2273808" y="3290125"/>
                  </a:lnTo>
                  <a:lnTo>
                    <a:pt x="2436876" y="3290125"/>
                  </a:lnTo>
                  <a:lnTo>
                    <a:pt x="2436876" y="1776984"/>
                  </a:lnTo>
                  <a:close/>
                </a:path>
                <a:path w="5360034" h="3290570">
                  <a:moveTo>
                    <a:pt x="2761488" y="1921764"/>
                  </a:moveTo>
                  <a:lnTo>
                    <a:pt x="2598420" y="1921764"/>
                  </a:lnTo>
                  <a:lnTo>
                    <a:pt x="2598420" y="3290112"/>
                  </a:lnTo>
                  <a:lnTo>
                    <a:pt x="2761488" y="3290112"/>
                  </a:lnTo>
                  <a:lnTo>
                    <a:pt x="2761488" y="1921764"/>
                  </a:lnTo>
                  <a:close/>
                </a:path>
                <a:path w="5360034" h="3290570">
                  <a:moveTo>
                    <a:pt x="3086100" y="2121408"/>
                  </a:moveTo>
                  <a:lnTo>
                    <a:pt x="2923032" y="2121408"/>
                  </a:lnTo>
                  <a:lnTo>
                    <a:pt x="2923032" y="3290125"/>
                  </a:lnTo>
                  <a:lnTo>
                    <a:pt x="3086100" y="3290125"/>
                  </a:lnTo>
                  <a:lnTo>
                    <a:pt x="3086100" y="2121408"/>
                  </a:lnTo>
                  <a:close/>
                </a:path>
                <a:path w="5360034" h="3290570">
                  <a:moveTo>
                    <a:pt x="3410712" y="2139696"/>
                  </a:moveTo>
                  <a:lnTo>
                    <a:pt x="3247644" y="2139696"/>
                  </a:lnTo>
                  <a:lnTo>
                    <a:pt x="3247644" y="3290125"/>
                  </a:lnTo>
                  <a:lnTo>
                    <a:pt x="3410712" y="3290125"/>
                  </a:lnTo>
                  <a:lnTo>
                    <a:pt x="3410712" y="2139696"/>
                  </a:lnTo>
                  <a:close/>
                </a:path>
                <a:path w="5360034" h="3290570">
                  <a:moveTo>
                    <a:pt x="3735324" y="2157984"/>
                  </a:moveTo>
                  <a:lnTo>
                    <a:pt x="3573780" y="2157984"/>
                  </a:lnTo>
                  <a:lnTo>
                    <a:pt x="3573780" y="3290125"/>
                  </a:lnTo>
                  <a:lnTo>
                    <a:pt x="3735324" y="3290125"/>
                  </a:lnTo>
                  <a:lnTo>
                    <a:pt x="3735324" y="2157984"/>
                  </a:lnTo>
                  <a:close/>
                </a:path>
                <a:path w="5360034" h="3290570">
                  <a:moveTo>
                    <a:pt x="4059936" y="2275332"/>
                  </a:moveTo>
                  <a:lnTo>
                    <a:pt x="3898392" y="2275332"/>
                  </a:lnTo>
                  <a:lnTo>
                    <a:pt x="3898392" y="3290125"/>
                  </a:lnTo>
                  <a:lnTo>
                    <a:pt x="4059936" y="3290125"/>
                  </a:lnTo>
                  <a:lnTo>
                    <a:pt x="4059936" y="2275332"/>
                  </a:lnTo>
                  <a:close/>
                </a:path>
                <a:path w="5360034" h="3290570">
                  <a:moveTo>
                    <a:pt x="4386072" y="2346960"/>
                  </a:moveTo>
                  <a:lnTo>
                    <a:pt x="4223004" y="2346960"/>
                  </a:lnTo>
                  <a:lnTo>
                    <a:pt x="4223004" y="3290125"/>
                  </a:lnTo>
                  <a:lnTo>
                    <a:pt x="4386072" y="3290125"/>
                  </a:lnTo>
                  <a:lnTo>
                    <a:pt x="4386072" y="2346960"/>
                  </a:lnTo>
                  <a:close/>
                </a:path>
                <a:path w="5360034" h="3290570">
                  <a:moveTo>
                    <a:pt x="4710684" y="2574036"/>
                  </a:moveTo>
                  <a:lnTo>
                    <a:pt x="4547616" y="2574036"/>
                  </a:lnTo>
                  <a:lnTo>
                    <a:pt x="4547616" y="3290125"/>
                  </a:lnTo>
                  <a:lnTo>
                    <a:pt x="4710684" y="3290125"/>
                  </a:lnTo>
                  <a:lnTo>
                    <a:pt x="4710684" y="2574036"/>
                  </a:lnTo>
                  <a:close/>
                </a:path>
                <a:path w="5360034" h="3290570">
                  <a:moveTo>
                    <a:pt x="5035296" y="2583180"/>
                  </a:moveTo>
                  <a:lnTo>
                    <a:pt x="4872228" y="2583180"/>
                  </a:lnTo>
                  <a:lnTo>
                    <a:pt x="4872228" y="3290125"/>
                  </a:lnTo>
                  <a:lnTo>
                    <a:pt x="5035296" y="3290125"/>
                  </a:lnTo>
                  <a:lnTo>
                    <a:pt x="5035296" y="2583180"/>
                  </a:lnTo>
                  <a:close/>
                </a:path>
                <a:path w="5360034" h="3290570">
                  <a:moveTo>
                    <a:pt x="5359908" y="2828544"/>
                  </a:moveTo>
                  <a:lnTo>
                    <a:pt x="5196840" y="2828544"/>
                  </a:lnTo>
                  <a:lnTo>
                    <a:pt x="5196840" y="3290112"/>
                  </a:lnTo>
                  <a:lnTo>
                    <a:pt x="5359908" y="3290112"/>
                  </a:lnTo>
                  <a:lnTo>
                    <a:pt x="5359908" y="2828544"/>
                  </a:lnTo>
                  <a:close/>
                </a:path>
              </a:pathLst>
            </a:custGeom>
            <a:solidFill>
              <a:srgbClr val="007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30206" y="5384088"/>
              <a:ext cx="5523230" cy="0"/>
            </a:xfrm>
            <a:custGeom>
              <a:avLst/>
              <a:gdLst/>
              <a:ahLst/>
              <a:cxnLst/>
              <a:rect l="l" t="t" r="r" b="b"/>
              <a:pathLst>
                <a:path w="5523230">
                  <a:moveTo>
                    <a:pt x="0" y="0"/>
                  </a:moveTo>
                  <a:lnTo>
                    <a:pt x="552265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3230206" y="1759191"/>
            <a:ext cx="5523230" cy="0"/>
          </a:xfrm>
          <a:custGeom>
            <a:avLst/>
            <a:gdLst/>
            <a:ahLst/>
            <a:cxnLst/>
            <a:rect l="l" t="t" r="r" b="b"/>
            <a:pathLst>
              <a:path w="5523230">
                <a:moveTo>
                  <a:pt x="0" y="0"/>
                </a:moveTo>
                <a:lnTo>
                  <a:pt x="5522658" y="0"/>
                </a:lnTo>
              </a:path>
            </a:pathLst>
          </a:custGeom>
          <a:ln w="6350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69022" y="5299252"/>
            <a:ext cx="812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4842" y="4846097"/>
            <a:ext cx="755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31650" y="4392941"/>
            <a:ext cx="120014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37470" y="3939786"/>
            <a:ext cx="11430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19193" y="3486631"/>
            <a:ext cx="1320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25013" y="3033476"/>
            <a:ext cx="12573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18682" y="2580320"/>
            <a:ext cx="1320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30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24503" y="2127165"/>
            <a:ext cx="12573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35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18070" y="1674010"/>
            <a:ext cx="1333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40</a:t>
            </a:r>
            <a:endParaRPr sz="800">
              <a:latin typeface="BentonSansCond Light"/>
              <a:cs typeface="BentonSansCond Light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2548" y="5470014"/>
            <a:ext cx="923168" cy="46616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7156" y="5467667"/>
            <a:ext cx="2212973" cy="49387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31171" y="5467765"/>
            <a:ext cx="2333491" cy="459277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3219504" y="1460563"/>
            <a:ext cx="39598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latin typeface="BentonSans Book"/>
                <a:cs typeface="BentonSans Book"/>
              </a:rPr>
              <a:t>%</a:t>
            </a:r>
            <a:r>
              <a:rPr sz="1200" b="0" spc="-2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of</a:t>
            </a:r>
            <a:r>
              <a:rPr sz="1200" b="0" spc="-3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firms</a:t>
            </a:r>
            <a:r>
              <a:rPr sz="1200" b="0" spc="-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using</a:t>
            </a:r>
            <a:r>
              <a:rPr sz="1200" b="0" spc="-5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AI</a:t>
            </a:r>
            <a:r>
              <a:rPr sz="1200" b="0" spc="-2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by</a:t>
            </a:r>
            <a:r>
              <a:rPr sz="1200" b="0" spc="-20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industry,</a:t>
            </a:r>
            <a:r>
              <a:rPr sz="1200" b="0" spc="-4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data</a:t>
            </a:r>
            <a:r>
              <a:rPr sz="1200" b="0" spc="-2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as</a:t>
            </a:r>
            <a:r>
              <a:rPr sz="1200" b="0" spc="-2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of</a:t>
            </a:r>
            <a:r>
              <a:rPr sz="1200" b="0" spc="-30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February</a:t>
            </a:r>
            <a:r>
              <a:rPr sz="1200" b="0" spc="-30" dirty="0">
                <a:latin typeface="BentonSans Book"/>
                <a:cs typeface="BentonSans Book"/>
              </a:rPr>
              <a:t> </a:t>
            </a:r>
            <a:r>
              <a:rPr sz="1200" b="0" spc="-20" dirty="0">
                <a:latin typeface="BentonSans Book"/>
                <a:cs typeface="BentonSans Book"/>
              </a:rPr>
              <a:t>2026</a:t>
            </a:r>
            <a:endParaRPr sz="1200">
              <a:latin typeface="BentonSans Book"/>
              <a:cs typeface="BentonSans Boo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586755" y="7033655"/>
            <a:ext cx="1134745" cy="41338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685165" marR="6985" indent="-5715">
              <a:lnSpc>
                <a:spcPct val="109400"/>
              </a:lnSpc>
              <a:spcBef>
                <a:spcPts val="5"/>
              </a:spcBef>
            </a:pPr>
            <a:r>
              <a:rPr sz="600" b="0" spc="-10" dirty="0">
                <a:latin typeface="BentonSansCond Light"/>
                <a:cs typeface="BentonSansCond Light"/>
              </a:rPr>
              <a:t>S0000043508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P0000140608</a:t>
            </a:r>
            <a:endParaRPr sz="600">
              <a:latin typeface="BentonSansCond Light"/>
              <a:cs typeface="BentonSansCond Light"/>
            </a:endParaRPr>
          </a:p>
          <a:p>
            <a:pPr marL="12700" marR="5080" indent="657860">
              <a:lnSpc>
                <a:spcPts val="790"/>
              </a:lnSpc>
              <a:spcBef>
                <a:spcPts val="25"/>
              </a:spcBef>
            </a:pPr>
            <a:r>
              <a:rPr sz="600" b="0" dirty="0">
                <a:latin typeface="BentonSansCond Light"/>
                <a:cs typeface="BentonSansCond Light"/>
              </a:rPr>
              <a:t>PPT/</a:t>
            </a:r>
            <a:r>
              <a:rPr sz="600" b="0" spc="225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Tmpl</a:t>
            </a:r>
            <a:r>
              <a:rPr sz="600" b="0" spc="-5" dirty="0">
                <a:latin typeface="BentonSansCond Light"/>
                <a:cs typeface="BentonSansCond Light"/>
              </a:rPr>
              <a:t> </a:t>
            </a:r>
            <a:r>
              <a:rPr sz="600" b="0" spc="-25" dirty="0">
                <a:latin typeface="BentonSansCond Light"/>
                <a:cs typeface="BentonSansCond Light"/>
              </a:rPr>
              <a:t>1.6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Copyright</a:t>
            </a:r>
            <a:r>
              <a:rPr sz="600" b="0" dirty="0">
                <a:latin typeface="BentonSansCond Light"/>
                <a:cs typeface="BentonSansCond Light"/>
              </a:rPr>
              <a:t> © 2026 All</a:t>
            </a:r>
            <a:r>
              <a:rPr sz="600" b="0" spc="20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Rights</a:t>
            </a:r>
            <a:r>
              <a:rPr sz="600" b="0" spc="5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Reserved</a:t>
            </a:r>
            <a:endParaRPr sz="600">
              <a:latin typeface="BentonSansCond Light"/>
              <a:cs typeface="BentonSansCond Light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3386" y="332655"/>
            <a:ext cx="4612640" cy="50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95"/>
              </a:spcBef>
            </a:pPr>
            <a:r>
              <a:rPr sz="1600" b="1" spc="-10" dirty="0">
                <a:latin typeface="BentonSans Bold"/>
                <a:cs typeface="BentonSans Bold"/>
              </a:rPr>
              <a:t>AI-Dynamism</a:t>
            </a:r>
            <a:endParaRPr sz="1600">
              <a:latin typeface="BentonSans Bold"/>
              <a:cs typeface="BentonSans Bold"/>
            </a:endParaRPr>
          </a:p>
          <a:p>
            <a:pPr marL="12700">
              <a:lnSpc>
                <a:spcPts val="1910"/>
              </a:lnSpc>
            </a:pPr>
            <a:r>
              <a:rPr sz="1600" b="0" dirty="0">
                <a:latin typeface="BentonSans Book"/>
                <a:cs typeface="BentonSans Book"/>
              </a:rPr>
              <a:t>US:</a:t>
            </a:r>
            <a:r>
              <a:rPr sz="1600" b="0" spc="-40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Innovation</a:t>
            </a:r>
            <a:r>
              <a:rPr sz="1600" b="0" spc="-4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brings</a:t>
            </a:r>
            <a:r>
              <a:rPr sz="1600" b="0" spc="-55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productivity</a:t>
            </a:r>
            <a:r>
              <a:rPr sz="1600" b="0" spc="-5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gains</a:t>
            </a:r>
            <a:r>
              <a:rPr sz="1600" b="0" spc="-55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over</a:t>
            </a:r>
            <a:r>
              <a:rPr sz="1600" b="0" spc="-65" dirty="0">
                <a:latin typeface="BentonSans Book"/>
                <a:cs typeface="BentonSans Book"/>
              </a:rPr>
              <a:t> </a:t>
            </a:r>
            <a:r>
              <a:rPr sz="1600" b="0" spc="-20" dirty="0">
                <a:latin typeface="BentonSans Book"/>
                <a:cs typeface="BentonSans Book"/>
              </a:rPr>
              <a:t>time</a:t>
            </a:r>
            <a:endParaRPr sz="1600">
              <a:latin typeface="BentonSans Book"/>
              <a:cs typeface="BentonSans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3375" y="6383749"/>
            <a:ext cx="1822450" cy="27495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65"/>
              </a:spcBef>
            </a:pPr>
            <a:r>
              <a:rPr sz="800" b="0" spc="-10" dirty="0">
                <a:latin typeface="BentonSansCond Book"/>
                <a:cs typeface="BentonSansCond Book"/>
              </a:rPr>
              <a:t>Sources:</a:t>
            </a:r>
            <a:r>
              <a:rPr sz="800" b="0" spc="1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Wellington</a:t>
            </a:r>
            <a:r>
              <a:rPr sz="800" b="0" spc="4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Management,</a:t>
            </a:r>
            <a:r>
              <a:rPr sz="800" b="0" spc="7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Maddison,</a:t>
            </a:r>
            <a:r>
              <a:rPr sz="800" b="0" spc="50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Project</a:t>
            </a:r>
            <a:r>
              <a:rPr sz="800" b="0" spc="3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Database</a:t>
            </a:r>
            <a:endParaRPr sz="800">
              <a:latin typeface="BentonSansCond Book"/>
              <a:cs typeface="BentonSansCond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86263" y="5465310"/>
            <a:ext cx="5482590" cy="0"/>
          </a:xfrm>
          <a:custGeom>
            <a:avLst/>
            <a:gdLst/>
            <a:ahLst/>
            <a:cxnLst/>
            <a:rect l="l" t="t" r="r" b="b"/>
            <a:pathLst>
              <a:path w="5482590">
                <a:moveTo>
                  <a:pt x="0" y="0"/>
                </a:moveTo>
                <a:lnTo>
                  <a:pt x="5481967" y="0"/>
                </a:lnTo>
              </a:path>
            </a:pathLst>
          </a:custGeom>
          <a:ln w="6350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179504" y="2336965"/>
            <a:ext cx="5494020" cy="3034030"/>
            <a:chOff x="3179504" y="2336965"/>
            <a:chExt cx="5494020" cy="3034030"/>
          </a:xfrm>
        </p:grpSpPr>
        <p:sp>
          <p:nvSpPr>
            <p:cNvPr id="6" name="object 6"/>
            <p:cNvSpPr/>
            <p:nvPr/>
          </p:nvSpPr>
          <p:spPr>
            <a:xfrm>
              <a:off x="3186263" y="2397257"/>
              <a:ext cx="5482590" cy="1841500"/>
            </a:xfrm>
            <a:custGeom>
              <a:avLst/>
              <a:gdLst/>
              <a:ahLst/>
              <a:cxnLst/>
              <a:rect l="l" t="t" r="r" b="b"/>
              <a:pathLst>
                <a:path w="5482590" h="1841500">
                  <a:moveTo>
                    <a:pt x="0" y="1840992"/>
                  </a:moveTo>
                  <a:lnTo>
                    <a:pt x="5481967" y="1840992"/>
                  </a:lnTo>
                </a:path>
                <a:path w="5482590" h="1841500">
                  <a:moveTo>
                    <a:pt x="0" y="1226820"/>
                  </a:moveTo>
                  <a:lnTo>
                    <a:pt x="5481967" y="1226820"/>
                  </a:lnTo>
                </a:path>
                <a:path w="5482590" h="1841500">
                  <a:moveTo>
                    <a:pt x="0" y="612648"/>
                  </a:moveTo>
                  <a:lnTo>
                    <a:pt x="5481967" y="612648"/>
                  </a:lnTo>
                </a:path>
                <a:path w="5482590" h="1841500">
                  <a:moveTo>
                    <a:pt x="0" y="0"/>
                  </a:moveTo>
                  <a:lnTo>
                    <a:pt x="5481967" y="0"/>
                  </a:lnTo>
                </a:path>
              </a:pathLst>
            </a:custGeom>
            <a:ln w="6350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86263" y="4851562"/>
              <a:ext cx="5482590" cy="0"/>
            </a:xfrm>
            <a:custGeom>
              <a:avLst/>
              <a:gdLst/>
              <a:ahLst/>
              <a:cxnLst/>
              <a:rect l="l" t="t" r="r" b="b"/>
              <a:pathLst>
                <a:path w="5482590">
                  <a:moveTo>
                    <a:pt x="0" y="0"/>
                  </a:moveTo>
                  <a:lnTo>
                    <a:pt x="5481967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98554" y="2356015"/>
              <a:ext cx="5260975" cy="2832735"/>
            </a:xfrm>
            <a:custGeom>
              <a:avLst/>
              <a:gdLst/>
              <a:ahLst/>
              <a:cxnLst/>
              <a:rect l="l" t="t" r="r" b="b"/>
              <a:pathLst>
                <a:path w="5260975" h="2832735">
                  <a:moveTo>
                    <a:pt x="0" y="2074252"/>
                  </a:moveTo>
                  <a:lnTo>
                    <a:pt x="24701" y="2062060"/>
                  </a:lnTo>
                  <a:lnTo>
                    <a:pt x="49085" y="2273896"/>
                  </a:lnTo>
                  <a:lnTo>
                    <a:pt x="73469" y="2098636"/>
                  </a:lnTo>
                  <a:lnTo>
                    <a:pt x="97853" y="1976716"/>
                  </a:lnTo>
                  <a:lnTo>
                    <a:pt x="122237" y="2132164"/>
                  </a:lnTo>
                  <a:lnTo>
                    <a:pt x="148145" y="2494876"/>
                  </a:lnTo>
                  <a:lnTo>
                    <a:pt x="172529" y="2561932"/>
                  </a:lnTo>
                  <a:lnTo>
                    <a:pt x="196913" y="2098636"/>
                  </a:lnTo>
                  <a:lnTo>
                    <a:pt x="221297" y="2406484"/>
                  </a:lnTo>
                  <a:lnTo>
                    <a:pt x="245681" y="2612224"/>
                  </a:lnTo>
                  <a:lnTo>
                    <a:pt x="270065" y="2641180"/>
                  </a:lnTo>
                  <a:lnTo>
                    <a:pt x="294449" y="2363812"/>
                  </a:lnTo>
                  <a:lnTo>
                    <a:pt x="318833" y="2500972"/>
                  </a:lnTo>
                  <a:lnTo>
                    <a:pt x="344741" y="2450680"/>
                  </a:lnTo>
                  <a:lnTo>
                    <a:pt x="369125" y="2293708"/>
                  </a:lnTo>
                  <a:lnTo>
                    <a:pt x="393509" y="1995004"/>
                  </a:lnTo>
                  <a:lnTo>
                    <a:pt x="417893" y="1964524"/>
                  </a:lnTo>
                  <a:lnTo>
                    <a:pt x="442277" y="1979764"/>
                  </a:lnTo>
                  <a:lnTo>
                    <a:pt x="466661" y="2177884"/>
                  </a:lnTo>
                  <a:lnTo>
                    <a:pt x="491045" y="1705444"/>
                  </a:lnTo>
                  <a:lnTo>
                    <a:pt x="516953" y="1429600"/>
                  </a:lnTo>
                  <a:lnTo>
                    <a:pt x="541337" y="1379308"/>
                  </a:lnTo>
                  <a:lnTo>
                    <a:pt x="565721" y="1094320"/>
                  </a:lnTo>
                  <a:lnTo>
                    <a:pt x="590105" y="1568284"/>
                  </a:lnTo>
                  <a:lnTo>
                    <a:pt x="614489" y="1470748"/>
                  </a:lnTo>
                  <a:lnTo>
                    <a:pt x="638873" y="1423504"/>
                  </a:lnTo>
                  <a:lnTo>
                    <a:pt x="663257" y="1647532"/>
                  </a:lnTo>
                  <a:lnTo>
                    <a:pt x="687641" y="1705444"/>
                  </a:lnTo>
                  <a:lnTo>
                    <a:pt x="713549" y="1199476"/>
                  </a:lnTo>
                  <a:lnTo>
                    <a:pt x="737933" y="1952332"/>
                  </a:lnTo>
                  <a:lnTo>
                    <a:pt x="762317" y="2444584"/>
                  </a:lnTo>
                  <a:lnTo>
                    <a:pt x="786701" y="2718904"/>
                  </a:lnTo>
                  <a:lnTo>
                    <a:pt x="811085" y="2832163"/>
                  </a:lnTo>
                  <a:lnTo>
                    <a:pt x="835469" y="2206840"/>
                  </a:lnTo>
                  <a:lnTo>
                    <a:pt x="859853" y="2342476"/>
                  </a:lnTo>
                  <a:lnTo>
                    <a:pt x="884237" y="2395816"/>
                  </a:lnTo>
                  <a:lnTo>
                    <a:pt x="910145" y="2039200"/>
                  </a:lnTo>
                  <a:lnTo>
                    <a:pt x="934529" y="1822792"/>
                  </a:lnTo>
                  <a:lnTo>
                    <a:pt x="958913" y="2279992"/>
                  </a:lnTo>
                  <a:lnTo>
                    <a:pt x="983297" y="1941664"/>
                  </a:lnTo>
                  <a:lnTo>
                    <a:pt x="1007681" y="1568284"/>
                  </a:lnTo>
                  <a:lnTo>
                    <a:pt x="1032065" y="1201000"/>
                  </a:lnTo>
                  <a:lnTo>
                    <a:pt x="1056449" y="885532"/>
                  </a:lnTo>
                  <a:lnTo>
                    <a:pt x="1082357" y="1202524"/>
                  </a:lnTo>
                  <a:lnTo>
                    <a:pt x="1106741" y="1434172"/>
                  </a:lnTo>
                  <a:lnTo>
                    <a:pt x="1131125" y="1342732"/>
                  </a:lnTo>
                  <a:lnTo>
                    <a:pt x="1155509" y="1639912"/>
                  </a:lnTo>
                  <a:lnTo>
                    <a:pt x="1179893" y="1767928"/>
                  </a:lnTo>
                  <a:lnTo>
                    <a:pt x="1204277" y="1440268"/>
                  </a:lnTo>
                  <a:lnTo>
                    <a:pt x="1228661" y="1304632"/>
                  </a:lnTo>
                  <a:lnTo>
                    <a:pt x="1253045" y="1679536"/>
                  </a:lnTo>
                  <a:lnTo>
                    <a:pt x="1278953" y="1796884"/>
                  </a:lnTo>
                  <a:lnTo>
                    <a:pt x="1303337" y="1819744"/>
                  </a:lnTo>
                  <a:lnTo>
                    <a:pt x="1327721" y="1635340"/>
                  </a:lnTo>
                  <a:lnTo>
                    <a:pt x="1352105" y="1827364"/>
                  </a:lnTo>
                  <a:lnTo>
                    <a:pt x="1376489" y="2004148"/>
                  </a:lnTo>
                  <a:lnTo>
                    <a:pt x="1400873" y="1668868"/>
                  </a:lnTo>
                  <a:lnTo>
                    <a:pt x="1425257" y="1615528"/>
                  </a:lnTo>
                  <a:lnTo>
                    <a:pt x="1449641" y="1617052"/>
                  </a:lnTo>
                  <a:lnTo>
                    <a:pt x="1475549" y="1958428"/>
                  </a:lnTo>
                  <a:lnTo>
                    <a:pt x="1499933" y="1682584"/>
                  </a:lnTo>
                  <a:lnTo>
                    <a:pt x="1524317" y="1781644"/>
                  </a:lnTo>
                  <a:lnTo>
                    <a:pt x="1548701" y="2016340"/>
                  </a:lnTo>
                  <a:lnTo>
                    <a:pt x="1573085" y="2400388"/>
                  </a:lnTo>
                  <a:lnTo>
                    <a:pt x="1597469" y="1902040"/>
                  </a:lnTo>
                  <a:lnTo>
                    <a:pt x="1621853" y="1920328"/>
                  </a:lnTo>
                  <a:lnTo>
                    <a:pt x="1647761" y="2060536"/>
                  </a:lnTo>
                  <a:lnTo>
                    <a:pt x="1672145" y="2023960"/>
                  </a:lnTo>
                  <a:lnTo>
                    <a:pt x="1696529" y="1597240"/>
                  </a:lnTo>
                  <a:lnTo>
                    <a:pt x="1720913" y="852004"/>
                  </a:lnTo>
                  <a:lnTo>
                    <a:pt x="1745297" y="940396"/>
                  </a:lnTo>
                  <a:lnTo>
                    <a:pt x="1769681" y="798664"/>
                  </a:lnTo>
                  <a:lnTo>
                    <a:pt x="1794065" y="952588"/>
                  </a:lnTo>
                  <a:lnTo>
                    <a:pt x="1818449" y="797140"/>
                  </a:lnTo>
                  <a:lnTo>
                    <a:pt x="1844357" y="1068412"/>
                  </a:lnTo>
                  <a:lnTo>
                    <a:pt x="1868741" y="954112"/>
                  </a:lnTo>
                  <a:lnTo>
                    <a:pt x="1893125" y="874864"/>
                  </a:lnTo>
                  <a:lnTo>
                    <a:pt x="1917509" y="1159852"/>
                  </a:lnTo>
                  <a:lnTo>
                    <a:pt x="1941893" y="1507324"/>
                  </a:lnTo>
                  <a:lnTo>
                    <a:pt x="1966277" y="2106256"/>
                  </a:lnTo>
                  <a:lnTo>
                    <a:pt x="1990661" y="2031580"/>
                  </a:lnTo>
                  <a:lnTo>
                    <a:pt x="2015045" y="1813648"/>
                  </a:lnTo>
                  <a:lnTo>
                    <a:pt x="2040953" y="2243416"/>
                  </a:lnTo>
                  <a:lnTo>
                    <a:pt x="2065337" y="2507068"/>
                  </a:lnTo>
                  <a:lnTo>
                    <a:pt x="2089721" y="1827364"/>
                  </a:lnTo>
                  <a:lnTo>
                    <a:pt x="2114105" y="2113876"/>
                  </a:lnTo>
                  <a:lnTo>
                    <a:pt x="2138489" y="1799932"/>
                  </a:lnTo>
                  <a:lnTo>
                    <a:pt x="2162873" y="1621624"/>
                  </a:lnTo>
                  <a:lnTo>
                    <a:pt x="2187257" y="1263484"/>
                  </a:lnTo>
                  <a:lnTo>
                    <a:pt x="2213165" y="1484464"/>
                  </a:lnTo>
                  <a:lnTo>
                    <a:pt x="2237549" y="1234528"/>
                  </a:lnTo>
                  <a:lnTo>
                    <a:pt x="2261933" y="1877656"/>
                  </a:lnTo>
                  <a:lnTo>
                    <a:pt x="2286317" y="1563712"/>
                  </a:lnTo>
                  <a:lnTo>
                    <a:pt x="2310701" y="1641436"/>
                  </a:lnTo>
                  <a:lnTo>
                    <a:pt x="2335085" y="1836508"/>
                  </a:lnTo>
                  <a:lnTo>
                    <a:pt x="2359469" y="1280248"/>
                  </a:lnTo>
                  <a:lnTo>
                    <a:pt x="2383853" y="1722208"/>
                  </a:lnTo>
                  <a:lnTo>
                    <a:pt x="2409761" y="2037676"/>
                  </a:lnTo>
                  <a:lnTo>
                    <a:pt x="2434145" y="1681060"/>
                  </a:lnTo>
                  <a:lnTo>
                    <a:pt x="2458529" y="1923376"/>
                  </a:lnTo>
                  <a:lnTo>
                    <a:pt x="2482913" y="2147404"/>
                  </a:lnTo>
                  <a:lnTo>
                    <a:pt x="2507297" y="1763356"/>
                  </a:lnTo>
                  <a:lnTo>
                    <a:pt x="2531681" y="1678012"/>
                  </a:lnTo>
                  <a:lnTo>
                    <a:pt x="2556065" y="2083396"/>
                  </a:lnTo>
                  <a:lnTo>
                    <a:pt x="2580449" y="1841080"/>
                  </a:lnTo>
                  <a:lnTo>
                    <a:pt x="2606357" y="1656676"/>
                  </a:lnTo>
                  <a:lnTo>
                    <a:pt x="2630741" y="2177884"/>
                  </a:lnTo>
                  <a:lnTo>
                    <a:pt x="2655125" y="1114132"/>
                  </a:lnTo>
                  <a:lnTo>
                    <a:pt x="2679509" y="1204048"/>
                  </a:lnTo>
                  <a:lnTo>
                    <a:pt x="2703893" y="1018120"/>
                  </a:lnTo>
                  <a:lnTo>
                    <a:pt x="2728277" y="766660"/>
                  </a:lnTo>
                  <a:lnTo>
                    <a:pt x="2752661" y="841336"/>
                  </a:lnTo>
                  <a:lnTo>
                    <a:pt x="2778569" y="960208"/>
                  </a:lnTo>
                  <a:lnTo>
                    <a:pt x="2802953" y="0"/>
                  </a:lnTo>
                  <a:lnTo>
                    <a:pt x="2827337" y="218020"/>
                  </a:lnTo>
                  <a:lnTo>
                    <a:pt x="2851721" y="711796"/>
                  </a:lnTo>
                  <a:lnTo>
                    <a:pt x="2876105" y="192112"/>
                  </a:lnTo>
                  <a:lnTo>
                    <a:pt x="2900489" y="879436"/>
                  </a:lnTo>
                  <a:lnTo>
                    <a:pt x="2924873" y="1085176"/>
                  </a:lnTo>
                  <a:lnTo>
                    <a:pt x="2949257" y="1257388"/>
                  </a:lnTo>
                  <a:lnTo>
                    <a:pt x="2975165" y="1665820"/>
                  </a:lnTo>
                  <a:lnTo>
                    <a:pt x="2999549" y="1705444"/>
                  </a:lnTo>
                  <a:lnTo>
                    <a:pt x="3023933" y="2130640"/>
                  </a:lnTo>
                  <a:lnTo>
                    <a:pt x="3048317" y="1868512"/>
                  </a:lnTo>
                  <a:lnTo>
                    <a:pt x="3072701" y="1623148"/>
                  </a:lnTo>
                  <a:lnTo>
                    <a:pt x="3097085" y="1517992"/>
                  </a:lnTo>
                  <a:lnTo>
                    <a:pt x="3121469" y="1594192"/>
                  </a:lnTo>
                  <a:lnTo>
                    <a:pt x="3145853" y="1467700"/>
                  </a:lnTo>
                  <a:lnTo>
                    <a:pt x="3171761" y="1495132"/>
                  </a:lnTo>
                  <a:lnTo>
                    <a:pt x="3196145" y="1065364"/>
                  </a:lnTo>
                  <a:lnTo>
                    <a:pt x="3220529" y="1056220"/>
                  </a:lnTo>
                  <a:lnTo>
                    <a:pt x="3244913" y="899248"/>
                  </a:lnTo>
                  <a:lnTo>
                    <a:pt x="3269297" y="685888"/>
                  </a:lnTo>
                  <a:lnTo>
                    <a:pt x="3293681" y="861148"/>
                  </a:lnTo>
                  <a:lnTo>
                    <a:pt x="3318065" y="714844"/>
                  </a:lnTo>
                  <a:lnTo>
                    <a:pt x="3343973" y="1275676"/>
                  </a:lnTo>
                  <a:lnTo>
                    <a:pt x="3368357" y="1266532"/>
                  </a:lnTo>
                  <a:lnTo>
                    <a:pt x="3392741" y="1272628"/>
                  </a:lnTo>
                  <a:lnTo>
                    <a:pt x="3417125" y="1197952"/>
                  </a:lnTo>
                  <a:lnTo>
                    <a:pt x="3441509" y="1021168"/>
                  </a:lnTo>
                  <a:lnTo>
                    <a:pt x="3465893" y="1028788"/>
                  </a:lnTo>
                  <a:lnTo>
                    <a:pt x="3490277" y="944968"/>
                  </a:lnTo>
                  <a:lnTo>
                    <a:pt x="3514661" y="780376"/>
                  </a:lnTo>
                  <a:lnTo>
                    <a:pt x="3540569" y="1088224"/>
                  </a:lnTo>
                  <a:lnTo>
                    <a:pt x="3564953" y="1117180"/>
                  </a:lnTo>
                  <a:lnTo>
                    <a:pt x="3589337" y="842860"/>
                  </a:lnTo>
                  <a:lnTo>
                    <a:pt x="3613721" y="669124"/>
                  </a:lnTo>
                  <a:lnTo>
                    <a:pt x="3638105" y="687412"/>
                  </a:lnTo>
                  <a:lnTo>
                    <a:pt x="3662489" y="766660"/>
                  </a:lnTo>
                  <a:lnTo>
                    <a:pt x="3686873" y="1141564"/>
                  </a:lnTo>
                  <a:lnTo>
                    <a:pt x="3711257" y="1097368"/>
                  </a:lnTo>
                  <a:lnTo>
                    <a:pt x="3737165" y="937348"/>
                  </a:lnTo>
                  <a:lnTo>
                    <a:pt x="3761549" y="879436"/>
                  </a:lnTo>
                  <a:lnTo>
                    <a:pt x="3785933" y="838288"/>
                  </a:lnTo>
                  <a:lnTo>
                    <a:pt x="3810317" y="905344"/>
                  </a:lnTo>
                  <a:lnTo>
                    <a:pt x="3834701" y="644740"/>
                  </a:lnTo>
                  <a:lnTo>
                    <a:pt x="3859085" y="688936"/>
                  </a:lnTo>
                  <a:lnTo>
                    <a:pt x="3883469" y="615784"/>
                  </a:lnTo>
                  <a:lnTo>
                    <a:pt x="3909377" y="824572"/>
                  </a:lnTo>
                  <a:lnTo>
                    <a:pt x="3933761" y="807808"/>
                  </a:lnTo>
                  <a:lnTo>
                    <a:pt x="3958145" y="768184"/>
                  </a:lnTo>
                  <a:lnTo>
                    <a:pt x="3982529" y="833716"/>
                  </a:lnTo>
                  <a:lnTo>
                    <a:pt x="4006913" y="853528"/>
                  </a:lnTo>
                  <a:lnTo>
                    <a:pt x="4031297" y="1121752"/>
                  </a:lnTo>
                  <a:lnTo>
                    <a:pt x="4055681" y="1152232"/>
                  </a:lnTo>
                  <a:lnTo>
                    <a:pt x="4080065" y="1159852"/>
                  </a:lnTo>
                  <a:lnTo>
                    <a:pt x="4105973" y="1167472"/>
                  </a:lnTo>
                  <a:lnTo>
                    <a:pt x="4130357" y="1293964"/>
                  </a:lnTo>
                  <a:lnTo>
                    <a:pt x="4154741" y="1318348"/>
                  </a:lnTo>
                  <a:lnTo>
                    <a:pt x="4179125" y="1408264"/>
                  </a:lnTo>
                  <a:lnTo>
                    <a:pt x="4203509" y="1559140"/>
                  </a:lnTo>
                  <a:lnTo>
                    <a:pt x="4227893" y="1822792"/>
                  </a:lnTo>
                  <a:lnTo>
                    <a:pt x="4252277" y="1760308"/>
                  </a:lnTo>
                  <a:lnTo>
                    <a:pt x="4276661" y="1517992"/>
                  </a:lnTo>
                  <a:lnTo>
                    <a:pt x="4302569" y="1575904"/>
                  </a:lnTo>
                  <a:lnTo>
                    <a:pt x="4326953" y="1606384"/>
                  </a:lnTo>
                  <a:lnTo>
                    <a:pt x="4351337" y="1679536"/>
                  </a:lnTo>
                  <a:lnTo>
                    <a:pt x="4375721" y="1665820"/>
                  </a:lnTo>
                  <a:lnTo>
                    <a:pt x="4400105" y="1598764"/>
                  </a:lnTo>
                  <a:lnTo>
                    <a:pt x="4424489" y="1492084"/>
                  </a:lnTo>
                  <a:lnTo>
                    <a:pt x="4448873" y="1481416"/>
                  </a:lnTo>
                  <a:lnTo>
                    <a:pt x="4474781" y="1156804"/>
                  </a:lnTo>
                  <a:lnTo>
                    <a:pt x="4499165" y="1400644"/>
                  </a:lnTo>
                  <a:lnTo>
                    <a:pt x="4523549" y="1496656"/>
                  </a:lnTo>
                  <a:lnTo>
                    <a:pt x="4547933" y="1536280"/>
                  </a:lnTo>
                  <a:lnTo>
                    <a:pt x="4572317" y="1589620"/>
                  </a:lnTo>
                  <a:lnTo>
                    <a:pt x="4596701" y="1504276"/>
                  </a:lnTo>
                  <a:lnTo>
                    <a:pt x="4621085" y="1400644"/>
                  </a:lnTo>
                  <a:lnTo>
                    <a:pt x="4645469" y="1214716"/>
                  </a:lnTo>
                  <a:lnTo>
                    <a:pt x="4671377" y="1133944"/>
                  </a:lnTo>
                  <a:lnTo>
                    <a:pt x="4695761" y="1077556"/>
                  </a:lnTo>
                  <a:lnTo>
                    <a:pt x="4720145" y="1088224"/>
                  </a:lnTo>
                  <a:lnTo>
                    <a:pt x="4744529" y="867244"/>
                  </a:lnTo>
                  <a:lnTo>
                    <a:pt x="4768913" y="725512"/>
                  </a:lnTo>
                  <a:lnTo>
                    <a:pt x="4793297" y="656932"/>
                  </a:lnTo>
                  <a:lnTo>
                    <a:pt x="4817681" y="725512"/>
                  </a:lnTo>
                  <a:lnTo>
                    <a:pt x="4842065" y="737704"/>
                  </a:lnTo>
                  <a:lnTo>
                    <a:pt x="4867973" y="855052"/>
                  </a:lnTo>
                  <a:lnTo>
                    <a:pt x="4892357" y="848956"/>
                  </a:lnTo>
                  <a:lnTo>
                    <a:pt x="4916741" y="830668"/>
                  </a:lnTo>
                  <a:lnTo>
                    <a:pt x="4941125" y="999832"/>
                  </a:lnTo>
                  <a:lnTo>
                    <a:pt x="4965509" y="1211668"/>
                  </a:lnTo>
                  <a:lnTo>
                    <a:pt x="4989893" y="1391500"/>
                  </a:lnTo>
                  <a:lnTo>
                    <a:pt x="5014277" y="1516468"/>
                  </a:lnTo>
                  <a:lnTo>
                    <a:pt x="5040185" y="1571332"/>
                  </a:lnTo>
                  <a:lnTo>
                    <a:pt x="5064569" y="1585048"/>
                  </a:lnTo>
                  <a:lnTo>
                    <a:pt x="5088953" y="1609432"/>
                  </a:lnTo>
                  <a:lnTo>
                    <a:pt x="5113337" y="1614004"/>
                  </a:lnTo>
                  <a:lnTo>
                    <a:pt x="5137721" y="1722208"/>
                  </a:lnTo>
                  <a:lnTo>
                    <a:pt x="5162105" y="1600288"/>
                  </a:lnTo>
                  <a:lnTo>
                    <a:pt x="5186489" y="1466176"/>
                  </a:lnTo>
                  <a:lnTo>
                    <a:pt x="5210873" y="1610956"/>
                  </a:lnTo>
                  <a:lnTo>
                    <a:pt x="5236781" y="1545424"/>
                  </a:lnTo>
                  <a:lnTo>
                    <a:pt x="5260721" y="1432648"/>
                  </a:lnTo>
                </a:path>
              </a:pathLst>
            </a:custGeom>
            <a:ln w="19050">
              <a:solidFill>
                <a:srgbClr val="A7A1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98554" y="2356015"/>
              <a:ext cx="5260975" cy="2832735"/>
            </a:xfrm>
            <a:custGeom>
              <a:avLst/>
              <a:gdLst/>
              <a:ahLst/>
              <a:cxnLst/>
              <a:rect l="l" t="t" r="r" b="b"/>
              <a:pathLst>
                <a:path w="5260975" h="2832735">
                  <a:moveTo>
                    <a:pt x="0" y="2074252"/>
                  </a:moveTo>
                  <a:lnTo>
                    <a:pt x="24701" y="2062060"/>
                  </a:lnTo>
                  <a:lnTo>
                    <a:pt x="49085" y="2273896"/>
                  </a:lnTo>
                  <a:lnTo>
                    <a:pt x="73469" y="2098636"/>
                  </a:lnTo>
                  <a:lnTo>
                    <a:pt x="97853" y="1976716"/>
                  </a:lnTo>
                  <a:lnTo>
                    <a:pt x="122237" y="2132164"/>
                  </a:lnTo>
                  <a:lnTo>
                    <a:pt x="148145" y="2494876"/>
                  </a:lnTo>
                  <a:lnTo>
                    <a:pt x="172529" y="2561932"/>
                  </a:lnTo>
                  <a:lnTo>
                    <a:pt x="196913" y="2098636"/>
                  </a:lnTo>
                  <a:lnTo>
                    <a:pt x="221297" y="2406484"/>
                  </a:lnTo>
                  <a:lnTo>
                    <a:pt x="245681" y="2612224"/>
                  </a:lnTo>
                  <a:lnTo>
                    <a:pt x="270065" y="2641180"/>
                  </a:lnTo>
                  <a:lnTo>
                    <a:pt x="294449" y="2363812"/>
                  </a:lnTo>
                  <a:lnTo>
                    <a:pt x="318833" y="2500972"/>
                  </a:lnTo>
                  <a:lnTo>
                    <a:pt x="344741" y="2450680"/>
                  </a:lnTo>
                  <a:lnTo>
                    <a:pt x="369125" y="2293708"/>
                  </a:lnTo>
                  <a:lnTo>
                    <a:pt x="393509" y="1995004"/>
                  </a:lnTo>
                  <a:lnTo>
                    <a:pt x="417893" y="1964524"/>
                  </a:lnTo>
                  <a:lnTo>
                    <a:pt x="442277" y="1979764"/>
                  </a:lnTo>
                  <a:lnTo>
                    <a:pt x="466661" y="2177884"/>
                  </a:lnTo>
                  <a:lnTo>
                    <a:pt x="491045" y="1705444"/>
                  </a:lnTo>
                  <a:lnTo>
                    <a:pt x="516953" y="1429600"/>
                  </a:lnTo>
                  <a:lnTo>
                    <a:pt x="541337" y="1379308"/>
                  </a:lnTo>
                  <a:lnTo>
                    <a:pt x="565721" y="1094320"/>
                  </a:lnTo>
                  <a:lnTo>
                    <a:pt x="590105" y="1568284"/>
                  </a:lnTo>
                  <a:lnTo>
                    <a:pt x="614489" y="1470748"/>
                  </a:lnTo>
                  <a:lnTo>
                    <a:pt x="638873" y="1423504"/>
                  </a:lnTo>
                  <a:lnTo>
                    <a:pt x="663257" y="1647532"/>
                  </a:lnTo>
                  <a:lnTo>
                    <a:pt x="687641" y="1705444"/>
                  </a:lnTo>
                  <a:lnTo>
                    <a:pt x="713549" y="1199476"/>
                  </a:lnTo>
                  <a:lnTo>
                    <a:pt x="737933" y="1952332"/>
                  </a:lnTo>
                  <a:lnTo>
                    <a:pt x="762317" y="2444584"/>
                  </a:lnTo>
                  <a:lnTo>
                    <a:pt x="786701" y="2718904"/>
                  </a:lnTo>
                  <a:lnTo>
                    <a:pt x="811085" y="2832163"/>
                  </a:lnTo>
                  <a:lnTo>
                    <a:pt x="835469" y="2206840"/>
                  </a:lnTo>
                  <a:lnTo>
                    <a:pt x="859853" y="2342476"/>
                  </a:lnTo>
                  <a:lnTo>
                    <a:pt x="884237" y="2395816"/>
                  </a:lnTo>
                  <a:lnTo>
                    <a:pt x="910145" y="2039200"/>
                  </a:lnTo>
                  <a:lnTo>
                    <a:pt x="934529" y="1822792"/>
                  </a:lnTo>
                  <a:lnTo>
                    <a:pt x="958913" y="2279992"/>
                  </a:lnTo>
                  <a:lnTo>
                    <a:pt x="983297" y="1941664"/>
                  </a:lnTo>
                  <a:lnTo>
                    <a:pt x="1007681" y="1568284"/>
                  </a:lnTo>
                  <a:lnTo>
                    <a:pt x="1032065" y="1201000"/>
                  </a:lnTo>
                  <a:lnTo>
                    <a:pt x="1056449" y="885532"/>
                  </a:lnTo>
                  <a:lnTo>
                    <a:pt x="1082357" y="1202524"/>
                  </a:lnTo>
                  <a:lnTo>
                    <a:pt x="1106741" y="1434172"/>
                  </a:lnTo>
                  <a:lnTo>
                    <a:pt x="1131125" y="1342732"/>
                  </a:lnTo>
                  <a:lnTo>
                    <a:pt x="1155509" y="1639912"/>
                  </a:lnTo>
                  <a:lnTo>
                    <a:pt x="1179893" y="1767928"/>
                  </a:lnTo>
                  <a:lnTo>
                    <a:pt x="1204277" y="1440268"/>
                  </a:lnTo>
                  <a:lnTo>
                    <a:pt x="1228661" y="1304632"/>
                  </a:lnTo>
                  <a:lnTo>
                    <a:pt x="1253045" y="1679536"/>
                  </a:lnTo>
                  <a:lnTo>
                    <a:pt x="1278953" y="1796884"/>
                  </a:lnTo>
                  <a:lnTo>
                    <a:pt x="1303337" y="1819744"/>
                  </a:lnTo>
                  <a:lnTo>
                    <a:pt x="1327721" y="1635340"/>
                  </a:lnTo>
                  <a:lnTo>
                    <a:pt x="1352105" y="1827364"/>
                  </a:lnTo>
                  <a:lnTo>
                    <a:pt x="1376489" y="2004148"/>
                  </a:lnTo>
                  <a:lnTo>
                    <a:pt x="1400873" y="1668868"/>
                  </a:lnTo>
                  <a:lnTo>
                    <a:pt x="1425257" y="1615528"/>
                  </a:lnTo>
                  <a:lnTo>
                    <a:pt x="1449641" y="1617052"/>
                  </a:lnTo>
                  <a:lnTo>
                    <a:pt x="1475549" y="1958428"/>
                  </a:lnTo>
                  <a:lnTo>
                    <a:pt x="1499933" y="1682584"/>
                  </a:lnTo>
                  <a:lnTo>
                    <a:pt x="1524317" y="1781644"/>
                  </a:lnTo>
                  <a:lnTo>
                    <a:pt x="1548701" y="2016340"/>
                  </a:lnTo>
                  <a:lnTo>
                    <a:pt x="1573085" y="2400388"/>
                  </a:lnTo>
                  <a:lnTo>
                    <a:pt x="1597469" y="1902040"/>
                  </a:lnTo>
                  <a:lnTo>
                    <a:pt x="1621853" y="1920328"/>
                  </a:lnTo>
                  <a:lnTo>
                    <a:pt x="1647761" y="2060536"/>
                  </a:lnTo>
                  <a:lnTo>
                    <a:pt x="1672145" y="2023960"/>
                  </a:lnTo>
                  <a:lnTo>
                    <a:pt x="1696529" y="1597240"/>
                  </a:lnTo>
                  <a:lnTo>
                    <a:pt x="1720913" y="852004"/>
                  </a:lnTo>
                  <a:lnTo>
                    <a:pt x="1745297" y="940396"/>
                  </a:lnTo>
                  <a:lnTo>
                    <a:pt x="1769681" y="798664"/>
                  </a:lnTo>
                  <a:lnTo>
                    <a:pt x="1794065" y="952588"/>
                  </a:lnTo>
                  <a:lnTo>
                    <a:pt x="1818449" y="797140"/>
                  </a:lnTo>
                  <a:lnTo>
                    <a:pt x="1844357" y="1068412"/>
                  </a:lnTo>
                  <a:lnTo>
                    <a:pt x="1868741" y="954112"/>
                  </a:lnTo>
                  <a:lnTo>
                    <a:pt x="1893125" y="874864"/>
                  </a:lnTo>
                  <a:lnTo>
                    <a:pt x="1917509" y="1159852"/>
                  </a:lnTo>
                  <a:lnTo>
                    <a:pt x="1941893" y="1507324"/>
                  </a:lnTo>
                  <a:lnTo>
                    <a:pt x="1966277" y="2106256"/>
                  </a:lnTo>
                  <a:lnTo>
                    <a:pt x="1990661" y="2031580"/>
                  </a:lnTo>
                  <a:lnTo>
                    <a:pt x="2015045" y="1813648"/>
                  </a:lnTo>
                  <a:lnTo>
                    <a:pt x="2040953" y="2243416"/>
                  </a:lnTo>
                  <a:lnTo>
                    <a:pt x="2065337" y="2507068"/>
                  </a:lnTo>
                  <a:lnTo>
                    <a:pt x="2089721" y="1827364"/>
                  </a:lnTo>
                  <a:lnTo>
                    <a:pt x="2114105" y="2113876"/>
                  </a:lnTo>
                  <a:lnTo>
                    <a:pt x="2138489" y="1799932"/>
                  </a:lnTo>
                  <a:lnTo>
                    <a:pt x="2162873" y="1621624"/>
                  </a:lnTo>
                  <a:lnTo>
                    <a:pt x="2187257" y="1263484"/>
                  </a:lnTo>
                  <a:lnTo>
                    <a:pt x="2213165" y="1484464"/>
                  </a:lnTo>
                  <a:lnTo>
                    <a:pt x="2237549" y="1234528"/>
                  </a:lnTo>
                  <a:lnTo>
                    <a:pt x="2261933" y="1877656"/>
                  </a:lnTo>
                  <a:lnTo>
                    <a:pt x="2286317" y="1563712"/>
                  </a:lnTo>
                  <a:lnTo>
                    <a:pt x="2310701" y="1641436"/>
                  </a:lnTo>
                  <a:lnTo>
                    <a:pt x="2335085" y="1836508"/>
                  </a:lnTo>
                  <a:lnTo>
                    <a:pt x="2359469" y="1280248"/>
                  </a:lnTo>
                  <a:lnTo>
                    <a:pt x="2383853" y="1722208"/>
                  </a:lnTo>
                  <a:lnTo>
                    <a:pt x="2409761" y="2037676"/>
                  </a:lnTo>
                  <a:lnTo>
                    <a:pt x="2434145" y="1681060"/>
                  </a:lnTo>
                  <a:lnTo>
                    <a:pt x="2458529" y="1923376"/>
                  </a:lnTo>
                  <a:lnTo>
                    <a:pt x="2482913" y="2147404"/>
                  </a:lnTo>
                  <a:lnTo>
                    <a:pt x="2507297" y="1763356"/>
                  </a:lnTo>
                  <a:lnTo>
                    <a:pt x="2531681" y="1678012"/>
                  </a:lnTo>
                  <a:lnTo>
                    <a:pt x="2556065" y="2083396"/>
                  </a:lnTo>
                  <a:lnTo>
                    <a:pt x="2580449" y="1841080"/>
                  </a:lnTo>
                  <a:lnTo>
                    <a:pt x="2606357" y="1656676"/>
                  </a:lnTo>
                  <a:lnTo>
                    <a:pt x="2630741" y="2177884"/>
                  </a:lnTo>
                  <a:lnTo>
                    <a:pt x="2655125" y="1114132"/>
                  </a:lnTo>
                  <a:lnTo>
                    <a:pt x="2679509" y="1204048"/>
                  </a:lnTo>
                  <a:lnTo>
                    <a:pt x="2703893" y="1018120"/>
                  </a:lnTo>
                  <a:lnTo>
                    <a:pt x="2728277" y="766660"/>
                  </a:lnTo>
                  <a:lnTo>
                    <a:pt x="2752661" y="841336"/>
                  </a:lnTo>
                  <a:lnTo>
                    <a:pt x="2778569" y="960208"/>
                  </a:lnTo>
                  <a:lnTo>
                    <a:pt x="2802953" y="0"/>
                  </a:lnTo>
                  <a:lnTo>
                    <a:pt x="2827337" y="218020"/>
                  </a:lnTo>
                  <a:lnTo>
                    <a:pt x="2851721" y="711796"/>
                  </a:lnTo>
                  <a:lnTo>
                    <a:pt x="2876105" y="192112"/>
                  </a:lnTo>
                  <a:lnTo>
                    <a:pt x="2900489" y="879436"/>
                  </a:lnTo>
                  <a:lnTo>
                    <a:pt x="2924873" y="1085176"/>
                  </a:lnTo>
                  <a:lnTo>
                    <a:pt x="2949257" y="1257388"/>
                  </a:lnTo>
                  <a:lnTo>
                    <a:pt x="2975165" y="1665820"/>
                  </a:lnTo>
                  <a:lnTo>
                    <a:pt x="2999549" y="1705444"/>
                  </a:lnTo>
                  <a:lnTo>
                    <a:pt x="3023933" y="2130640"/>
                  </a:lnTo>
                  <a:lnTo>
                    <a:pt x="3048317" y="1868512"/>
                  </a:lnTo>
                  <a:lnTo>
                    <a:pt x="3072701" y="1623148"/>
                  </a:lnTo>
                  <a:lnTo>
                    <a:pt x="3097085" y="1517992"/>
                  </a:lnTo>
                  <a:lnTo>
                    <a:pt x="3121469" y="1594192"/>
                  </a:lnTo>
                  <a:lnTo>
                    <a:pt x="3145853" y="1467700"/>
                  </a:lnTo>
                  <a:lnTo>
                    <a:pt x="3171761" y="1495132"/>
                  </a:lnTo>
                  <a:lnTo>
                    <a:pt x="3196145" y="1065364"/>
                  </a:lnTo>
                  <a:lnTo>
                    <a:pt x="3220529" y="1056220"/>
                  </a:lnTo>
                  <a:lnTo>
                    <a:pt x="3244913" y="899248"/>
                  </a:lnTo>
                  <a:lnTo>
                    <a:pt x="3269297" y="685888"/>
                  </a:lnTo>
                  <a:lnTo>
                    <a:pt x="3293681" y="861148"/>
                  </a:lnTo>
                  <a:lnTo>
                    <a:pt x="3318065" y="714844"/>
                  </a:lnTo>
                  <a:lnTo>
                    <a:pt x="3343973" y="1275676"/>
                  </a:lnTo>
                  <a:lnTo>
                    <a:pt x="3368357" y="1266532"/>
                  </a:lnTo>
                  <a:lnTo>
                    <a:pt x="3392741" y="1272628"/>
                  </a:lnTo>
                  <a:lnTo>
                    <a:pt x="3417125" y="1197952"/>
                  </a:lnTo>
                  <a:lnTo>
                    <a:pt x="3441509" y="1021168"/>
                  </a:lnTo>
                  <a:lnTo>
                    <a:pt x="3465893" y="1028788"/>
                  </a:lnTo>
                  <a:lnTo>
                    <a:pt x="3490277" y="944968"/>
                  </a:lnTo>
                  <a:lnTo>
                    <a:pt x="3514661" y="780376"/>
                  </a:lnTo>
                  <a:lnTo>
                    <a:pt x="3540569" y="1088224"/>
                  </a:lnTo>
                  <a:lnTo>
                    <a:pt x="3564953" y="1117180"/>
                  </a:lnTo>
                  <a:lnTo>
                    <a:pt x="3589337" y="842860"/>
                  </a:lnTo>
                  <a:lnTo>
                    <a:pt x="3613721" y="669124"/>
                  </a:lnTo>
                  <a:lnTo>
                    <a:pt x="3638105" y="687412"/>
                  </a:lnTo>
                  <a:lnTo>
                    <a:pt x="3662489" y="766660"/>
                  </a:lnTo>
                  <a:lnTo>
                    <a:pt x="3686873" y="1141564"/>
                  </a:lnTo>
                  <a:lnTo>
                    <a:pt x="3711257" y="1097368"/>
                  </a:lnTo>
                  <a:lnTo>
                    <a:pt x="3737165" y="937348"/>
                  </a:lnTo>
                  <a:lnTo>
                    <a:pt x="3761549" y="879436"/>
                  </a:lnTo>
                  <a:lnTo>
                    <a:pt x="3785933" y="838288"/>
                  </a:lnTo>
                  <a:lnTo>
                    <a:pt x="3810317" y="905344"/>
                  </a:lnTo>
                  <a:lnTo>
                    <a:pt x="3834701" y="644740"/>
                  </a:lnTo>
                  <a:lnTo>
                    <a:pt x="3859085" y="688936"/>
                  </a:lnTo>
                  <a:lnTo>
                    <a:pt x="3883469" y="615784"/>
                  </a:lnTo>
                  <a:lnTo>
                    <a:pt x="3909377" y="824572"/>
                  </a:lnTo>
                  <a:lnTo>
                    <a:pt x="3933761" y="807808"/>
                  </a:lnTo>
                  <a:lnTo>
                    <a:pt x="3958145" y="768184"/>
                  </a:lnTo>
                  <a:lnTo>
                    <a:pt x="3982529" y="833716"/>
                  </a:lnTo>
                  <a:lnTo>
                    <a:pt x="4006913" y="853528"/>
                  </a:lnTo>
                  <a:lnTo>
                    <a:pt x="4031297" y="1121752"/>
                  </a:lnTo>
                  <a:lnTo>
                    <a:pt x="4055681" y="1152232"/>
                  </a:lnTo>
                  <a:lnTo>
                    <a:pt x="4080065" y="1159852"/>
                  </a:lnTo>
                  <a:lnTo>
                    <a:pt x="4105973" y="1167472"/>
                  </a:lnTo>
                  <a:lnTo>
                    <a:pt x="4130357" y="1293964"/>
                  </a:lnTo>
                  <a:lnTo>
                    <a:pt x="4154741" y="1318348"/>
                  </a:lnTo>
                  <a:lnTo>
                    <a:pt x="4179125" y="1408264"/>
                  </a:lnTo>
                  <a:lnTo>
                    <a:pt x="4203509" y="1559140"/>
                  </a:lnTo>
                  <a:lnTo>
                    <a:pt x="4227893" y="1822792"/>
                  </a:lnTo>
                  <a:lnTo>
                    <a:pt x="4252277" y="1760308"/>
                  </a:lnTo>
                  <a:lnTo>
                    <a:pt x="4276661" y="1517992"/>
                  </a:lnTo>
                  <a:lnTo>
                    <a:pt x="4302569" y="1575904"/>
                  </a:lnTo>
                  <a:lnTo>
                    <a:pt x="4326953" y="1606384"/>
                  </a:lnTo>
                  <a:lnTo>
                    <a:pt x="4351337" y="1679536"/>
                  </a:lnTo>
                  <a:lnTo>
                    <a:pt x="4375721" y="1665820"/>
                  </a:lnTo>
                  <a:lnTo>
                    <a:pt x="4400105" y="1598764"/>
                  </a:lnTo>
                  <a:lnTo>
                    <a:pt x="4424489" y="1492084"/>
                  </a:lnTo>
                  <a:lnTo>
                    <a:pt x="4448873" y="1481416"/>
                  </a:lnTo>
                  <a:lnTo>
                    <a:pt x="4474781" y="1156804"/>
                  </a:lnTo>
                  <a:lnTo>
                    <a:pt x="4499165" y="1400644"/>
                  </a:lnTo>
                  <a:lnTo>
                    <a:pt x="4523549" y="1496656"/>
                  </a:lnTo>
                  <a:lnTo>
                    <a:pt x="4547933" y="1536280"/>
                  </a:lnTo>
                  <a:lnTo>
                    <a:pt x="4572317" y="1589620"/>
                  </a:lnTo>
                  <a:lnTo>
                    <a:pt x="4596701" y="1504276"/>
                  </a:lnTo>
                  <a:lnTo>
                    <a:pt x="4621085" y="1400644"/>
                  </a:lnTo>
                  <a:lnTo>
                    <a:pt x="4645469" y="1214716"/>
                  </a:lnTo>
                  <a:lnTo>
                    <a:pt x="4671377" y="1133944"/>
                  </a:lnTo>
                  <a:lnTo>
                    <a:pt x="4695761" y="1077556"/>
                  </a:lnTo>
                  <a:lnTo>
                    <a:pt x="4720145" y="1088224"/>
                  </a:lnTo>
                  <a:lnTo>
                    <a:pt x="4744529" y="867244"/>
                  </a:lnTo>
                  <a:lnTo>
                    <a:pt x="4768913" y="725512"/>
                  </a:lnTo>
                  <a:lnTo>
                    <a:pt x="4793297" y="656932"/>
                  </a:lnTo>
                  <a:lnTo>
                    <a:pt x="4817681" y="725512"/>
                  </a:lnTo>
                  <a:lnTo>
                    <a:pt x="4842065" y="737704"/>
                  </a:lnTo>
                  <a:lnTo>
                    <a:pt x="4867973" y="855052"/>
                  </a:lnTo>
                  <a:lnTo>
                    <a:pt x="4892357" y="848956"/>
                  </a:lnTo>
                  <a:lnTo>
                    <a:pt x="4916741" y="830668"/>
                  </a:lnTo>
                  <a:lnTo>
                    <a:pt x="4941125" y="999832"/>
                  </a:lnTo>
                  <a:lnTo>
                    <a:pt x="4965509" y="1211668"/>
                  </a:lnTo>
                  <a:lnTo>
                    <a:pt x="4989893" y="1391500"/>
                  </a:lnTo>
                  <a:lnTo>
                    <a:pt x="5014277" y="1516468"/>
                  </a:lnTo>
                  <a:lnTo>
                    <a:pt x="5040185" y="1571332"/>
                  </a:lnTo>
                  <a:lnTo>
                    <a:pt x="5064569" y="1585048"/>
                  </a:lnTo>
                  <a:lnTo>
                    <a:pt x="5088953" y="1609432"/>
                  </a:lnTo>
                  <a:lnTo>
                    <a:pt x="5113337" y="1614004"/>
                  </a:lnTo>
                  <a:lnTo>
                    <a:pt x="5137721" y="1722208"/>
                  </a:lnTo>
                  <a:lnTo>
                    <a:pt x="5162105" y="1600288"/>
                  </a:lnTo>
                  <a:lnTo>
                    <a:pt x="5186489" y="1466176"/>
                  </a:lnTo>
                  <a:lnTo>
                    <a:pt x="5210873" y="1610956"/>
                  </a:lnTo>
                  <a:lnTo>
                    <a:pt x="5236781" y="1545424"/>
                  </a:lnTo>
                  <a:lnTo>
                    <a:pt x="5260721" y="1432648"/>
                  </a:lnTo>
                </a:path>
              </a:pathLst>
            </a:custGeom>
            <a:ln w="19050">
              <a:solidFill>
                <a:srgbClr val="9CAE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98554" y="2356015"/>
              <a:ext cx="5260975" cy="2832735"/>
            </a:xfrm>
            <a:custGeom>
              <a:avLst/>
              <a:gdLst/>
              <a:ahLst/>
              <a:cxnLst/>
              <a:rect l="l" t="t" r="r" b="b"/>
              <a:pathLst>
                <a:path w="5260975" h="2832735">
                  <a:moveTo>
                    <a:pt x="0" y="2074252"/>
                  </a:moveTo>
                  <a:lnTo>
                    <a:pt x="24701" y="2062060"/>
                  </a:lnTo>
                  <a:lnTo>
                    <a:pt x="49085" y="2273896"/>
                  </a:lnTo>
                  <a:lnTo>
                    <a:pt x="73469" y="2098636"/>
                  </a:lnTo>
                  <a:lnTo>
                    <a:pt x="97853" y="1976716"/>
                  </a:lnTo>
                  <a:lnTo>
                    <a:pt x="122237" y="2132164"/>
                  </a:lnTo>
                  <a:lnTo>
                    <a:pt x="148145" y="2494876"/>
                  </a:lnTo>
                  <a:lnTo>
                    <a:pt x="172529" y="2561932"/>
                  </a:lnTo>
                  <a:lnTo>
                    <a:pt x="196913" y="2098636"/>
                  </a:lnTo>
                  <a:lnTo>
                    <a:pt x="221297" y="2406484"/>
                  </a:lnTo>
                  <a:lnTo>
                    <a:pt x="245681" y="2612224"/>
                  </a:lnTo>
                  <a:lnTo>
                    <a:pt x="270065" y="2641180"/>
                  </a:lnTo>
                  <a:lnTo>
                    <a:pt x="294449" y="2363812"/>
                  </a:lnTo>
                  <a:lnTo>
                    <a:pt x="318833" y="2500972"/>
                  </a:lnTo>
                  <a:lnTo>
                    <a:pt x="344741" y="2450680"/>
                  </a:lnTo>
                  <a:lnTo>
                    <a:pt x="369125" y="2293708"/>
                  </a:lnTo>
                  <a:lnTo>
                    <a:pt x="393509" y="1995004"/>
                  </a:lnTo>
                  <a:lnTo>
                    <a:pt x="417893" y="1964524"/>
                  </a:lnTo>
                  <a:lnTo>
                    <a:pt x="442277" y="1979764"/>
                  </a:lnTo>
                  <a:lnTo>
                    <a:pt x="466661" y="2177884"/>
                  </a:lnTo>
                  <a:lnTo>
                    <a:pt x="491045" y="1705444"/>
                  </a:lnTo>
                  <a:lnTo>
                    <a:pt x="516953" y="1429600"/>
                  </a:lnTo>
                  <a:lnTo>
                    <a:pt x="541337" y="1379308"/>
                  </a:lnTo>
                  <a:lnTo>
                    <a:pt x="565721" y="1094320"/>
                  </a:lnTo>
                  <a:lnTo>
                    <a:pt x="590105" y="1568284"/>
                  </a:lnTo>
                  <a:lnTo>
                    <a:pt x="614489" y="1470748"/>
                  </a:lnTo>
                  <a:lnTo>
                    <a:pt x="638873" y="1423504"/>
                  </a:lnTo>
                  <a:lnTo>
                    <a:pt x="663257" y="1647532"/>
                  </a:lnTo>
                  <a:lnTo>
                    <a:pt x="687641" y="1705444"/>
                  </a:lnTo>
                  <a:lnTo>
                    <a:pt x="713549" y="1199476"/>
                  </a:lnTo>
                  <a:lnTo>
                    <a:pt x="737933" y="1952332"/>
                  </a:lnTo>
                  <a:lnTo>
                    <a:pt x="762317" y="2444584"/>
                  </a:lnTo>
                  <a:lnTo>
                    <a:pt x="786701" y="2718904"/>
                  </a:lnTo>
                  <a:lnTo>
                    <a:pt x="811085" y="2832163"/>
                  </a:lnTo>
                  <a:lnTo>
                    <a:pt x="835469" y="2206840"/>
                  </a:lnTo>
                  <a:lnTo>
                    <a:pt x="859853" y="2342476"/>
                  </a:lnTo>
                  <a:lnTo>
                    <a:pt x="884237" y="2395816"/>
                  </a:lnTo>
                  <a:lnTo>
                    <a:pt x="910145" y="2039200"/>
                  </a:lnTo>
                  <a:lnTo>
                    <a:pt x="934529" y="1822792"/>
                  </a:lnTo>
                  <a:lnTo>
                    <a:pt x="958913" y="2279992"/>
                  </a:lnTo>
                  <a:lnTo>
                    <a:pt x="983297" y="1941664"/>
                  </a:lnTo>
                  <a:lnTo>
                    <a:pt x="1007681" y="1568284"/>
                  </a:lnTo>
                  <a:lnTo>
                    <a:pt x="1032065" y="1201000"/>
                  </a:lnTo>
                  <a:lnTo>
                    <a:pt x="1056449" y="885532"/>
                  </a:lnTo>
                  <a:lnTo>
                    <a:pt x="1082357" y="1202524"/>
                  </a:lnTo>
                  <a:lnTo>
                    <a:pt x="1106741" y="1434172"/>
                  </a:lnTo>
                  <a:lnTo>
                    <a:pt x="1131125" y="1342732"/>
                  </a:lnTo>
                  <a:lnTo>
                    <a:pt x="1155509" y="1639912"/>
                  </a:lnTo>
                  <a:lnTo>
                    <a:pt x="1179893" y="1767928"/>
                  </a:lnTo>
                  <a:lnTo>
                    <a:pt x="1204277" y="1440268"/>
                  </a:lnTo>
                  <a:lnTo>
                    <a:pt x="1228661" y="1304632"/>
                  </a:lnTo>
                  <a:lnTo>
                    <a:pt x="1253045" y="1679536"/>
                  </a:lnTo>
                  <a:lnTo>
                    <a:pt x="1278953" y="1796884"/>
                  </a:lnTo>
                  <a:lnTo>
                    <a:pt x="1303337" y="1819744"/>
                  </a:lnTo>
                  <a:lnTo>
                    <a:pt x="1327721" y="1635340"/>
                  </a:lnTo>
                  <a:lnTo>
                    <a:pt x="1352105" y="1827364"/>
                  </a:lnTo>
                  <a:lnTo>
                    <a:pt x="1376489" y="2004148"/>
                  </a:lnTo>
                  <a:lnTo>
                    <a:pt x="1400873" y="1668868"/>
                  </a:lnTo>
                  <a:lnTo>
                    <a:pt x="1425257" y="1615528"/>
                  </a:lnTo>
                  <a:lnTo>
                    <a:pt x="1449641" y="1617052"/>
                  </a:lnTo>
                  <a:lnTo>
                    <a:pt x="1475549" y="1958428"/>
                  </a:lnTo>
                  <a:lnTo>
                    <a:pt x="1499933" y="1682584"/>
                  </a:lnTo>
                  <a:lnTo>
                    <a:pt x="1524317" y="1781644"/>
                  </a:lnTo>
                  <a:lnTo>
                    <a:pt x="1548701" y="2016340"/>
                  </a:lnTo>
                  <a:lnTo>
                    <a:pt x="1573085" y="2400388"/>
                  </a:lnTo>
                  <a:lnTo>
                    <a:pt x="1597469" y="1902040"/>
                  </a:lnTo>
                  <a:lnTo>
                    <a:pt x="1621853" y="1920328"/>
                  </a:lnTo>
                  <a:lnTo>
                    <a:pt x="1647761" y="2060536"/>
                  </a:lnTo>
                  <a:lnTo>
                    <a:pt x="1672145" y="2023960"/>
                  </a:lnTo>
                  <a:lnTo>
                    <a:pt x="1696529" y="1597240"/>
                  </a:lnTo>
                  <a:lnTo>
                    <a:pt x="1720913" y="852004"/>
                  </a:lnTo>
                  <a:lnTo>
                    <a:pt x="1745297" y="940396"/>
                  </a:lnTo>
                  <a:lnTo>
                    <a:pt x="1769681" y="798664"/>
                  </a:lnTo>
                  <a:lnTo>
                    <a:pt x="1794065" y="952588"/>
                  </a:lnTo>
                  <a:lnTo>
                    <a:pt x="1818449" y="797140"/>
                  </a:lnTo>
                  <a:lnTo>
                    <a:pt x="1844357" y="1068412"/>
                  </a:lnTo>
                  <a:lnTo>
                    <a:pt x="1868741" y="954112"/>
                  </a:lnTo>
                  <a:lnTo>
                    <a:pt x="1893125" y="874864"/>
                  </a:lnTo>
                  <a:lnTo>
                    <a:pt x="1917509" y="1159852"/>
                  </a:lnTo>
                  <a:lnTo>
                    <a:pt x="1941893" y="1507324"/>
                  </a:lnTo>
                  <a:lnTo>
                    <a:pt x="1966277" y="2106256"/>
                  </a:lnTo>
                  <a:lnTo>
                    <a:pt x="1990661" y="2031580"/>
                  </a:lnTo>
                  <a:lnTo>
                    <a:pt x="2015045" y="1813648"/>
                  </a:lnTo>
                  <a:lnTo>
                    <a:pt x="2040953" y="2243416"/>
                  </a:lnTo>
                  <a:lnTo>
                    <a:pt x="2065337" y="2507068"/>
                  </a:lnTo>
                  <a:lnTo>
                    <a:pt x="2089721" y="1827364"/>
                  </a:lnTo>
                  <a:lnTo>
                    <a:pt x="2114105" y="2113876"/>
                  </a:lnTo>
                  <a:lnTo>
                    <a:pt x="2138489" y="1799932"/>
                  </a:lnTo>
                  <a:lnTo>
                    <a:pt x="2162873" y="1621624"/>
                  </a:lnTo>
                  <a:lnTo>
                    <a:pt x="2187257" y="1263484"/>
                  </a:lnTo>
                  <a:lnTo>
                    <a:pt x="2213165" y="1484464"/>
                  </a:lnTo>
                  <a:lnTo>
                    <a:pt x="2237549" y="1234528"/>
                  </a:lnTo>
                  <a:lnTo>
                    <a:pt x="2261933" y="1877656"/>
                  </a:lnTo>
                  <a:lnTo>
                    <a:pt x="2286317" y="1563712"/>
                  </a:lnTo>
                  <a:lnTo>
                    <a:pt x="2310701" y="1641436"/>
                  </a:lnTo>
                  <a:lnTo>
                    <a:pt x="2335085" y="1836508"/>
                  </a:lnTo>
                  <a:lnTo>
                    <a:pt x="2359469" y="1280248"/>
                  </a:lnTo>
                  <a:lnTo>
                    <a:pt x="2383853" y="1722208"/>
                  </a:lnTo>
                  <a:lnTo>
                    <a:pt x="2409761" y="2037676"/>
                  </a:lnTo>
                  <a:lnTo>
                    <a:pt x="2434145" y="1681060"/>
                  </a:lnTo>
                  <a:lnTo>
                    <a:pt x="2458529" y="1923376"/>
                  </a:lnTo>
                  <a:lnTo>
                    <a:pt x="2482913" y="2147404"/>
                  </a:lnTo>
                  <a:lnTo>
                    <a:pt x="2507297" y="1763356"/>
                  </a:lnTo>
                  <a:lnTo>
                    <a:pt x="2531681" y="1678012"/>
                  </a:lnTo>
                  <a:lnTo>
                    <a:pt x="2556065" y="2083396"/>
                  </a:lnTo>
                  <a:lnTo>
                    <a:pt x="2580449" y="1841080"/>
                  </a:lnTo>
                  <a:lnTo>
                    <a:pt x="2606357" y="1656676"/>
                  </a:lnTo>
                  <a:lnTo>
                    <a:pt x="2630741" y="2177884"/>
                  </a:lnTo>
                  <a:lnTo>
                    <a:pt x="2655125" y="1114132"/>
                  </a:lnTo>
                  <a:lnTo>
                    <a:pt x="2679509" y="1204048"/>
                  </a:lnTo>
                  <a:lnTo>
                    <a:pt x="2703893" y="1018120"/>
                  </a:lnTo>
                  <a:lnTo>
                    <a:pt x="2728277" y="766660"/>
                  </a:lnTo>
                  <a:lnTo>
                    <a:pt x="2752661" y="841336"/>
                  </a:lnTo>
                  <a:lnTo>
                    <a:pt x="2778569" y="960208"/>
                  </a:lnTo>
                  <a:lnTo>
                    <a:pt x="2802953" y="0"/>
                  </a:lnTo>
                  <a:lnTo>
                    <a:pt x="2827337" y="218020"/>
                  </a:lnTo>
                  <a:lnTo>
                    <a:pt x="2851721" y="711796"/>
                  </a:lnTo>
                  <a:lnTo>
                    <a:pt x="2876105" y="192112"/>
                  </a:lnTo>
                  <a:lnTo>
                    <a:pt x="2900489" y="879436"/>
                  </a:lnTo>
                  <a:lnTo>
                    <a:pt x="2924873" y="1085176"/>
                  </a:lnTo>
                  <a:lnTo>
                    <a:pt x="2949257" y="1257388"/>
                  </a:lnTo>
                  <a:lnTo>
                    <a:pt x="2975165" y="1665820"/>
                  </a:lnTo>
                  <a:lnTo>
                    <a:pt x="2999549" y="1705444"/>
                  </a:lnTo>
                  <a:lnTo>
                    <a:pt x="3023933" y="2130640"/>
                  </a:lnTo>
                  <a:lnTo>
                    <a:pt x="3048317" y="1868512"/>
                  </a:lnTo>
                  <a:lnTo>
                    <a:pt x="3072701" y="1623148"/>
                  </a:lnTo>
                  <a:lnTo>
                    <a:pt x="3097085" y="1517992"/>
                  </a:lnTo>
                  <a:lnTo>
                    <a:pt x="3121469" y="1594192"/>
                  </a:lnTo>
                  <a:lnTo>
                    <a:pt x="3145853" y="1467700"/>
                  </a:lnTo>
                  <a:lnTo>
                    <a:pt x="3171761" y="1495132"/>
                  </a:lnTo>
                  <a:lnTo>
                    <a:pt x="3196145" y="1065364"/>
                  </a:lnTo>
                  <a:lnTo>
                    <a:pt x="3220529" y="1056220"/>
                  </a:lnTo>
                  <a:lnTo>
                    <a:pt x="3244913" y="899248"/>
                  </a:lnTo>
                  <a:lnTo>
                    <a:pt x="3269297" y="685888"/>
                  </a:lnTo>
                  <a:lnTo>
                    <a:pt x="3293681" y="861148"/>
                  </a:lnTo>
                  <a:lnTo>
                    <a:pt x="3318065" y="714844"/>
                  </a:lnTo>
                  <a:lnTo>
                    <a:pt x="3343973" y="1275676"/>
                  </a:lnTo>
                  <a:lnTo>
                    <a:pt x="3368357" y="1266532"/>
                  </a:lnTo>
                  <a:lnTo>
                    <a:pt x="3392741" y="1272628"/>
                  </a:lnTo>
                  <a:lnTo>
                    <a:pt x="3417125" y="1197952"/>
                  </a:lnTo>
                  <a:lnTo>
                    <a:pt x="3441509" y="1021168"/>
                  </a:lnTo>
                  <a:lnTo>
                    <a:pt x="3465893" y="1028788"/>
                  </a:lnTo>
                  <a:lnTo>
                    <a:pt x="3490277" y="944968"/>
                  </a:lnTo>
                  <a:lnTo>
                    <a:pt x="3514661" y="780376"/>
                  </a:lnTo>
                  <a:lnTo>
                    <a:pt x="3540569" y="1088224"/>
                  </a:lnTo>
                  <a:lnTo>
                    <a:pt x="3564953" y="1117180"/>
                  </a:lnTo>
                  <a:lnTo>
                    <a:pt x="3589337" y="842860"/>
                  </a:lnTo>
                  <a:lnTo>
                    <a:pt x="3613721" y="669124"/>
                  </a:lnTo>
                  <a:lnTo>
                    <a:pt x="3638105" y="687412"/>
                  </a:lnTo>
                  <a:lnTo>
                    <a:pt x="3662489" y="766660"/>
                  </a:lnTo>
                  <a:lnTo>
                    <a:pt x="3686873" y="1141564"/>
                  </a:lnTo>
                  <a:lnTo>
                    <a:pt x="3711257" y="1097368"/>
                  </a:lnTo>
                  <a:lnTo>
                    <a:pt x="3737165" y="937348"/>
                  </a:lnTo>
                  <a:lnTo>
                    <a:pt x="3761549" y="879436"/>
                  </a:lnTo>
                  <a:lnTo>
                    <a:pt x="3785933" y="838288"/>
                  </a:lnTo>
                  <a:lnTo>
                    <a:pt x="3810317" y="905344"/>
                  </a:lnTo>
                  <a:lnTo>
                    <a:pt x="3834701" y="644740"/>
                  </a:lnTo>
                  <a:lnTo>
                    <a:pt x="3859085" y="688936"/>
                  </a:lnTo>
                  <a:lnTo>
                    <a:pt x="3883469" y="615784"/>
                  </a:lnTo>
                  <a:lnTo>
                    <a:pt x="3909377" y="824572"/>
                  </a:lnTo>
                  <a:lnTo>
                    <a:pt x="3933761" y="807808"/>
                  </a:lnTo>
                  <a:lnTo>
                    <a:pt x="3958145" y="768184"/>
                  </a:lnTo>
                  <a:lnTo>
                    <a:pt x="3982529" y="833716"/>
                  </a:lnTo>
                  <a:lnTo>
                    <a:pt x="4006913" y="853528"/>
                  </a:lnTo>
                  <a:lnTo>
                    <a:pt x="4031297" y="1121752"/>
                  </a:lnTo>
                  <a:lnTo>
                    <a:pt x="4055681" y="1152232"/>
                  </a:lnTo>
                  <a:lnTo>
                    <a:pt x="4080065" y="1159852"/>
                  </a:lnTo>
                  <a:lnTo>
                    <a:pt x="4105973" y="1167472"/>
                  </a:lnTo>
                  <a:lnTo>
                    <a:pt x="4130357" y="1293964"/>
                  </a:lnTo>
                  <a:lnTo>
                    <a:pt x="4154741" y="1318348"/>
                  </a:lnTo>
                  <a:lnTo>
                    <a:pt x="4179125" y="1408264"/>
                  </a:lnTo>
                  <a:lnTo>
                    <a:pt x="4203509" y="1559140"/>
                  </a:lnTo>
                  <a:lnTo>
                    <a:pt x="4227893" y="1822792"/>
                  </a:lnTo>
                  <a:lnTo>
                    <a:pt x="4252277" y="1760308"/>
                  </a:lnTo>
                  <a:lnTo>
                    <a:pt x="4276661" y="1517992"/>
                  </a:lnTo>
                  <a:lnTo>
                    <a:pt x="4302569" y="1575904"/>
                  </a:lnTo>
                  <a:lnTo>
                    <a:pt x="4326953" y="1606384"/>
                  </a:lnTo>
                  <a:lnTo>
                    <a:pt x="4351337" y="1679536"/>
                  </a:lnTo>
                  <a:lnTo>
                    <a:pt x="4375721" y="1665820"/>
                  </a:lnTo>
                  <a:lnTo>
                    <a:pt x="4400105" y="1598764"/>
                  </a:lnTo>
                  <a:lnTo>
                    <a:pt x="4424489" y="1492084"/>
                  </a:lnTo>
                  <a:lnTo>
                    <a:pt x="4448873" y="1481416"/>
                  </a:lnTo>
                  <a:lnTo>
                    <a:pt x="4474781" y="1156804"/>
                  </a:lnTo>
                  <a:lnTo>
                    <a:pt x="4499165" y="1400644"/>
                  </a:lnTo>
                  <a:lnTo>
                    <a:pt x="4523549" y="1496656"/>
                  </a:lnTo>
                  <a:lnTo>
                    <a:pt x="4547933" y="1536280"/>
                  </a:lnTo>
                  <a:lnTo>
                    <a:pt x="4572317" y="1589620"/>
                  </a:lnTo>
                  <a:lnTo>
                    <a:pt x="4596701" y="1504276"/>
                  </a:lnTo>
                  <a:lnTo>
                    <a:pt x="4621085" y="1400644"/>
                  </a:lnTo>
                  <a:lnTo>
                    <a:pt x="4645469" y="1214716"/>
                  </a:lnTo>
                  <a:lnTo>
                    <a:pt x="4671377" y="1133944"/>
                  </a:lnTo>
                  <a:lnTo>
                    <a:pt x="4695761" y="1077556"/>
                  </a:lnTo>
                  <a:lnTo>
                    <a:pt x="4720145" y="1088224"/>
                  </a:lnTo>
                  <a:lnTo>
                    <a:pt x="4744529" y="867244"/>
                  </a:lnTo>
                  <a:lnTo>
                    <a:pt x="4768913" y="725512"/>
                  </a:lnTo>
                  <a:lnTo>
                    <a:pt x="4793297" y="656932"/>
                  </a:lnTo>
                  <a:lnTo>
                    <a:pt x="4817681" y="725512"/>
                  </a:lnTo>
                  <a:lnTo>
                    <a:pt x="4842065" y="737704"/>
                  </a:lnTo>
                  <a:lnTo>
                    <a:pt x="4867973" y="855052"/>
                  </a:lnTo>
                  <a:lnTo>
                    <a:pt x="4892357" y="848956"/>
                  </a:lnTo>
                  <a:lnTo>
                    <a:pt x="4916741" y="830668"/>
                  </a:lnTo>
                  <a:lnTo>
                    <a:pt x="4941125" y="999832"/>
                  </a:lnTo>
                  <a:lnTo>
                    <a:pt x="4965509" y="1211668"/>
                  </a:lnTo>
                  <a:lnTo>
                    <a:pt x="4989893" y="1391500"/>
                  </a:lnTo>
                  <a:lnTo>
                    <a:pt x="5014277" y="1516468"/>
                  </a:lnTo>
                  <a:lnTo>
                    <a:pt x="5040185" y="1571332"/>
                  </a:lnTo>
                  <a:lnTo>
                    <a:pt x="5064569" y="1585048"/>
                  </a:lnTo>
                  <a:lnTo>
                    <a:pt x="5088953" y="1609432"/>
                  </a:lnTo>
                  <a:lnTo>
                    <a:pt x="5113337" y="1614004"/>
                  </a:lnTo>
                  <a:lnTo>
                    <a:pt x="5137721" y="1722208"/>
                  </a:lnTo>
                  <a:lnTo>
                    <a:pt x="5162105" y="1600288"/>
                  </a:lnTo>
                  <a:lnTo>
                    <a:pt x="5186489" y="1466176"/>
                  </a:lnTo>
                  <a:lnTo>
                    <a:pt x="5210873" y="1610956"/>
                  </a:lnTo>
                  <a:lnTo>
                    <a:pt x="5236781" y="1545424"/>
                  </a:lnTo>
                  <a:lnTo>
                    <a:pt x="5260721" y="1432648"/>
                  </a:lnTo>
                </a:path>
              </a:pathLst>
            </a:custGeom>
            <a:ln w="3810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08704" y="2883420"/>
              <a:ext cx="344423" cy="1036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0147" y="5266944"/>
              <a:ext cx="670559" cy="1036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07280" y="2842272"/>
              <a:ext cx="199643" cy="85331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3186263" y="1782818"/>
            <a:ext cx="5482590" cy="0"/>
          </a:xfrm>
          <a:custGeom>
            <a:avLst/>
            <a:gdLst/>
            <a:ahLst/>
            <a:cxnLst/>
            <a:rect l="l" t="t" r="r" b="b"/>
            <a:pathLst>
              <a:path w="5482590">
                <a:moveTo>
                  <a:pt x="0" y="0"/>
                </a:moveTo>
                <a:lnTo>
                  <a:pt x="5481967" y="0"/>
                </a:lnTo>
              </a:path>
            </a:pathLst>
          </a:custGeom>
          <a:ln w="6350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012380" y="5380475"/>
            <a:ext cx="939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-</a:t>
            </a:r>
            <a:r>
              <a:rPr sz="800" b="0" spc="-50" dirty="0">
                <a:latin typeface="BentonSansCond Light"/>
                <a:cs typeface="BentonSansCond Light"/>
              </a:rPr>
              <a:t>1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25041" y="4766704"/>
            <a:ext cx="812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43216" y="4152933"/>
            <a:ext cx="6350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1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30657" y="3539161"/>
            <a:ext cx="75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2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30147" y="2925391"/>
            <a:ext cx="7620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3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29432" y="2311619"/>
            <a:ext cx="768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4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30759" y="1697848"/>
            <a:ext cx="75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94679" y="5510254"/>
            <a:ext cx="2070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1810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79794" y="5510254"/>
            <a:ext cx="2216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1830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71750" y="5510254"/>
            <a:ext cx="2190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1850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64524" y="5510254"/>
            <a:ext cx="2184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1870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054029" y="5510254"/>
            <a:ext cx="2235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1890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52929" y="5510254"/>
            <a:ext cx="2070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1910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038044" y="5510254"/>
            <a:ext cx="2216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1930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530000" y="5510254"/>
            <a:ext cx="2190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1950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022774" y="5510254"/>
            <a:ext cx="2184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1970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12280" y="5510254"/>
            <a:ext cx="2235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1990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003113" y="5510254"/>
            <a:ext cx="2247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2010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488228" y="5510254"/>
            <a:ext cx="23685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0" dirty="0">
                <a:latin typeface="BentonSansCond Light"/>
                <a:cs typeface="BentonSansCond Light"/>
              </a:rPr>
              <a:t>2030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175346" y="1487290"/>
            <a:ext cx="304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10" dirty="0">
                <a:latin typeface="BentonSans Book"/>
                <a:cs typeface="BentonSans Book"/>
              </a:rPr>
              <a:t>Productivity</a:t>
            </a:r>
            <a:r>
              <a:rPr sz="1200" b="0" spc="-20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10-</a:t>
            </a:r>
            <a:r>
              <a:rPr sz="1200" b="0" dirty="0">
                <a:latin typeface="BentonSans Book"/>
                <a:cs typeface="BentonSans Book"/>
              </a:rPr>
              <a:t>year</a:t>
            </a:r>
            <a:r>
              <a:rPr sz="1200" b="0" spc="-25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annualized growth</a:t>
            </a:r>
            <a:r>
              <a:rPr sz="1200" b="0" spc="-45" dirty="0">
                <a:latin typeface="BentonSans Book"/>
                <a:cs typeface="BentonSans Book"/>
              </a:rPr>
              <a:t> </a:t>
            </a:r>
            <a:r>
              <a:rPr sz="1200" b="0" spc="-20" dirty="0">
                <a:latin typeface="BentonSans Book"/>
                <a:cs typeface="BentonSans Book"/>
              </a:rPr>
              <a:t>rate</a:t>
            </a:r>
            <a:endParaRPr sz="1200">
              <a:latin typeface="BentonSans Book"/>
              <a:cs typeface="BentonSans Boo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63717" y="4606823"/>
            <a:ext cx="365760" cy="182880"/>
          </a:xfrm>
          <a:prstGeom prst="rect">
            <a:avLst/>
          </a:prstGeom>
          <a:ln w="6350">
            <a:solidFill>
              <a:srgbClr val="C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234"/>
              </a:spcBef>
            </a:pPr>
            <a:r>
              <a:rPr sz="800" b="0" spc="-25" dirty="0">
                <a:latin typeface="BentonSansCond Book"/>
                <a:cs typeface="BentonSansCond Book"/>
              </a:rPr>
              <a:t>WW1</a:t>
            </a:r>
            <a:endParaRPr sz="800">
              <a:latin typeface="BentonSansCond Book"/>
              <a:cs typeface="BentonSansCond Book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417502" y="1998103"/>
            <a:ext cx="1029335" cy="274320"/>
          </a:xfrm>
          <a:prstGeom prst="rect">
            <a:avLst/>
          </a:prstGeom>
          <a:ln w="6350">
            <a:solidFill>
              <a:srgbClr val="00AF50"/>
            </a:solidFill>
          </a:ln>
        </p:spPr>
        <p:txBody>
          <a:bodyPr vert="horz" wrap="square" lIns="0" tIns="6858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540"/>
              </a:spcBef>
            </a:pPr>
            <a:r>
              <a:rPr sz="800" b="0" spc="-10" dirty="0">
                <a:latin typeface="BentonSansCond Book"/>
                <a:cs typeface="BentonSansCond Book"/>
              </a:rPr>
              <a:t>Automobiles,</a:t>
            </a:r>
            <a:r>
              <a:rPr sz="800" b="0" spc="5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Electricity</a:t>
            </a:r>
            <a:endParaRPr sz="800">
              <a:latin typeface="BentonSansCond Book"/>
              <a:cs typeface="BentonSansCond Book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413500" y="3828135"/>
            <a:ext cx="274320" cy="182880"/>
          </a:xfrm>
          <a:prstGeom prst="rect">
            <a:avLst/>
          </a:prstGeom>
          <a:ln w="6350">
            <a:solidFill>
              <a:srgbClr val="C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210"/>
              </a:spcBef>
            </a:pPr>
            <a:r>
              <a:rPr sz="800" b="0" spc="-20" dirty="0">
                <a:latin typeface="BentonSansCond Book"/>
                <a:cs typeface="BentonSansCond Book"/>
              </a:rPr>
              <a:t>WWII</a:t>
            </a:r>
            <a:endParaRPr sz="800">
              <a:latin typeface="BentonSansCond Book"/>
              <a:cs typeface="BentonSansCond Book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279184" y="4351477"/>
            <a:ext cx="777240" cy="182880"/>
          </a:xfrm>
          <a:prstGeom prst="rect">
            <a:avLst/>
          </a:prstGeom>
          <a:ln w="6350">
            <a:solidFill>
              <a:srgbClr val="C00000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160"/>
              </a:spcBef>
            </a:pPr>
            <a:r>
              <a:rPr sz="800" b="0" dirty="0">
                <a:latin typeface="BentonSansCond Book"/>
                <a:cs typeface="BentonSansCond Book"/>
              </a:rPr>
              <a:t>Great</a:t>
            </a:r>
            <a:r>
              <a:rPr sz="800" b="0" spc="-3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Depression</a:t>
            </a:r>
            <a:endParaRPr sz="800">
              <a:latin typeface="BentonSansCond Book"/>
              <a:cs typeface="BentonSansCond Book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536842" y="2510967"/>
            <a:ext cx="457200" cy="182880"/>
          </a:xfrm>
          <a:prstGeom prst="rect">
            <a:avLst/>
          </a:prstGeom>
          <a:ln w="6350">
            <a:solidFill>
              <a:srgbClr val="00AF5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62230">
              <a:lnSpc>
                <a:spcPct val="100000"/>
              </a:lnSpc>
              <a:spcBef>
                <a:spcPts val="260"/>
              </a:spcBef>
            </a:pPr>
            <a:r>
              <a:rPr sz="800" b="0" spc="-10" dirty="0">
                <a:latin typeface="BentonSansCond Book"/>
                <a:cs typeface="BentonSansCond Book"/>
              </a:rPr>
              <a:t>Aviation</a:t>
            </a:r>
            <a:endParaRPr sz="800">
              <a:latin typeface="BentonSansCond Book"/>
              <a:cs typeface="BentonSansCond Boo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249236" y="4316780"/>
            <a:ext cx="506730" cy="274320"/>
          </a:xfrm>
          <a:prstGeom prst="rect">
            <a:avLst/>
          </a:prstGeom>
          <a:ln w="6350">
            <a:solidFill>
              <a:srgbClr val="C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0480">
              <a:lnSpc>
                <a:spcPts val="905"/>
              </a:lnSpc>
            </a:pPr>
            <a:r>
              <a:rPr sz="800" b="0" spc="-10" dirty="0">
                <a:latin typeface="BentonSansCond Book"/>
                <a:cs typeface="BentonSansCond Book"/>
              </a:rPr>
              <a:t>Great</a:t>
            </a:r>
            <a:endParaRPr sz="800">
              <a:latin typeface="BentonSansCond Book"/>
              <a:cs typeface="BentonSansCond Book"/>
            </a:endParaRPr>
          </a:p>
          <a:p>
            <a:pPr marL="30480">
              <a:lnSpc>
                <a:spcPct val="100000"/>
              </a:lnSpc>
            </a:pPr>
            <a:r>
              <a:rPr sz="800" b="0" spc="-10" dirty="0">
                <a:latin typeface="BentonSansCond Book"/>
                <a:cs typeface="BentonSansCond Book"/>
              </a:rPr>
              <a:t>Stagflation</a:t>
            </a:r>
            <a:endParaRPr sz="800">
              <a:latin typeface="BentonSansCond Book"/>
              <a:cs typeface="BentonSansCond Book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169661" y="4266973"/>
            <a:ext cx="379095" cy="391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800" b="0" spc="-10" dirty="0">
                <a:latin typeface="BentonSansCond Book"/>
                <a:cs typeface="BentonSansCond Book"/>
              </a:rPr>
              <a:t>Global</a:t>
            </a:r>
            <a:r>
              <a:rPr sz="800" b="0" spc="50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Financial</a:t>
            </a:r>
            <a:r>
              <a:rPr sz="800" b="0" spc="50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Crisis</a:t>
            </a:r>
            <a:endParaRPr sz="800">
              <a:latin typeface="BentonSansCond Book"/>
              <a:cs typeface="BentonSansCond Book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549463" y="2668651"/>
            <a:ext cx="914400" cy="182880"/>
          </a:xfrm>
          <a:prstGeom prst="rect">
            <a:avLst/>
          </a:prstGeom>
          <a:ln w="6350">
            <a:solidFill>
              <a:srgbClr val="00AF5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229"/>
              </a:spcBef>
            </a:pPr>
            <a:r>
              <a:rPr sz="800" b="0" spc="-10" dirty="0">
                <a:latin typeface="BentonSansCond Book"/>
                <a:cs typeface="BentonSansCond Book"/>
              </a:rPr>
              <a:t>Internet,</a:t>
            </a:r>
            <a:r>
              <a:rPr sz="800" b="0" spc="3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Computers</a:t>
            </a:r>
            <a:endParaRPr sz="800">
              <a:latin typeface="BentonSansCond Book"/>
              <a:cs typeface="BentonSansCond Book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416439" y="2798610"/>
            <a:ext cx="5182235" cy="2602230"/>
            <a:chOff x="3416439" y="2798610"/>
            <a:chExt cx="5182235" cy="2602230"/>
          </a:xfrm>
        </p:grpSpPr>
        <p:pic>
          <p:nvPicPr>
            <p:cNvPr id="44" name="object 4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59223" y="4916423"/>
              <a:ext cx="662939" cy="10363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15867" y="3188207"/>
              <a:ext cx="257555" cy="85343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3432492" y="3147644"/>
              <a:ext cx="457200" cy="182880"/>
            </a:xfrm>
            <a:custGeom>
              <a:avLst/>
              <a:gdLst/>
              <a:ahLst/>
              <a:cxnLst/>
              <a:rect l="l" t="t" r="r" b="b"/>
              <a:pathLst>
                <a:path w="457200" h="182879">
                  <a:moveTo>
                    <a:pt x="0" y="0"/>
                  </a:moveTo>
                  <a:lnTo>
                    <a:pt x="457200" y="0"/>
                  </a:lnTo>
                  <a:lnTo>
                    <a:pt x="457200" y="182879"/>
                  </a:lnTo>
                  <a:lnTo>
                    <a:pt x="0" y="182879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404880" y="4874603"/>
              <a:ext cx="769620" cy="182880"/>
            </a:xfrm>
            <a:custGeom>
              <a:avLst/>
              <a:gdLst/>
              <a:ahLst/>
              <a:cxnLst/>
              <a:rect l="l" t="t" r="r" b="b"/>
              <a:pathLst>
                <a:path w="769620" h="182879">
                  <a:moveTo>
                    <a:pt x="0" y="0"/>
                  </a:moveTo>
                  <a:lnTo>
                    <a:pt x="769620" y="0"/>
                  </a:lnTo>
                  <a:lnTo>
                    <a:pt x="769620" y="182880"/>
                  </a:ln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035272" y="2801785"/>
              <a:ext cx="1205865" cy="230504"/>
            </a:xfrm>
            <a:custGeom>
              <a:avLst/>
              <a:gdLst/>
              <a:ahLst/>
              <a:cxnLst/>
              <a:rect l="l" t="t" r="r" b="b"/>
              <a:pathLst>
                <a:path w="1205864" h="230505">
                  <a:moveTo>
                    <a:pt x="0" y="47231"/>
                  </a:moveTo>
                  <a:lnTo>
                    <a:pt x="548639" y="47231"/>
                  </a:lnTo>
                  <a:lnTo>
                    <a:pt x="548639" y="230111"/>
                  </a:lnTo>
                  <a:lnTo>
                    <a:pt x="0" y="230111"/>
                  </a:lnTo>
                  <a:lnTo>
                    <a:pt x="0" y="47231"/>
                  </a:lnTo>
                  <a:close/>
                </a:path>
                <a:path w="1205864" h="230505">
                  <a:moveTo>
                    <a:pt x="748042" y="0"/>
                  </a:moveTo>
                  <a:lnTo>
                    <a:pt x="1205242" y="0"/>
                  </a:lnTo>
                  <a:lnTo>
                    <a:pt x="1205242" y="182879"/>
                  </a:lnTo>
                  <a:lnTo>
                    <a:pt x="748042" y="182879"/>
                  </a:lnTo>
                  <a:lnTo>
                    <a:pt x="748042" y="0"/>
                  </a:lnTo>
                  <a:close/>
                </a:path>
              </a:pathLst>
            </a:custGeom>
            <a:ln w="635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419614" y="4254817"/>
              <a:ext cx="5175885" cy="1143000"/>
            </a:xfrm>
            <a:custGeom>
              <a:avLst/>
              <a:gdLst/>
              <a:ahLst/>
              <a:cxnLst/>
              <a:rect l="l" t="t" r="r" b="b"/>
              <a:pathLst>
                <a:path w="5175884" h="1143000">
                  <a:moveTo>
                    <a:pt x="4720488" y="0"/>
                  </a:moveTo>
                  <a:lnTo>
                    <a:pt x="5175745" y="0"/>
                  </a:lnTo>
                  <a:lnTo>
                    <a:pt x="5175745" y="457200"/>
                  </a:lnTo>
                  <a:lnTo>
                    <a:pt x="4720488" y="457200"/>
                  </a:lnTo>
                  <a:lnTo>
                    <a:pt x="4720488" y="0"/>
                  </a:lnTo>
                  <a:close/>
                </a:path>
                <a:path w="5175884" h="1143000">
                  <a:moveTo>
                    <a:pt x="0" y="959523"/>
                  </a:moveTo>
                  <a:lnTo>
                    <a:pt x="769620" y="959523"/>
                  </a:lnTo>
                  <a:lnTo>
                    <a:pt x="769620" y="1142403"/>
                  </a:lnTo>
                  <a:lnTo>
                    <a:pt x="0" y="1142403"/>
                  </a:lnTo>
                  <a:lnTo>
                    <a:pt x="0" y="959523"/>
                  </a:lnTo>
                  <a:close/>
                </a:path>
              </a:pathLst>
            </a:custGeom>
            <a:ln w="63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8586755" y="7033655"/>
            <a:ext cx="1134745" cy="41338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691515" marR="6985" indent="-11430">
              <a:lnSpc>
                <a:spcPct val="109400"/>
              </a:lnSpc>
              <a:spcBef>
                <a:spcPts val="5"/>
              </a:spcBef>
            </a:pPr>
            <a:r>
              <a:rPr sz="600" b="0" spc="-10" dirty="0">
                <a:latin typeface="BentonSansCond Light"/>
                <a:cs typeface="BentonSansCond Light"/>
              </a:rPr>
              <a:t>S0000043508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P0000140444</a:t>
            </a:r>
            <a:endParaRPr sz="600">
              <a:latin typeface="BentonSansCond Light"/>
              <a:cs typeface="BentonSansCond Light"/>
            </a:endParaRPr>
          </a:p>
          <a:p>
            <a:pPr marL="12700" marR="5080" indent="657860">
              <a:lnSpc>
                <a:spcPts val="790"/>
              </a:lnSpc>
              <a:spcBef>
                <a:spcPts val="25"/>
              </a:spcBef>
            </a:pPr>
            <a:r>
              <a:rPr sz="600" b="0" dirty="0">
                <a:latin typeface="BentonSansCond Light"/>
                <a:cs typeface="BentonSansCond Light"/>
              </a:rPr>
              <a:t>PPT/</a:t>
            </a:r>
            <a:r>
              <a:rPr sz="600" b="0" spc="225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Tmpl</a:t>
            </a:r>
            <a:r>
              <a:rPr sz="600" b="0" spc="-5" dirty="0">
                <a:latin typeface="BentonSansCond Light"/>
                <a:cs typeface="BentonSansCond Light"/>
              </a:rPr>
              <a:t> </a:t>
            </a:r>
            <a:r>
              <a:rPr sz="600" b="0" spc="-25" dirty="0">
                <a:latin typeface="BentonSansCond Light"/>
                <a:cs typeface="BentonSansCond Light"/>
              </a:rPr>
              <a:t>1.6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Copyright</a:t>
            </a:r>
            <a:r>
              <a:rPr sz="600" b="0" dirty="0">
                <a:latin typeface="BentonSansCond Light"/>
                <a:cs typeface="BentonSansCond Light"/>
              </a:rPr>
              <a:t> © 2026 All</a:t>
            </a:r>
            <a:r>
              <a:rPr sz="600" b="0" spc="20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Rights</a:t>
            </a:r>
            <a:r>
              <a:rPr sz="600" b="0" spc="5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Reserved</a:t>
            </a:r>
            <a:endParaRPr sz="600">
              <a:latin typeface="BentonSansCond Light"/>
              <a:cs typeface="BentonSansCond Light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3386" y="332655"/>
            <a:ext cx="4199890" cy="50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95"/>
              </a:spcBef>
            </a:pPr>
            <a:r>
              <a:rPr sz="1600" b="1" spc="-10" dirty="0">
                <a:latin typeface="BentonSans Bold"/>
                <a:cs typeface="BentonSans Bold"/>
              </a:rPr>
              <a:t>AI-Dynamism</a:t>
            </a:r>
            <a:endParaRPr sz="1600">
              <a:latin typeface="BentonSans Bold"/>
              <a:cs typeface="BentonSans Bold"/>
            </a:endParaRPr>
          </a:p>
          <a:p>
            <a:pPr marL="12700">
              <a:lnSpc>
                <a:spcPts val="1910"/>
              </a:lnSpc>
            </a:pPr>
            <a:r>
              <a:rPr sz="1600" b="0" spc="-10" dirty="0">
                <a:latin typeface="BentonSans Book"/>
                <a:cs typeface="BentonSans Book"/>
              </a:rPr>
              <a:t>Productivity</a:t>
            </a:r>
            <a:r>
              <a:rPr sz="1600" b="0" spc="-5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key</a:t>
            </a:r>
            <a:r>
              <a:rPr sz="1600" b="0" spc="-6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for</a:t>
            </a:r>
            <a:r>
              <a:rPr sz="1600" b="0" spc="-4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keeping</a:t>
            </a:r>
            <a:r>
              <a:rPr sz="1600" b="0" spc="-4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inflation</a:t>
            </a:r>
            <a:r>
              <a:rPr sz="1600" b="0" spc="-5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in</a:t>
            </a:r>
            <a:r>
              <a:rPr sz="1600" b="0" spc="-65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check</a:t>
            </a:r>
            <a:endParaRPr sz="1600">
              <a:latin typeface="BentonSans Book"/>
              <a:cs typeface="BentonSans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3375" y="6383749"/>
            <a:ext cx="1976755" cy="27495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65"/>
              </a:spcBef>
            </a:pPr>
            <a:r>
              <a:rPr sz="800" b="0" spc="-10" dirty="0">
                <a:latin typeface="BentonSansCond Book"/>
                <a:cs typeface="BentonSansCond Book"/>
              </a:rPr>
              <a:t>Sources:</a:t>
            </a:r>
            <a:r>
              <a:rPr sz="800" b="0" spc="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Bureau</a:t>
            </a:r>
            <a:r>
              <a:rPr sz="800" b="0" spc="3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of</a:t>
            </a:r>
            <a:r>
              <a:rPr sz="800" b="0" spc="1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Economic</a:t>
            </a:r>
            <a:r>
              <a:rPr sz="800" b="0" spc="2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Analysis,</a:t>
            </a:r>
            <a:r>
              <a:rPr sz="800" b="0" spc="4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Bureau</a:t>
            </a:r>
            <a:r>
              <a:rPr sz="800" b="0" spc="30" dirty="0">
                <a:latin typeface="BentonSansCond Book"/>
                <a:cs typeface="BentonSansCond Book"/>
              </a:rPr>
              <a:t> </a:t>
            </a:r>
            <a:r>
              <a:rPr sz="800" b="0" spc="-25" dirty="0">
                <a:latin typeface="BentonSansCond Book"/>
                <a:cs typeface="BentonSansCond Book"/>
              </a:rPr>
              <a:t>of</a:t>
            </a:r>
            <a:r>
              <a:rPr sz="800" b="0" spc="50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Labor</a:t>
            </a:r>
            <a:r>
              <a:rPr sz="800" b="0" spc="-2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Statistics</a:t>
            </a:r>
            <a:endParaRPr sz="800">
              <a:latin typeface="BentonSansCond Book"/>
              <a:cs typeface="BentonSansCond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80241" y="1459693"/>
            <a:ext cx="2082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latin typeface="BentonSans Book"/>
                <a:cs typeface="BentonSans Book"/>
              </a:rPr>
              <a:t>Unit</a:t>
            </a:r>
            <a:r>
              <a:rPr sz="1200" b="0" spc="-1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labor</a:t>
            </a:r>
            <a:r>
              <a:rPr sz="1200" b="0" spc="-15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cost,</a:t>
            </a:r>
            <a:r>
              <a:rPr sz="1200" b="0" spc="-90" dirty="0">
                <a:latin typeface="BentonSans Book"/>
                <a:cs typeface="BentonSans Book"/>
              </a:rPr>
              <a:t> </a:t>
            </a:r>
            <a:r>
              <a:rPr sz="1200" b="0" spc="-45" dirty="0">
                <a:latin typeface="BentonSans Book"/>
                <a:cs typeface="BentonSans Book"/>
              </a:rPr>
              <a:t>Y/Y</a:t>
            </a:r>
            <a:r>
              <a:rPr sz="1200" b="0" spc="-5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%</a:t>
            </a:r>
            <a:r>
              <a:rPr sz="1200" b="0" spc="-5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change</a:t>
            </a:r>
            <a:endParaRPr sz="1200">
              <a:latin typeface="BentonSans Book"/>
              <a:cs typeface="BentonSans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83133" y="5376535"/>
            <a:ext cx="5485130" cy="0"/>
          </a:xfrm>
          <a:custGeom>
            <a:avLst/>
            <a:gdLst/>
            <a:ahLst/>
            <a:cxnLst/>
            <a:rect l="l" t="t" r="r" b="b"/>
            <a:pathLst>
              <a:path w="5485130">
                <a:moveTo>
                  <a:pt x="0" y="0"/>
                </a:moveTo>
                <a:lnTo>
                  <a:pt x="5484850" y="0"/>
                </a:lnTo>
              </a:path>
            </a:pathLst>
          </a:custGeom>
          <a:ln w="6350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173571" y="2199347"/>
            <a:ext cx="5494655" cy="3001010"/>
            <a:chOff x="3173571" y="2199347"/>
            <a:chExt cx="5494655" cy="3001010"/>
          </a:xfrm>
        </p:grpSpPr>
        <p:sp>
          <p:nvSpPr>
            <p:cNvPr id="7" name="object 7"/>
            <p:cNvSpPr/>
            <p:nvPr/>
          </p:nvSpPr>
          <p:spPr>
            <a:xfrm>
              <a:off x="3183133" y="2452118"/>
              <a:ext cx="5485130" cy="1461770"/>
            </a:xfrm>
            <a:custGeom>
              <a:avLst/>
              <a:gdLst/>
              <a:ahLst/>
              <a:cxnLst/>
              <a:rect l="l" t="t" r="r" b="b"/>
              <a:pathLst>
                <a:path w="5485130" h="1461770">
                  <a:moveTo>
                    <a:pt x="0" y="1461516"/>
                  </a:moveTo>
                  <a:lnTo>
                    <a:pt x="5484850" y="1461516"/>
                  </a:lnTo>
                </a:path>
                <a:path w="5485130" h="1461770">
                  <a:moveTo>
                    <a:pt x="0" y="731519"/>
                  </a:moveTo>
                  <a:lnTo>
                    <a:pt x="5484850" y="731519"/>
                  </a:lnTo>
                </a:path>
                <a:path w="5485130" h="1461770">
                  <a:moveTo>
                    <a:pt x="0" y="0"/>
                  </a:moveTo>
                  <a:lnTo>
                    <a:pt x="5484850" y="0"/>
                  </a:lnTo>
                </a:path>
              </a:pathLst>
            </a:custGeom>
            <a:ln w="6350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83133" y="4645350"/>
              <a:ext cx="5485130" cy="0"/>
            </a:xfrm>
            <a:custGeom>
              <a:avLst/>
              <a:gdLst/>
              <a:ahLst/>
              <a:cxnLst/>
              <a:rect l="l" t="t" r="r" b="b"/>
              <a:pathLst>
                <a:path w="5485130">
                  <a:moveTo>
                    <a:pt x="0" y="0"/>
                  </a:moveTo>
                  <a:lnTo>
                    <a:pt x="548485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92621" y="2494927"/>
              <a:ext cx="5143500" cy="2686050"/>
            </a:xfrm>
            <a:custGeom>
              <a:avLst/>
              <a:gdLst/>
              <a:ahLst/>
              <a:cxnLst/>
              <a:rect l="l" t="t" r="r" b="b"/>
              <a:pathLst>
                <a:path w="5143500" h="2686050">
                  <a:moveTo>
                    <a:pt x="0" y="1392796"/>
                  </a:moveTo>
                  <a:lnTo>
                    <a:pt x="18440" y="1571104"/>
                  </a:lnTo>
                  <a:lnTo>
                    <a:pt x="38252" y="1577200"/>
                  </a:lnTo>
                  <a:lnTo>
                    <a:pt x="56540" y="1696072"/>
                  </a:lnTo>
                  <a:lnTo>
                    <a:pt x="76352" y="1712836"/>
                  </a:lnTo>
                  <a:lnTo>
                    <a:pt x="94640" y="1854568"/>
                  </a:lnTo>
                  <a:lnTo>
                    <a:pt x="114452" y="2072500"/>
                  </a:lnTo>
                  <a:lnTo>
                    <a:pt x="132740" y="2138032"/>
                  </a:lnTo>
                  <a:lnTo>
                    <a:pt x="152552" y="2226424"/>
                  </a:lnTo>
                  <a:lnTo>
                    <a:pt x="170840" y="2092312"/>
                  </a:lnTo>
                  <a:lnTo>
                    <a:pt x="189128" y="1982584"/>
                  </a:lnTo>
                  <a:lnTo>
                    <a:pt x="208940" y="1802752"/>
                  </a:lnTo>
                  <a:lnTo>
                    <a:pt x="227228" y="1645780"/>
                  </a:lnTo>
                  <a:lnTo>
                    <a:pt x="247040" y="1583296"/>
                  </a:lnTo>
                  <a:lnTo>
                    <a:pt x="265328" y="1482712"/>
                  </a:lnTo>
                  <a:lnTo>
                    <a:pt x="285140" y="1650352"/>
                  </a:lnTo>
                  <a:lnTo>
                    <a:pt x="303428" y="1839328"/>
                  </a:lnTo>
                  <a:lnTo>
                    <a:pt x="323240" y="2134984"/>
                  </a:lnTo>
                  <a:lnTo>
                    <a:pt x="341528" y="2404732"/>
                  </a:lnTo>
                  <a:lnTo>
                    <a:pt x="361340" y="2412352"/>
                  </a:lnTo>
                  <a:lnTo>
                    <a:pt x="379628" y="2377300"/>
                  </a:lnTo>
                  <a:lnTo>
                    <a:pt x="397916" y="2246236"/>
                  </a:lnTo>
                  <a:lnTo>
                    <a:pt x="417728" y="2096884"/>
                  </a:lnTo>
                  <a:lnTo>
                    <a:pt x="436016" y="2110600"/>
                  </a:lnTo>
                  <a:lnTo>
                    <a:pt x="455828" y="2144128"/>
                  </a:lnTo>
                  <a:lnTo>
                    <a:pt x="474116" y="2145652"/>
                  </a:lnTo>
                  <a:lnTo>
                    <a:pt x="493928" y="2253856"/>
                  </a:lnTo>
                  <a:lnTo>
                    <a:pt x="512216" y="2266048"/>
                  </a:lnTo>
                  <a:lnTo>
                    <a:pt x="532028" y="2179180"/>
                  </a:lnTo>
                  <a:lnTo>
                    <a:pt x="550316" y="2116696"/>
                  </a:lnTo>
                  <a:lnTo>
                    <a:pt x="568604" y="1982584"/>
                  </a:lnTo>
                  <a:lnTo>
                    <a:pt x="588416" y="1900288"/>
                  </a:lnTo>
                  <a:lnTo>
                    <a:pt x="606704" y="1953628"/>
                  </a:lnTo>
                  <a:lnTo>
                    <a:pt x="626516" y="2118220"/>
                  </a:lnTo>
                  <a:lnTo>
                    <a:pt x="644804" y="2217280"/>
                  </a:lnTo>
                  <a:lnTo>
                    <a:pt x="664616" y="2206612"/>
                  </a:lnTo>
                  <a:lnTo>
                    <a:pt x="682904" y="2040496"/>
                  </a:lnTo>
                  <a:lnTo>
                    <a:pt x="702716" y="1740268"/>
                  </a:lnTo>
                  <a:lnTo>
                    <a:pt x="721004" y="1494904"/>
                  </a:lnTo>
                  <a:lnTo>
                    <a:pt x="740816" y="1394320"/>
                  </a:lnTo>
                  <a:lnTo>
                    <a:pt x="759104" y="1403464"/>
                  </a:lnTo>
                  <a:lnTo>
                    <a:pt x="777392" y="1440040"/>
                  </a:lnTo>
                  <a:lnTo>
                    <a:pt x="797204" y="1490332"/>
                  </a:lnTo>
                  <a:lnTo>
                    <a:pt x="815492" y="1517764"/>
                  </a:lnTo>
                  <a:lnTo>
                    <a:pt x="835304" y="1496428"/>
                  </a:lnTo>
                  <a:lnTo>
                    <a:pt x="853592" y="1438516"/>
                  </a:lnTo>
                  <a:lnTo>
                    <a:pt x="873404" y="1368412"/>
                  </a:lnTo>
                  <a:lnTo>
                    <a:pt x="891692" y="1190104"/>
                  </a:lnTo>
                  <a:lnTo>
                    <a:pt x="911504" y="1040752"/>
                  </a:lnTo>
                  <a:lnTo>
                    <a:pt x="929792" y="935596"/>
                  </a:lnTo>
                  <a:lnTo>
                    <a:pt x="949604" y="793864"/>
                  </a:lnTo>
                  <a:lnTo>
                    <a:pt x="967892" y="847204"/>
                  </a:lnTo>
                  <a:lnTo>
                    <a:pt x="986180" y="982840"/>
                  </a:lnTo>
                  <a:lnTo>
                    <a:pt x="1005992" y="1153528"/>
                  </a:lnTo>
                  <a:lnTo>
                    <a:pt x="1024280" y="1478140"/>
                  </a:lnTo>
                  <a:lnTo>
                    <a:pt x="1044092" y="1639684"/>
                  </a:lnTo>
                  <a:lnTo>
                    <a:pt x="1062380" y="1708264"/>
                  </a:lnTo>
                  <a:lnTo>
                    <a:pt x="1082192" y="1766176"/>
                  </a:lnTo>
                  <a:lnTo>
                    <a:pt x="1100480" y="1618348"/>
                  </a:lnTo>
                  <a:lnTo>
                    <a:pt x="1120292" y="1610728"/>
                  </a:lnTo>
                  <a:lnTo>
                    <a:pt x="1138580" y="1606156"/>
                  </a:lnTo>
                  <a:lnTo>
                    <a:pt x="1158392" y="1610728"/>
                  </a:lnTo>
                  <a:lnTo>
                    <a:pt x="1176680" y="1750936"/>
                  </a:lnTo>
                  <a:lnTo>
                    <a:pt x="1194968" y="1699120"/>
                  </a:lnTo>
                  <a:lnTo>
                    <a:pt x="1214780" y="1571104"/>
                  </a:lnTo>
                  <a:lnTo>
                    <a:pt x="1233068" y="1340980"/>
                  </a:lnTo>
                  <a:lnTo>
                    <a:pt x="1252880" y="967600"/>
                  </a:lnTo>
                  <a:lnTo>
                    <a:pt x="1271168" y="617080"/>
                  </a:lnTo>
                  <a:lnTo>
                    <a:pt x="1290980" y="292468"/>
                  </a:lnTo>
                  <a:lnTo>
                    <a:pt x="1309268" y="86728"/>
                  </a:lnTo>
                  <a:lnTo>
                    <a:pt x="1329080" y="0"/>
                  </a:lnTo>
                  <a:lnTo>
                    <a:pt x="1347368" y="108064"/>
                  </a:lnTo>
                  <a:lnTo>
                    <a:pt x="1367180" y="449440"/>
                  </a:lnTo>
                  <a:lnTo>
                    <a:pt x="1385468" y="761860"/>
                  </a:lnTo>
                  <a:lnTo>
                    <a:pt x="1403756" y="1144384"/>
                  </a:lnTo>
                  <a:lnTo>
                    <a:pt x="1423568" y="1389748"/>
                  </a:lnTo>
                  <a:lnTo>
                    <a:pt x="1441856" y="1404988"/>
                  </a:lnTo>
                  <a:lnTo>
                    <a:pt x="1461668" y="1392796"/>
                  </a:lnTo>
                  <a:lnTo>
                    <a:pt x="1479956" y="1257160"/>
                  </a:lnTo>
                  <a:lnTo>
                    <a:pt x="1499768" y="1109332"/>
                  </a:lnTo>
                  <a:lnTo>
                    <a:pt x="1518056" y="1071232"/>
                  </a:lnTo>
                  <a:lnTo>
                    <a:pt x="1537868" y="988936"/>
                  </a:lnTo>
                  <a:lnTo>
                    <a:pt x="1556156" y="880732"/>
                  </a:lnTo>
                  <a:lnTo>
                    <a:pt x="1575968" y="899020"/>
                  </a:lnTo>
                  <a:lnTo>
                    <a:pt x="1594256" y="822820"/>
                  </a:lnTo>
                  <a:lnTo>
                    <a:pt x="1612544" y="860920"/>
                  </a:lnTo>
                  <a:lnTo>
                    <a:pt x="1632356" y="923404"/>
                  </a:lnTo>
                  <a:lnTo>
                    <a:pt x="1650644" y="755764"/>
                  </a:lnTo>
                  <a:lnTo>
                    <a:pt x="1670456" y="610984"/>
                  </a:lnTo>
                  <a:lnTo>
                    <a:pt x="1688744" y="367144"/>
                  </a:lnTo>
                  <a:lnTo>
                    <a:pt x="1708556" y="225412"/>
                  </a:lnTo>
                  <a:lnTo>
                    <a:pt x="1726844" y="155308"/>
                  </a:lnTo>
                  <a:lnTo>
                    <a:pt x="1746656" y="120256"/>
                  </a:lnTo>
                  <a:lnTo>
                    <a:pt x="1764944" y="176644"/>
                  </a:lnTo>
                  <a:lnTo>
                    <a:pt x="1783232" y="240652"/>
                  </a:lnTo>
                  <a:lnTo>
                    <a:pt x="1803044" y="402196"/>
                  </a:lnTo>
                  <a:lnTo>
                    <a:pt x="1821332" y="594220"/>
                  </a:lnTo>
                  <a:lnTo>
                    <a:pt x="1841144" y="684136"/>
                  </a:lnTo>
                  <a:lnTo>
                    <a:pt x="1859432" y="598792"/>
                  </a:lnTo>
                  <a:lnTo>
                    <a:pt x="1879244" y="594220"/>
                  </a:lnTo>
                  <a:lnTo>
                    <a:pt x="1897532" y="543928"/>
                  </a:lnTo>
                  <a:lnTo>
                    <a:pt x="1917344" y="650608"/>
                  </a:lnTo>
                  <a:lnTo>
                    <a:pt x="1935632" y="1027036"/>
                  </a:lnTo>
                  <a:lnTo>
                    <a:pt x="1955444" y="1379080"/>
                  </a:lnTo>
                  <a:lnTo>
                    <a:pt x="1973732" y="1782940"/>
                  </a:lnTo>
                  <a:lnTo>
                    <a:pt x="1992020" y="2084692"/>
                  </a:lnTo>
                  <a:lnTo>
                    <a:pt x="2011832" y="2177656"/>
                  </a:lnTo>
                  <a:lnTo>
                    <a:pt x="2030120" y="2102980"/>
                  </a:lnTo>
                  <a:lnTo>
                    <a:pt x="2049932" y="1946008"/>
                  </a:lnTo>
                  <a:lnTo>
                    <a:pt x="2068220" y="1781416"/>
                  </a:lnTo>
                  <a:lnTo>
                    <a:pt x="2088032" y="1650352"/>
                  </a:lnTo>
                  <a:lnTo>
                    <a:pt x="2106320" y="1590916"/>
                  </a:lnTo>
                  <a:lnTo>
                    <a:pt x="2126132" y="1604632"/>
                  </a:lnTo>
                  <a:lnTo>
                    <a:pt x="2144420" y="1587868"/>
                  </a:lnTo>
                  <a:lnTo>
                    <a:pt x="2164232" y="1615300"/>
                  </a:lnTo>
                  <a:lnTo>
                    <a:pt x="2182520" y="1662544"/>
                  </a:lnTo>
                  <a:lnTo>
                    <a:pt x="2200808" y="1642732"/>
                  </a:lnTo>
                  <a:lnTo>
                    <a:pt x="2220620" y="1654924"/>
                  </a:lnTo>
                  <a:lnTo>
                    <a:pt x="2238908" y="1603108"/>
                  </a:lnTo>
                  <a:lnTo>
                    <a:pt x="2258720" y="1554340"/>
                  </a:lnTo>
                  <a:lnTo>
                    <a:pt x="2277008" y="1525384"/>
                  </a:lnTo>
                  <a:lnTo>
                    <a:pt x="2296820" y="1563484"/>
                  </a:lnTo>
                  <a:lnTo>
                    <a:pt x="2315108" y="1613776"/>
                  </a:lnTo>
                  <a:lnTo>
                    <a:pt x="2334920" y="1607680"/>
                  </a:lnTo>
                  <a:lnTo>
                    <a:pt x="2353208" y="1609204"/>
                  </a:lnTo>
                  <a:lnTo>
                    <a:pt x="2373020" y="1523860"/>
                  </a:lnTo>
                  <a:lnTo>
                    <a:pt x="2391308" y="1519288"/>
                  </a:lnTo>
                  <a:lnTo>
                    <a:pt x="2409596" y="1593964"/>
                  </a:lnTo>
                  <a:lnTo>
                    <a:pt x="2429408" y="2150224"/>
                  </a:lnTo>
                  <a:lnTo>
                    <a:pt x="2447696" y="1784464"/>
                  </a:lnTo>
                  <a:lnTo>
                    <a:pt x="2467508" y="1772272"/>
                  </a:lnTo>
                  <a:lnTo>
                    <a:pt x="2485796" y="1671688"/>
                  </a:lnTo>
                  <a:lnTo>
                    <a:pt x="2505608" y="1516240"/>
                  </a:lnTo>
                  <a:lnTo>
                    <a:pt x="2523896" y="1377556"/>
                  </a:lnTo>
                  <a:lnTo>
                    <a:pt x="2543708" y="1313548"/>
                  </a:lnTo>
                  <a:lnTo>
                    <a:pt x="2561996" y="1347076"/>
                  </a:lnTo>
                  <a:lnTo>
                    <a:pt x="2581808" y="1436992"/>
                  </a:lnTo>
                  <a:lnTo>
                    <a:pt x="2600096" y="1589392"/>
                  </a:lnTo>
                  <a:lnTo>
                    <a:pt x="2618384" y="1693024"/>
                  </a:lnTo>
                  <a:lnTo>
                    <a:pt x="2638196" y="1761604"/>
                  </a:lnTo>
                  <a:lnTo>
                    <a:pt x="2656484" y="1804276"/>
                  </a:lnTo>
                  <a:lnTo>
                    <a:pt x="2676296" y="1845424"/>
                  </a:lnTo>
                  <a:lnTo>
                    <a:pt x="2694584" y="1923148"/>
                  </a:lnTo>
                  <a:lnTo>
                    <a:pt x="2714396" y="1935340"/>
                  </a:lnTo>
                  <a:lnTo>
                    <a:pt x="2732684" y="1971916"/>
                  </a:lnTo>
                  <a:lnTo>
                    <a:pt x="2752496" y="1947532"/>
                  </a:lnTo>
                  <a:lnTo>
                    <a:pt x="2770784" y="1947532"/>
                  </a:lnTo>
                  <a:lnTo>
                    <a:pt x="2790596" y="2031352"/>
                  </a:lnTo>
                  <a:lnTo>
                    <a:pt x="2808884" y="2042020"/>
                  </a:lnTo>
                  <a:lnTo>
                    <a:pt x="2827172" y="2098408"/>
                  </a:lnTo>
                  <a:lnTo>
                    <a:pt x="2846984" y="2046592"/>
                  </a:lnTo>
                  <a:lnTo>
                    <a:pt x="2865272" y="1985632"/>
                  </a:lnTo>
                  <a:lnTo>
                    <a:pt x="2885084" y="1967344"/>
                  </a:lnTo>
                  <a:lnTo>
                    <a:pt x="2903372" y="1897240"/>
                  </a:lnTo>
                  <a:lnTo>
                    <a:pt x="2923184" y="1892668"/>
                  </a:lnTo>
                  <a:lnTo>
                    <a:pt x="2941472" y="1888096"/>
                  </a:lnTo>
                  <a:lnTo>
                    <a:pt x="2961284" y="1891144"/>
                  </a:lnTo>
                  <a:lnTo>
                    <a:pt x="2979572" y="1907908"/>
                  </a:lnTo>
                  <a:lnTo>
                    <a:pt x="2999384" y="1882000"/>
                  </a:lnTo>
                  <a:lnTo>
                    <a:pt x="3017672" y="1862188"/>
                  </a:lnTo>
                  <a:lnTo>
                    <a:pt x="3035960" y="1845424"/>
                  </a:lnTo>
                  <a:lnTo>
                    <a:pt x="3055772" y="1799704"/>
                  </a:lnTo>
                  <a:lnTo>
                    <a:pt x="3074060" y="1822564"/>
                  </a:lnTo>
                  <a:lnTo>
                    <a:pt x="3093872" y="1760080"/>
                  </a:lnTo>
                  <a:lnTo>
                    <a:pt x="3112160" y="1683880"/>
                  </a:lnTo>
                  <a:lnTo>
                    <a:pt x="3131972" y="1718932"/>
                  </a:lnTo>
                  <a:lnTo>
                    <a:pt x="3150260" y="1743316"/>
                  </a:lnTo>
                  <a:lnTo>
                    <a:pt x="3170072" y="1860664"/>
                  </a:lnTo>
                  <a:lnTo>
                    <a:pt x="3188360" y="1994776"/>
                  </a:lnTo>
                  <a:lnTo>
                    <a:pt x="3206648" y="2023732"/>
                  </a:lnTo>
                  <a:lnTo>
                    <a:pt x="3226460" y="1871332"/>
                  </a:lnTo>
                  <a:lnTo>
                    <a:pt x="3244748" y="1772272"/>
                  </a:lnTo>
                  <a:lnTo>
                    <a:pt x="3264560" y="1563484"/>
                  </a:lnTo>
                  <a:lnTo>
                    <a:pt x="3282848" y="1435468"/>
                  </a:lnTo>
                  <a:lnTo>
                    <a:pt x="3302660" y="1522336"/>
                  </a:lnTo>
                  <a:lnTo>
                    <a:pt x="3320948" y="1502524"/>
                  </a:lnTo>
                  <a:lnTo>
                    <a:pt x="3340760" y="1696072"/>
                  </a:lnTo>
                  <a:lnTo>
                    <a:pt x="3359048" y="1834756"/>
                  </a:lnTo>
                  <a:lnTo>
                    <a:pt x="3378860" y="2119744"/>
                  </a:lnTo>
                  <a:lnTo>
                    <a:pt x="3397148" y="2336152"/>
                  </a:lnTo>
                  <a:lnTo>
                    <a:pt x="3415436" y="2429116"/>
                  </a:lnTo>
                  <a:lnTo>
                    <a:pt x="3435248" y="2497696"/>
                  </a:lnTo>
                  <a:lnTo>
                    <a:pt x="3453536" y="2308720"/>
                  </a:lnTo>
                  <a:lnTo>
                    <a:pt x="3473348" y="2224900"/>
                  </a:lnTo>
                  <a:lnTo>
                    <a:pt x="3491636" y="2171560"/>
                  </a:lnTo>
                  <a:lnTo>
                    <a:pt x="3511448" y="2142604"/>
                  </a:lnTo>
                  <a:lnTo>
                    <a:pt x="3529736" y="2151748"/>
                  </a:lnTo>
                  <a:lnTo>
                    <a:pt x="3549548" y="2127364"/>
                  </a:lnTo>
                  <a:lnTo>
                    <a:pt x="3567836" y="1984108"/>
                  </a:lnTo>
                  <a:lnTo>
                    <a:pt x="3587648" y="1871332"/>
                  </a:lnTo>
                  <a:lnTo>
                    <a:pt x="3605936" y="1805800"/>
                  </a:lnTo>
                  <a:lnTo>
                    <a:pt x="3624224" y="1763128"/>
                  </a:lnTo>
                  <a:lnTo>
                    <a:pt x="3644036" y="1851520"/>
                  </a:lnTo>
                  <a:lnTo>
                    <a:pt x="3662324" y="1888096"/>
                  </a:lnTo>
                  <a:lnTo>
                    <a:pt x="3682136" y="1821040"/>
                  </a:lnTo>
                  <a:lnTo>
                    <a:pt x="3700424" y="1772272"/>
                  </a:lnTo>
                  <a:lnTo>
                    <a:pt x="3720236" y="1697596"/>
                  </a:lnTo>
                  <a:lnTo>
                    <a:pt x="3738524" y="1633588"/>
                  </a:lnTo>
                  <a:lnTo>
                    <a:pt x="3758336" y="1612252"/>
                  </a:lnTo>
                  <a:lnTo>
                    <a:pt x="3776624" y="1600060"/>
                  </a:lnTo>
                  <a:lnTo>
                    <a:pt x="3796436" y="1621396"/>
                  </a:lnTo>
                  <a:lnTo>
                    <a:pt x="3814724" y="1683880"/>
                  </a:lnTo>
                  <a:lnTo>
                    <a:pt x="3833012" y="1793608"/>
                  </a:lnTo>
                  <a:lnTo>
                    <a:pt x="3852824" y="1901812"/>
                  </a:lnTo>
                  <a:lnTo>
                    <a:pt x="3871112" y="1912480"/>
                  </a:lnTo>
                  <a:lnTo>
                    <a:pt x="3890924" y="1833232"/>
                  </a:lnTo>
                  <a:lnTo>
                    <a:pt x="3909212" y="1991728"/>
                  </a:lnTo>
                  <a:lnTo>
                    <a:pt x="3929024" y="2060308"/>
                  </a:lnTo>
                  <a:lnTo>
                    <a:pt x="3947312" y="2253856"/>
                  </a:lnTo>
                  <a:lnTo>
                    <a:pt x="3967124" y="2634856"/>
                  </a:lnTo>
                  <a:lnTo>
                    <a:pt x="3985412" y="2642476"/>
                  </a:lnTo>
                  <a:lnTo>
                    <a:pt x="4005224" y="2685859"/>
                  </a:lnTo>
                  <a:lnTo>
                    <a:pt x="4023512" y="2627236"/>
                  </a:lnTo>
                  <a:lnTo>
                    <a:pt x="4041800" y="2406256"/>
                  </a:lnTo>
                  <a:lnTo>
                    <a:pt x="4061612" y="2136508"/>
                  </a:lnTo>
                  <a:lnTo>
                    <a:pt x="4079900" y="1976488"/>
                  </a:lnTo>
                  <a:lnTo>
                    <a:pt x="4099712" y="1801228"/>
                  </a:lnTo>
                  <a:lnTo>
                    <a:pt x="4118000" y="1758556"/>
                  </a:lnTo>
                  <a:lnTo>
                    <a:pt x="4137812" y="1923148"/>
                  </a:lnTo>
                  <a:lnTo>
                    <a:pt x="4156100" y="1959724"/>
                  </a:lnTo>
                  <a:lnTo>
                    <a:pt x="4175912" y="2075548"/>
                  </a:lnTo>
                  <a:lnTo>
                    <a:pt x="4194200" y="1868284"/>
                  </a:lnTo>
                  <a:lnTo>
                    <a:pt x="4214012" y="1810372"/>
                  </a:lnTo>
                  <a:lnTo>
                    <a:pt x="4232300" y="1753984"/>
                  </a:lnTo>
                  <a:lnTo>
                    <a:pt x="4250588" y="1720456"/>
                  </a:lnTo>
                  <a:lnTo>
                    <a:pt x="4270400" y="2057260"/>
                  </a:lnTo>
                  <a:lnTo>
                    <a:pt x="4288688" y="1993252"/>
                  </a:lnTo>
                  <a:lnTo>
                    <a:pt x="4308500" y="2069452"/>
                  </a:lnTo>
                  <a:lnTo>
                    <a:pt x="4326788" y="2061832"/>
                  </a:lnTo>
                  <a:lnTo>
                    <a:pt x="4346600" y="1840852"/>
                  </a:lnTo>
                  <a:lnTo>
                    <a:pt x="4364888" y="1936864"/>
                  </a:lnTo>
                  <a:lnTo>
                    <a:pt x="4384700" y="1860664"/>
                  </a:lnTo>
                  <a:lnTo>
                    <a:pt x="4402988" y="1782940"/>
                  </a:lnTo>
                  <a:lnTo>
                    <a:pt x="4421276" y="1825612"/>
                  </a:lnTo>
                  <a:lnTo>
                    <a:pt x="4441088" y="1813420"/>
                  </a:lnTo>
                  <a:lnTo>
                    <a:pt x="4459376" y="1878952"/>
                  </a:lnTo>
                  <a:lnTo>
                    <a:pt x="4479188" y="1985632"/>
                  </a:lnTo>
                  <a:lnTo>
                    <a:pt x="4497476" y="2046592"/>
                  </a:lnTo>
                  <a:lnTo>
                    <a:pt x="4517288" y="2006968"/>
                  </a:lnTo>
                  <a:lnTo>
                    <a:pt x="4535576" y="1952104"/>
                  </a:lnTo>
                  <a:lnTo>
                    <a:pt x="4555388" y="1866760"/>
                  </a:lnTo>
                  <a:lnTo>
                    <a:pt x="4573676" y="1770748"/>
                  </a:lnTo>
                  <a:lnTo>
                    <a:pt x="4593488" y="1757032"/>
                  </a:lnTo>
                  <a:lnTo>
                    <a:pt x="4611776" y="1758556"/>
                  </a:lnTo>
                  <a:lnTo>
                    <a:pt x="4630064" y="1767700"/>
                  </a:lnTo>
                  <a:lnTo>
                    <a:pt x="4649876" y="1790560"/>
                  </a:lnTo>
                  <a:lnTo>
                    <a:pt x="4668164" y="1729600"/>
                  </a:lnTo>
                  <a:lnTo>
                    <a:pt x="4687976" y="1720456"/>
                  </a:lnTo>
                  <a:lnTo>
                    <a:pt x="4706264" y="1799704"/>
                  </a:lnTo>
                  <a:lnTo>
                    <a:pt x="4726076" y="1863712"/>
                  </a:lnTo>
                  <a:lnTo>
                    <a:pt x="4744364" y="1924672"/>
                  </a:lnTo>
                  <a:lnTo>
                    <a:pt x="4764176" y="1860664"/>
                  </a:lnTo>
                  <a:lnTo>
                    <a:pt x="4782464" y="1808848"/>
                  </a:lnTo>
                  <a:lnTo>
                    <a:pt x="4802276" y="1651876"/>
                  </a:lnTo>
                  <a:lnTo>
                    <a:pt x="4820564" y="1712836"/>
                  </a:lnTo>
                  <a:lnTo>
                    <a:pt x="4838852" y="1817992"/>
                  </a:lnTo>
                  <a:lnTo>
                    <a:pt x="4858664" y="1592440"/>
                  </a:lnTo>
                  <a:lnTo>
                    <a:pt x="4876952" y="1610728"/>
                  </a:lnTo>
                  <a:lnTo>
                    <a:pt x="4896764" y="1362316"/>
                  </a:lnTo>
                  <a:lnTo>
                    <a:pt x="4915052" y="1171816"/>
                  </a:lnTo>
                  <a:lnTo>
                    <a:pt x="4934864" y="1225156"/>
                  </a:lnTo>
                  <a:lnTo>
                    <a:pt x="4953152" y="1214488"/>
                  </a:lnTo>
                  <a:lnTo>
                    <a:pt x="4972964" y="1354696"/>
                  </a:lnTo>
                  <a:lnTo>
                    <a:pt x="4991252" y="1473568"/>
                  </a:lnTo>
                  <a:lnTo>
                    <a:pt x="5011064" y="1656448"/>
                  </a:lnTo>
                  <a:lnTo>
                    <a:pt x="5029352" y="1738744"/>
                  </a:lnTo>
                  <a:lnTo>
                    <a:pt x="5047640" y="1720456"/>
                  </a:lnTo>
                  <a:lnTo>
                    <a:pt x="5067452" y="1738744"/>
                  </a:lnTo>
                  <a:lnTo>
                    <a:pt x="5085740" y="1717408"/>
                  </a:lnTo>
                  <a:lnTo>
                    <a:pt x="5105552" y="1705216"/>
                  </a:lnTo>
                  <a:lnTo>
                    <a:pt x="5123840" y="1767700"/>
                  </a:lnTo>
                  <a:lnTo>
                    <a:pt x="5143233" y="1760080"/>
                  </a:lnTo>
                </a:path>
              </a:pathLst>
            </a:custGeom>
            <a:ln w="3810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92621" y="2218397"/>
              <a:ext cx="5124450" cy="2309495"/>
            </a:xfrm>
            <a:custGeom>
              <a:avLst/>
              <a:gdLst/>
              <a:ahLst/>
              <a:cxnLst/>
              <a:rect l="l" t="t" r="r" b="b"/>
              <a:pathLst>
                <a:path w="5124450" h="2309495">
                  <a:moveTo>
                    <a:pt x="0" y="1916214"/>
                  </a:moveTo>
                  <a:lnTo>
                    <a:pt x="18440" y="1983270"/>
                  </a:lnTo>
                  <a:lnTo>
                    <a:pt x="38252" y="2048802"/>
                  </a:lnTo>
                  <a:lnTo>
                    <a:pt x="56540" y="2094522"/>
                  </a:lnTo>
                  <a:lnTo>
                    <a:pt x="76352" y="2096046"/>
                  </a:lnTo>
                  <a:lnTo>
                    <a:pt x="94640" y="2076234"/>
                  </a:lnTo>
                  <a:lnTo>
                    <a:pt x="114452" y="2056422"/>
                  </a:lnTo>
                  <a:lnTo>
                    <a:pt x="132740" y="2038134"/>
                  </a:lnTo>
                  <a:lnTo>
                    <a:pt x="152552" y="2039658"/>
                  </a:lnTo>
                  <a:lnTo>
                    <a:pt x="170840" y="2103666"/>
                  </a:lnTo>
                  <a:lnTo>
                    <a:pt x="189128" y="2205774"/>
                  </a:lnTo>
                  <a:lnTo>
                    <a:pt x="208940" y="2227110"/>
                  </a:lnTo>
                  <a:lnTo>
                    <a:pt x="227228" y="2266734"/>
                  </a:lnTo>
                  <a:lnTo>
                    <a:pt x="247040" y="2248446"/>
                  </a:lnTo>
                  <a:lnTo>
                    <a:pt x="265328" y="2147862"/>
                  </a:lnTo>
                  <a:lnTo>
                    <a:pt x="285140" y="2189010"/>
                  </a:lnTo>
                  <a:lnTo>
                    <a:pt x="303428" y="2190534"/>
                  </a:lnTo>
                  <a:lnTo>
                    <a:pt x="323240" y="2170722"/>
                  </a:lnTo>
                  <a:lnTo>
                    <a:pt x="341528" y="2192058"/>
                  </a:lnTo>
                  <a:lnTo>
                    <a:pt x="361340" y="2211870"/>
                  </a:lnTo>
                  <a:lnTo>
                    <a:pt x="379628" y="2211870"/>
                  </a:lnTo>
                  <a:lnTo>
                    <a:pt x="397916" y="2213394"/>
                  </a:lnTo>
                  <a:lnTo>
                    <a:pt x="417728" y="2195106"/>
                  </a:lnTo>
                  <a:lnTo>
                    <a:pt x="436016" y="2137194"/>
                  </a:lnTo>
                  <a:lnTo>
                    <a:pt x="455828" y="2079282"/>
                  </a:lnTo>
                  <a:lnTo>
                    <a:pt x="474116" y="2138718"/>
                  </a:lnTo>
                  <a:lnTo>
                    <a:pt x="493928" y="2178342"/>
                  </a:lnTo>
                  <a:lnTo>
                    <a:pt x="512216" y="2179866"/>
                  </a:lnTo>
                  <a:lnTo>
                    <a:pt x="532028" y="2199678"/>
                  </a:lnTo>
                  <a:lnTo>
                    <a:pt x="550316" y="2161578"/>
                  </a:lnTo>
                  <a:lnTo>
                    <a:pt x="568604" y="2181390"/>
                  </a:lnTo>
                  <a:lnTo>
                    <a:pt x="588416" y="2182914"/>
                  </a:lnTo>
                  <a:lnTo>
                    <a:pt x="606704" y="2164626"/>
                  </a:lnTo>
                  <a:lnTo>
                    <a:pt x="626516" y="2035086"/>
                  </a:lnTo>
                  <a:lnTo>
                    <a:pt x="644804" y="1887258"/>
                  </a:lnTo>
                  <a:lnTo>
                    <a:pt x="664616" y="1797342"/>
                  </a:lnTo>
                  <a:lnTo>
                    <a:pt x="682904" y="1782102"/>
                  </a:lnTo>
                  <a:lnTo>
                    <a:pt x="702716" y="1824774"/>
                  </a:lnTo>
                  <a:lnTo>
                    <a:pt x="721004" y="1794294"/>
                  </a:lnTo>
                  <a:lnTo>
                    <a:pt x="740816" y="1782102"/>
                  </a:lnTo>
                  <a:lnTo>
                    <a:pt x="759104" y="1661706"/>
                  </a:lnTo>
                  <a:lnTo>
                    <a:pt x="777392" y="1614462"/>
                  </a:lnTo>
                  <a:lnTo>
                    <a:pt x="797204" y="1553502"/>
                  </a:lnTo>
                  <a:lnTo>
                    <a:pt x="815492" y="1475778"/>
                  </a:lnTo>
                  <a:lnTo>
                    <a:pt x="835304" y="1452918"/>
                  </a:lnTo>
                  <a:lnTo>
                    <a:pt x="853592" y="1344714"/>
                  </a:lnTo>
                  <a:lnTo>
                    <a:pt x="873404" y="1343190"/>
                  </a:lnTo>
                  <a:lnTo>
                    <a:pt x="891692" y="1358430"/>
                  </a:lnTo>
                  <a:lnTo>
                    <a:pt x="911504" y="1323378"/>
                  </a:lnTo>
                  <a:lnTo>
                    <a:pt x="929792" y="1277658"/>
                  </a:lnTo>
                  <a:lnTo>
                    <a:pt x="949604" y="1292898"/>
                  </a:lnTo>
                  <a:lnTo>
                    <a:pt x="967892" y="1247178"/>
                  </a:lnTo>
                  <a:lnTo>
                    <a:pt x="986180" y="1356906"/>
                  </a:lnTo>
                  <a:lnTo>
                    <a:pt x="1005992" y="1510830"/>
                  </a:lnTo>
                  <a:lnTo>
                    <a:pt x="1024280" y="1596174"/>
                  </a:lnTo>
                  <a:lnTo>
                    <a:pt x="1044092" y="1800390"/>
                  </a:lnTo>
                  <a:lnTo>
                    <a:pt x="1062380" y="1820202"/>
                  </a:lnTo>
                  <a:lnTo>
                    <a:pt x="1082192" y="1868970"/>
                  </a:lnTo>
                  <a:lnTo>
                    <a:pt x="1100480" y="1888782"/>
                  </a:lnTo>
                  <a:lnTo>
                    <a:pt x="1120292" y="1890306"/>
                  </a:lnTo>
                  <a:lnTo>
                    <a:pt x="1138580" y="1910118"/>
                  </a:lnTo>
                  <a:lnTo>
                    <a:pt x="1158392" y="1858302"/>
                  </a:lnTo>
                  <a:lnTo>
                    <a:pt x="1176680" y="1806486"/>
                  </a:lnTo>
                  <a:lnTo>
                    <a:pt x="1194968" y="1591602"/>
                  </a:lnTo>
                  <a:lnTo>
                    <a:pt x="1214780" y="1434630"/>
                  </a:lnTo>
                  <a:lnTo>
                    <a:pt x="1233068" y="1134402"/>
                  </a:lnTo>
                  <a:lnTo>
                    <a:pt x="1252880" y="668058"/>
                  </a:lnTo>
                  <a:lnTo>
                    <a:pt x="1271168" y="422694"/>
                  </a:lnTo>
                  <a:lnTo>
                    <a:pt x="1290980" y="311442"/>
                  </a:lnTo>
                  <a:lnTo>
                    <a:pt x="1309268" y="515658"/>
                  </a:lnTo>
                  <a:lnTo>
                    <a:pt x="1329080" y="931710"/>
                  </a:lnTo>
                  <a:lnTo>
                    <a:pt x="1347368" y="1163358"/>
                  </a:lnTo>
                  <a:lnTo>
                    <a:pt x="1367180" y="1213650"/>
                  </a:lnTo>
                  <a:lnTo>
                    <a:pt x="1385468" y="1254798"/>
                  </a:lnTo>
                  <a:lnTo>
                    <a:pt x="1403756" y="1190790"/>
                  </a:lnTo>
                  <a:lnTo>
                    <a:pt x="1423568" y="1256322"/>
                  </a:lnTo>
                  <a:lnTo>
                    <a:pt x="1441856" y="1298994"/>
                  </a:lnTo>
                  <a:lnTo>
                    <a:pt x="1461668" y="1250226"/>
                  </a:lnTo>
                  <a:lnTo>
                    <a:pt x="1479956" y="1289850"/>
                  </a:lnTo>
                  <a:lnTo>
                    <a:pt x="1518056" y="1273086"/>
                  </a:lnTo>
                  <a:lnTo>
                    <a:pt x="1537868" y="1190790"/>
                  </a:lnTo>
                  <a:lnTo>
                    <a:pt x="1556156" y="1049058"/>
                  </a:lnTo>
                  <a:lnTo>
                    <a:pt x="1575968" y="882942"/>
                  </a:lnTo>
                  <a:lnTo>
                    <a:pt x="1594256" y="774738"/>
                  </a:lnTo>
                  <a:lnTo>
                    <a:pt x="1612544" y="713778"/>
                  </a:lnTo>
                  <a:lnTo>
                    <a:pt x="1632356" y="629958"/>
                  </a:lnTo>
                  <a:lnTo>
                    <a:pt x="1650644" y="471462"/>
                  </a:lnTo>
                  <a:lnTo>
                    <a:pt x="1670456" y="198666"/>
                  </a:lnTo>
                  <a:lnTo>
                    <a:pt x="1688744" y="0"/>
                  </a:lnTo>
                  <a:lnTo>
                    <a:pt x="1708556" y="220002"/>
                  </a:lnTo>
                  <a:lnTo>
                    <a:pt x="1726844" y="204762"/>
                  </a:lnTo>
                  <a:lnTo>
                    <a:pt x="1746656" y="471462"/>
                  </a:lnTo>
                  <a:lnTo>
                    <a:pt x="1764944" y="693966"/>
                  </a:lnTo>
                  <a:lnTo>
                    <a:pt x="1783232" y="323634"/>
                  </a:lnTo>
                  <a:lnTo>
                    <a:pt x="1803044" y="553758"/>
                  </a:lnTo>
                  <a:lnTo>
                    <a:pt x="1821332" y="774738"/>
                  </a:lnTo>
                  <a:lnTo>
                    <a:pt x="1841144" y="844842"/>
                  </a:lnTo>
                  <a:lnTo>
                    <a:pt x="1859432" y="1170978"/>
                  </a:lnTo>
                  <a:lnTo>
                    <a:pt x="1879244" y="1478826"/>
                  </a:lnTo>
                  <a:lnTo>
                    <a:pt x="1897532" y="1594650"/>
                  </a:lnTo>
                  <a:lnTo>
                    <a:pt x="1917344" y="1756194"/>
                  </a:lnTo>
                  <a:lnTo>
                    <a:pt x="1935632" y="1836966"/>
                  </a:lnTo>
                  <a:lnTo>
                    <a:pt x="1955444" y="1657134"/>
                  </a:lnTo>
                  <a:lnTo>
                    <a:pt x="1973732" y="1512354"/>
                  </a:lnTo>
                  <a:lnTo>
                    <a:pt x="1992020" y="1465110"/>
                  </a:lnTo>
                  <a:lnTo>
                    <a:pt x="2011832" y="1465110"/>
                  </a:lnTo>
                  <a:lnTo>
                    <a:pt x="2030120" y="1519974"/>
                  </a:lnTo>
                  <a:lnTo>
                    <a:pt x="2049932" y="1573314"/>
                  </a:lnTo>
                  <a:lnTo>
                    <a:pt x="2068220" y="1606842"/>
                  </a:lnTo>
                  <a:lnTo>
                    <a:pt x="2088032" y="1675422"/>
                  </a:lnTo>
                  <a:lnTo>
                    <a:pt x="2106320" y="1647990"/>
                  </a:lnTo>
                  <a:lnTo>
                    <a:pt x="2126132" y="1651038"/>
                  </a:lnTo>
                  <a:lnTo>
                    <a:pt x="2144420" y="1693710"/>
                  </a:lnTo>
                  <a:lnTo>
                    <a:pt x="2164232" y="1683042"/>
                  </a:lnTo>
                  <a:lnTo>
                    <a:pt x="2182520" y="1718094"/>
                  </a:lnTo>
                  <a:lnTo>
                    <a:pt x="2200808" y="1769910"/>
                  </a:lnTo>
                  <a:lnTo>
                    <a:pt x="2220620" y="1699806"/>
                  </a:lnTo>
                  <a:lnTo>
                    <a:pt x="2238908" y="1701330"/>
                  </a:lnTo>
                  <a:lnTo>
                    <a:pt x="2258720" y="1666278"/>
                  </a:lnTo>
                  <a:lnTo>
                    <a:pt x="2277008" y="1635798"/>
                  </a:lnTo>
                  <a:lnTo>
                    <a:pt x="2296820" y="1634274"/>
                  </a:lnTo>
                  <a:lnTo>
                    <a:pt x="2315108" y="1600746"/>
                  </a:lnTo>
                  <a:lnTo>
                    <a:pt x="2334920" y="1590078"/>
                  </a:lnTo>
                  <a:lnTo>
                    <a:pt x="2353208" y="1573314"/>
                  </a:lnTo>
                  <a:lnTo>
                    <a:pt x="2373020" y="1597698"/>
                  </a:lnTo>
                  <a:lnTo>
                    <a:pt x="2391308" y="1626654"/>
                  </a:lnTo>
                  <a:lnTo>
                    <a:pt x="2409596" y="1626654"/>
                  </a:lnTo>
                  <a:lnTo>
                    <a:pt x="2429408" y="1587030"/>
                  </a:lnTo>
                  <a:lnTo>
                    <a:pt x="2447696" y="1544358"/>
                  </a:lnTo>
                  <a:lnTo>
                    <a:pt x="2467508" y="1443774"/>
                  </a:lnTo>
                  <a:lnTo>
                    <a:pt x="2485796" y="1455966"/>
                  </a:lnTo>
                  <a:lnTo>
                    <a:pt x="2505608" y="1422438"/>
                  </a:lnTo>
                  <a:lnTo>
                    <a:pt x="2523896" y="1498638"/>
                  </a:lnTo>
                  <a:lnTo>
                    <a:pt x="2543708" y="1574838"/>
                  </a:lnTo>
                  <a:lnTo>
                    <a:pt x="2561996" y="1614462"/>
                  </a:lnTo>
                  <a:lnTo>
                    <a:pt x="2581808" y="1722666"/>
                  </a:lnTo>
                  <a:lnTo>
                    <a:pt x="2600096" y="1728762"/>
                  </a:lnTo>
                  <a:lnTo>
                    <a:pt x="2618384" y="1786674"/>
                  </a:lnTo>
                  <a:lnTo>
                    <a:pt x="2638196" y="1792770"/>
                  </a:lnTo>
                  <a:lnTo>
                    <a:pt x="2656484" y="1794294"/>
                  </a:lnTo>
                  <a:lnTo>
                    <a:pt x="2676296" y="1800390"/>
                  </a:lnTo>
                  <a:lnTo>
                    <a:pt x="2694584" y="1833918"/>
                  </a:lnTo>
                  <a:lnTo>
                    <a:pt x="2714396" y="1855254"/>
                  </a:lnTo>
                  <a:lnTo>
                    <a:pt x="2732684" y="1896402"/>
                  </a:lnTo>
                  <a:lnTo>
                    <a:pt x="2752496" y="1925358"/>
                  </a:lnTo>
                  <a:lnTo>
                    <a:pt x="2770784" y="1896402"/>
                  </a:lnTo>
                  <a:lnTo>
                    <a:pt x="2790596" y="1923834"/>
                  </a:lnTo>
                  <a:lnTo>
                    <a:pt x="2808884" y="1887258"/>
                  </a:lnTo>
                  <a:lnTo>
                    <a:pt x="2827172" y="1864398"/>
                  </a:lnTo>
                  <a:lnTo>
                    <a:pt x="2846984" y="1879638"/>
                  </a:lnTo>
                  <a:lnTo>
                    <a:pt x="2865272" y="1867446"/>
                  </a:lnTo>
                  <a:lnTo>
                    <a:pt x="2885084" y="1899450"/>
                  </a:lnTo>
                  <a:lnTo>
                    <a:pt x="2903372" y="1942122"/>
                  </a:lnTo>
                  <a:lnTo>
                    <a:pt x="2923184" y="1945170"/>
                  </a:lnTo>
                  <a:lnTo>
                    <a:pt x="2941472" y="1955838"/>
                  </a:lnTo>
                  <a:lnTo>
                    <a:pt x="2961284" y="1974126"/>
                  </a:lnTo>
                  <a:lnTo>
                    <a:pt x="2979572" y="1964982"/>
                  </a:lnTo>
                  <a:lnTo>
                    <a:pt x="2999384" y="2004606"/>
                  </a:lnTo>
                  <a:lnTo>
                    <a:pt x="3017672" y="2018322"/>
                  </a:lnTo>
                  <a:lnTo>
                    <a:pt x="3035960" y="2013750"/>
                  </a:lnTo>
                  <a:lnTo>
                    <a:pt x="3055772" y="2027466"/>
                  </a:lnTo>
                  <a:lnTo>
                    <a:pt x="3074060" y="1996986"/>
                  </a:lnTo>
                  <a:lnTo>
                    <a:pt x="3093872" y="1998510"/>
                  </a:lnTo>
                  <a:lnTo>
                    <a:pt x="3112160" y="2030514"/>
                  </a:lnTo>
                  <a:lnTo>
                    <a:pt x="3131972" y="2045754"/>
                  </a:lnTo>
                  <a:lnTo>
                    <a:pt x="3150260" y="2059470"/>
                  </a:lnTo>
                  <a:lnTo>
                    <a:pt x="3170072" y="2057946"/>
                  </a:lnTo>
                  <a:lnTo>
                    <a:pt x="3188360" y="2018322"/>
                  </a:lnTo>
                  <a:lnTo>
                    <a:pt x="3206648" y="1987842"/>
                  </a:lnTo>
                  <a:lnTo>
                    <a:pt x="3226460" y="1963458"/>
                  </a:lnTo>
                  <a:lnTo>
                    <a:pt x="3244748" y="1955838"/>
                  </a:lnTo>
                  <a:lnTo>
                    <a:pt x="3264560" y="1942122"/>
                  </a:lnTo>
                  <a:lnTo>
                    <a:pt x="3282848" y="1945170"/>
                  </a:lnTo>
                  <a:lnTo>
                    <a:pt x="3302660" y="1940598"/>
                  </a:lnTo>
                  <a:lnTo>
                    <a:pt x="3320948" y="1931454"/>
                  </a:lnTo>
                  <a:lnTo>
                    <a:pt x="3340760" y="1963458"/>
                  </a:lnTo>
                  <a:lnTo>
                    <a:pt x="3378860" y="2012226"/>
                  </a:lnTo>
                  <a:lnTo>
                    <a:pt x="3397148" y="2050326"/>
                  </a:lnTo>
                  <a:lnTo>
                    <a:pt x="3415436" y="2091474"/>
                  </a:lnTo>
                  <a:lnTo>
                    <a:pt x="3435248" y="2153958"/>
                  </a:lnTo>
                  <a:lnTo>
                    <a:pt x="3453536" y="2178342"/>
                  </a:lnTo>
                  <a:lnTo>
                    <a:pt x="3473348" y="2213394"/>
                  </a:lnTo>
                  <a:lnTo>
                    <a:pt x="3491636" y="2185962"/>
                  </a:lnTo>
                  <a:lnTo>
                    <a:pt x="3511448" y="2102142"/>
                  </a:lnTo>
                  <a:lnTo>
                    <a:pt x="3529736" y="2096046"/>
                  </a:lnTo>
                  <a:lnTo>
                    <a:pt x="3549548" y="2032038"/>
                  </a:lnTo>
                  <a:lnTo>
                    <a:pt x="3567836" y="2004606"/>
                  </a:lnTo>
                  <a:lnTo>
                    <a:pt x="3587648" y="2035086"/>
                  </a:lnTo>
                  <a:lnTo>
                    <a:pt x="3605936" y="2053374"/>
                  </a:lnTo>
                  <a:lnTo>
                    <a:pt x="3624224" y="2042706"/>
                  </a:lnTo>
                  <a:lnTo>
                    <a:pt x="3644036" y="2042706"/>
                  </a:lnTo>
                  <a:lnTo>
                    <a:pt x="3662324" y="1977174"/>
                  </a:lnTo>
                  <a:lnTo>
                    <a:pt x="3682136" y="1911642"/>
                  </a:lnTo>
                  <a:lnTo>
                    <a:pt x="3700424" y="1939074"/>
                  </a:lnTo>
                  <a:lnTo>
                    <a:pt x="3720236" y="1946694"/>
                  </a:lnTo>
                  <a:lnTo>
                    <a:pt x="3738524" y="2009178"/>
                  </a:lnTo>
                  <a:lnTo>
                    <a:pt x="3758336" y="2039658"/>
                  </a:lnTo>
                  <a:lnTo>
                    <a:pt x="3776624" y="2004606"/>
                  </a:lnTo>
                  <a:lnTo>
                    <a:pt x="3796436" y="1990890"/>
                  </a:lnTo>
                  <a:lnTo>
                    <a:pt x="3814724" y="2000034"/>
                  </a:lnTo>
                  <a:lnTo>
                    <a:pt x="3833012" y="1975650"/>
                  </a:lnTo>
                  <a:lnTo>
                    <a:pt x="3852824" y="2060994"/>
                  </a:lnTo>
                  <a:lnTo>
                    <a:pt x="3871112" y="2106714"/>
                  </a:lnTo>
                  <a:lnTo>
                    <a:pt x="3890924" y="2092998"/>
                  </a:lnTo>
                  <a:lnTo>
                    <a:pt x="3909212" y="2157006"/>
                  </a:lnTo>
                  <a:lnTo>
                    <a:pt x="3929024" y="2106714"/>
                  </a:lnTo>
                  <a:lnTo>
                    <a:pt x="3947312" y="2181390"/>
                  </a:lnTo>
                  <a:lnTo>
                    <a:pt x="3967124" y="2253018"/>
                  </a:lnTo>
                  <a:lnTo>
                    <a:pt x="3985412" y="2263686"/>
                  </a:lnTo>
                  <a:lnTo>
                    <a:pt x="4005224" y="2308948"/>
                  </a:lnTo>
                  <a:lnTo>
                    <a:pt x="4023512" y="2224062"/>
                  </a:lnTo>
                  <a:lnTo>
                    <a:pt x="4041800" y="2161578"/>
                  </a:lnTo>
                  <a:lnTo>
                    <a:pt x="4061612" y="2079282"/>
                  </a:lnTo>
                  <a:lnTo>
                    <a:pt x="4079900" y="2028990"/>
                  </a:lnTo>
                  <a:lnTo>
                    <a:pt x="4099712" y="2019846"/>
                  </a:lnTo>
                  <a:lnTo>
                    <a:pt x="4118000" y="2015274"/>
                  </a:lnTo>
                  <a:lnTo>
                    <a:pt x="4137812" y="2057946"/>
                  </a:lnTo>
                  <a:lnTo>
                    <a:pt x="4156100" y="2070138"/>
                  </a:lnTo>
                  <a:lnTo>
                    <a:pt x="4175912" y="2074710"/>
                  </a:lnTo>
                  <a:lnTo>
                    <a:pt x="4194200" y="2123478"/>
                  </a:lnTo>
                  <a:lnTo>
                    <a:pt x="4214012" y="2108238"/>
                  </a:lnTo>
                  <a:lnTo>
                    <a:pt x="4232300" y="2111286"/>
                  </a:lnTo>
                  <a:lnTo>
                    <a:pt x="4250588" y="2134146"/>
                  </a:lnTo>
                  <a:lnTo>
                    <a:pt x="4270400" y="2080806"/>
                  </a:lnTo>
                  <a:lnTo>
                    <a:pt x="4288688" y="2102142"/>
                  </a:lnTo>
                  <a:lnTo>
                    <a:pt x="4308500" y="2111286"/>
                  </a:lnTo>
                  <a:lnTo>
                    <a:pt x="4326788" y="2118906"/>
                  </a:lnTo>
                  <a:lnTo>
                    <a:pt x="4346600" y="2102142"/>
                  </a:lnTo>
                  <a:lnTo>
                    <a:pt x="4364888" y="2086902"/>
                  </a:lnTo>
                  <a:lnTo>
                    <a:pt x="4384700" y="2062518"/>
                  </a:lnTo>
                  <a:lnTo>
                    <a:pt x="4402988" y="2030514"/>
                  </a:lnTo>
                  <a:lnTo>
                    <a:pt x="4421276" y="2019846"/>
                  </a:lnTo>
                  <a:lnTo>
                    <a:pt x="4441088" y="2015274"/>
                  </a:lnTo>
                  <a:lnTo>
                    <a:pt x="4459376" y="2027466"/>
                  </a:lnTo>
                  <a:lnTo>
                    <a:pt x="4479188" y="2028990"/>
                  </a:lnTo>
                  <a:lnTo>
                    <a:pt x="4497476" y="2102142"/>
                  </a:lnTo>
                  <a:lnTo>
                    <a:pt x="4517288" y="2126526"/>
                  </a:lnTo>
                  <a:lnTo>
                    <a:pt x="4535576" y="2106714"/>
                  </a:lnTo>
                  <a:lnTo>
                    <a:pt x="4555388" y="2068614"/>
                  </a:lnTo>
                  <a:lnTo>
                    <a:pt x="4573676" y="2019846"/>
                  </a:lnTo>
                  <a:lnTo>
                    <a:pt x="4593488" y="2025942"/>
                  </a:lnTo>
                  <a:lnTo>
                    <a:pt x="4611776" y="2025942"/>
                  </a:lnTo>
                  <a:lnTo>
                    <a:pt x="4630064" y="2038134"/>
                  </a:lnTo>
                  <a:lnTo>
                    <a:pt x="4649876" y="2053374"/>
                  </a:lnTo>
                  <a:lnTo>
                    <a:pt x="4668164" y="2012226"/>
                  </a:lnTo>
                  <a:lnTo>
                    <a:pt x="4687976" y="2001558"/>
                  </a:lnTo>
                  <a:lnTo>
                    <a:pt x="4706264" y="2015274"/>
                  </a:lnTo>
                  <a:lnTo>
                    <a:pt x="4726076" y="2193582"/>
                  </a:lnTo>
                  <a:lnTo>
                    <a:pt x="4744364" y="2121954"/>
                  </a:lnTo>
                  <a:lnTo>
                    <a:pt x="4764176" y="2126526"/>
                  </a:lnTo>
                  <a:lnTo>
                    <a:pt x="4782464" y="2164626"/>
                  </a:lnTo>
                  <a:lnTo>
                    <a:pt x="4802276" y="1745526"/>
                  </a:lnTo>
                  <a:lnTo>
                    <a:pt x="4820564" y="1686090"/>
                  </a:lnTo>
                  <a:lnTo>
                    <a:pt x="4838852" y="1509306"/>
                  </a:lnTo>
                  <a:lnTo>
                    <a:pt x="4858664" y="1270038"/>
                  </a:lnTo>
                  <a:lnTo>
                    <a:pt x="4876952" y="1324902"/>
                  </a:lnTo>
                  <a:lnTo>
                    <a:pt x="4896764" y="1279182"/>
                  </a:lnTo>
                  <a:lnTo>
                    <a:pt x="4915052" y="1334046"/>
                  </a:lnTo>
                  <a:lnTo>
                    <a:pt x="4934864" y="1416342"/>
                  </a:lnTo>
                  <a:lnTo>
                    <a:pt x="4953152" y="1469682"/>
                  </a:lnTo>
                  <a:lnTo>
                    <a:pt x="4972964" y="1620558"/>
                  </a:lnTo>
                  <a:lnTo>
                    <a:pt x="4991252" y="1698282"/>
                  </a:lnTo>
                  <a:lnTo>
                    <a:pt x="5011064" y="1728762"/>
                  </a:lnTo>
                  <a:lnTo>
                    <a:pt x="5029352" y="1800390"/>
                  </a:lnTo>
                  <a:lnTo>
                    <a:pt x="5047640" y="1829346"/>
                  </a:lnTo>
                  <a:lnTo>
                    <a:pt x="5067452" y="1830870"/>
                  </a:lnTo>
                  <a:lnTo>
                    <a:pt x="5085740" y="1864398"/>
                  </a:lnTo>
                  <a:lnTo>
                    <a:pt x="5105552" y="1911642"/>
                  </a:lnTo>
                  <a:lnTo>
                    <a:pt x="5124259" y="1867446"/>
                  </a:lnTo>
                </a:path>
              </a:pathLst>
            </a:custGeom>
            <a:ln w="38100">
              <a:solidFill>
                <a:srgbClr val="70C5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3183133" y="1720611"/>
            <a:ext cx="5485130" cy="0"/>
          </a:xfrm>
          <a:custGeom>
            <a:avLst/>
            <a:gdLst/>
            <a:ahLst/>
            <a:cxnLst/>
            <a:rect l="l" t="t" r="r" b="b"/>
            <a:pathLst>
              <a:path w="5485130">
                <a:moveTo>
                  <a:pt x="0" y="0"/>
                </a:moveTo>
                <a:lnTo>
                  <a:pt x="5484850" y="0"/>
                </a:lnTo>
              </a:path>
            </a:pathLst>
          </a:custGeom>
          <a:ln w="6350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995532" y="5291697"/>
            <a:ext cx="10731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-</a:t>
            </a:r>
            <a:r>
              <a:rPr sz="800" b="0" spc="-50" dirty="0">
                <a:latin typeface="BentonSansCond Light"/>
                <a:cs typeface="BentonSansCond Light"/>
              </a:rPr>
              <a:t>4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21978" y="4560502"/>
            <a:ext cx="812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26471" y="3829306"/>
            <a:ext cx="768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4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25756" y="3098111"/>
            <a:ext cx="7747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8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90222" y="2366916"/>
            <a:ext cx="11430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12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88180" y="1635720"/>
            <a:ext cx="11620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16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29089" y="5421578"/>
            <a:ext cx="1282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58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08318" y="5421578"/>
            <a:ext cx="1282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63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87241" y="5421578"/>
            <a:ext cx="12953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68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69636" y="5421578"/>
            <a:ext cx="12318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73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48558" y="5421578"/>
            <a:ext cx="1244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78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26766" y="5421578"/>
            <a:ext cx="1282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83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05689" y="5421578"/>
            <a:ext cx="12953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88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85939" y="5421578"/>
            <a:ext cx="1282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93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64862" y="5421578"/>
            <a:ext cx="12953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98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43275" y="5421578"/>
            <a:ext cx="1301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03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922197" y="5421578"/>
            <a:ext cx="1314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08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11535" y="5421578"/>
            <a:ext cx="1149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13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690458" y="5421578"/>
            <a:ext cx="1162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18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064479" y="5421578"/>
            <a:ext cx="12636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23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443402" y="5421578"/>
            <a:ext cx="1282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28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622715" y="1796745"/>
            <a:ext cx="108902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dirty="0">
                <a:latin typeface="BentonSans Medium"/>
                <a:cs typeface="BentonSans Medium"/>
              </a:rPr>
              <a:t>Unit</a:t>
            </a:r>
            <a:r>
              <a:rPr sz="800" b="0" spc="-5" dirty="0">
                <a:latin typeface="BentonSans Medium"/>
                <a:cs typeface="BentonSans Medium"/>
              </a:rPr>
              <a:t> </a:t>
            </a:r>
            <a:r>
              <a:rPr sz="800" b="0" dirty="0">
                <a:latin typeface="BentonSans Medium"/>
                <a:cs typeface="BentonSans Medium"/>
              </a:rPr>
              <a:t>labor</a:t>
            </a:r>
            <a:r>
              <a:rPr sz="800" b="0" spc="-35" dirty="0">
                <a:latin typeface="BentonSans Medium"/>
                <a:cs typeface="BentonSans Medium"/>
              </a:rPr>
              <a:t> </a:t>
            </a:r>
            <a:r>
              <a:rPr sz="800" b="0" dirty="0">
                <a:latin typeface="BentonSans Medium"/>
                <a:cs typeface="BentonSans Medium"/>
              </a:rPr>
              <a:t>cost</a:t>
            </a:r>
            <a:r>
              <a:rPr sz="800" b="0" spc="-25" dirty="0">
                <a:latin typeface="BentonSans Medium"/>
                <a:cs typeface="BentonSans Medium"/>
              </a:rPr>
              <a:t> </a:t>
            </a:r>
            <a:r>
              <a:rPr sz="800" b="0" dirty="0">
                <a:latin typeface="BentonSans Medium"/>
                <a:cs typeface="BentonSans Medium"/>
              </a:rPr>
              <a:t>2q</a:t>
            </a:r>
            <a:r>
              <a:rPr sz="800" b="0" spc="-5" dirty="0">
                <a:latin typeface="BentonSans Medium"/>
                <a:cs typeface="BentonSans Medium"/>
              </a:rPr>
              <a:t> </a:t>
            </a:r>
            <a:r>
              <a:rPr sz="800" b="0" spc="-25" dirty="0">
                <a:latin typeface="BentonSans Medium"/>
                <a:cs typeface="BentonSans Medium"/>
              </a:rPr>
              <a:t>fwd</a:t>
            </a:r>
            <a:endParaRPr sz="800">
              <a:latin typeface="BentonSans Medium"/>
              <a:cs typeface="BentonSans Medium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191604" y="1796745"/>
            <a:ext cx="454659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dirty="0">
                <a:latin typeface="BentonSans Medium"/>
                <a:cs typeface="BentonSans Medium"/>
              </a:rPr>
              <a:t>Core</a:t>
            </a:r>
            <a:r>
              <a:rPr sz="800" b="0" spc="-25" dirty="0">
                <a:latin typeface="BentonSans Medium"/>
                <a:cs typeface="BentonSans Medium"/>
              </a:rPr>
              <a:t> CPI</a:t>
            </a:r>
            <a:endParaRPr sz="800">
              <a:latin typeface="BentonSans Medium"/>
              <a:cs typeface="BentonSans Medium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452298" y="1883613"/>
            <a:ext cx="133350" cy="33655"/>
          </a:xfrm>
          <a:custGeom>
            <a:avLst/>
            <a:gdLst/>
            <a:ahLst/>
            <a:cxnLst/>
            <a:rect l="l" t="t" r="r" b="b"/>
            <a:pathLst>
              <a:path w="133350" h="33655">
                <a:moveTo>
                  <a:pt x="133121" y="0"/>
                </a:moveTo>
                <a:lnTo>
                  <a:pt x="0" y="0"/>
                </a:lnTo>
                <a:lnTo>
                  <a:pt x="0" y="33286"/>
                </a:lnTo>
                <a:lnTo>
                  <a:pt x="133121" y="33286"/>
                </a:lnTo>
                <a:lnTo>
                  <a:pt x="133121" y="0"/>
                </a:lnTo>
                <a:close/>
              </a:path>
            </a:pathLst>
          </a:custGeom>
          <a:solidFill>
            <a:srgbClr val="007C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30527" y="1883613"/>
            <a:ext cx="133350" cy="33655"/>
          </a:xfrm>
          <a:custGeom>
            <a:avLst/>
            <a:gdLst/>
            <a:ahLst/>
            <a:cxnLst/>
            <a:rect l="l" t="t" r="r" b="b"/>
            <a:pathLst>
              <a:path w="133350" h="33655">
                <a:moveTo>
                  <a:pt x="133121" y="0"/>
                </a:moveTo>
                <a:lnTo>
                  <a:pt x="0" y="0"/>
                </a:lnTo>
                <a:lnTo>
                  <a:pt x="0" y="33286"/>
                </a:lnTo>
                <a:lnTo>
                  <a:pt x="133121" y="33286"/>
                </a:lnTo>
                <a:lnTo>
                  <a:pt x="133121" y="0"/>
                </a:lnTo>
                <a:close/>
              </a:path>
            </a:pathLst>
          </a:custGeom>
          <a:solidFill>
            <a:srgbClr val="70C5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586755" y="7033655"/>
            <a:ext cx="1134745" cy="41338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691515" marR="6985" indent="-11430">
              <a:lnSpc>
                <a:spcPct val="109400"/>
              </a:lnSpc>
              <a:spcBef>
                <a:spcPts val="5"/>
              </a:spcBef>
            </a:pPr>
            <a:r>
              <a:rPr sz="600" b="0" spc="-10" dirty="0">
                <a:latin typeface="BentonSansCond Light"/>
                <a:cs typeface="BentonSansCond Light"/>
              </a:rPr>
              <a:t>S0000043508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P0000140704</a:t>
            </a:r>
            <a:endParaRPr sz="600">
              <a:latin typeface="BentonSansCond Light"/>
              <a:cs typeface="BentonSansCond Light"/>
            </a:endParaRPr>
          </a:p>
          <a:p>
            <a:pPr marL="12700" marR="5080" indent="657860">
              <a:lnSpc>
                <a:spcPts val="790"/>
              </a:lnSpc>
              <a:spcBef>
                <a:spcPts val="25"/>
              </a:spcBef>
            </a:pPr>
            <a:r>
              <a:rPr sz="600" b="0" dirty="0">
                <a:latin typeface="BentonSansCond Light"/>
                <a:cs typeface="BentonSansCond Light"/>
              </a:rPr>
              <a:t>PPT/</a:t>
            </a:r>
            <a:r>
              <a:rPr sz="600" b="0" spc="225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Tmpl</a:t>
            </a:r>
            <a:r>
              <a:rPr sz="600" b="0" spc="-5" dirty="0">
                <a:latin typeface="BentonSansCond Light"/>
                <a:cs typeface="BentonSansCond Light"/>
              </a:rPr>
              <a:t> </a:t>
            </a:r>
            <a:r>
              <a:rPr sz="600" b="0" spc="-25" dirty="0">
                <a:latin typeface="BentonSansCond Light"/>
                <a:cs typeface="BentonSansCond Light"/>
              </a:rPr>
              <a:t>1.6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Copyright</a:t>
            </a:r>
            <a:r>
              <a:rPr sz="600" b="0" dirty="0">
                <a:latin typeface="BentonSansCond Light"/>
                <a:cs typeface="BentonSansCond Light"/>
              </a:rPr>
              <a:t> © 2026 All</a:t>
            </a:r>
            <a:r>
              <a:rPr sz="600" b="0" spc="20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Rights</a:t>
            </a:r>
            <a:r>
              <a:rPr sz="600" b="0" spc="5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Reserved</a:t>
            </a:r>
            <a:endParaRPr sz="600">
              <a:latin typeface="BentonSansCond Light"/>
              <a:cs typeface="BentonSansCond Light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54229" y="7021693"/>
            <a:ext cx="464820" cy="226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 marR="5080" indent="-20955">
              <a:lnSpc>
                <a:spcPct val="109400"/>
              </a:lnSpc>
              <a:spcBef>
                <a:spcPts val="100"/>
              </a:spcBef>
            </a:pPr>
            <a:r>
              <a:rPr sz="600" b="0" spc="-10" dirty="0">
                <a:latin typeface="BentonSansCond Light"/>
                <a:cs typeface="BentonSansCond Light"/>
              </a:rPr>
              <a:t>S0000043508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P0000140812</a:t>
            </a:r>
            <a:endParaRPr sz="600">
              <a:latin typeface="BentonSansCond Light"/>
              <a:cs typeface="BentonSansCond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73386" y="332655"/>
            <a:ext cx="11595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BentonSans Bold"/>
                <a:cs typeface="BentonSans Bold"/>
              </a:rPr>
              <a:t>US</a:t>
            </a:r>
            <a:r>
              <a:rPr sz="1600" b="1" spc="-45" dirty="0">
                <a:latin typeface="BentonSans Bold"/>
                <a:cs typeface="BentonSans Bold"/>
              </a:rPr>
              <a:t> </a:t>
            </a:r>
            <a:r>
              <a:rPr sz="1600" b="1" spc="-10" dirty="0">
                <a:latin typeface="BentonSans Bold"/>
                <a:cs typeface="BentonSans Bold"/>
              </a:rPr>
              <a:t>Outlook</a:t>
            </a:r>
            <a:endParaRPr sz="1600">
              <a:latin typeface="BentonSans Bold"/>
              <a:cs typeface="BentonSans Bold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89229" y="2154872"/>
          <a:ext cx="6303010" cy="2121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5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0710"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400" b="0" dirty="0">
                          <a:latin typeface="BentonSans Book"/>
                          <a:cs typeface="BentonSans Book"/>
                        </a:rPr>
                        <a:t>Cycle:</a:t>
                      </a:r>
                      <a:r>
                        <a:rPr sz="1400" b="0" spc="24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Rising</a:t>
                      </a:r>
                      <a:r>
                        <a:rPr sz="1400" b="0" spc="28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tailwinds,</a:t>
                      </a:r>
                      <a:r>
                        <a:rPr sz="1400" b="0" spc="17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fading</a:t>
                      </a:r>
                      <a:r>
                        <a:rPr sz="1400" b="0" spc="24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headwinds,</a:t>
                      </a:r>
                      <a:r>
                        <a:rPr sz="1400" b="0" spc="16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renewed</a:t>
                      </a:r>
                      <a:r>
                        <a:rPr sz="1400" b="0" spc="229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uncertainty</a:t>
                      </a:r>
                      <a:endParaRPr sz="1400">
                        <a:latin typeface="BentonSans Book"/>
                        <a:cs typeface="BentonSans Book"/>
                      </a:endParaRPr>
                    </a:p>
                  </a:txBody>
                  <a:tcPr marL="0" marR="0" marT="116839" marB="0">
                    <a:lnL w="76200">
                      <a:solidFill>
                        <a:srgbClr val="70C5E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Debt,</a:t>
                      </a:r>
                      <a:r>
                        <a:rPr sz="1400" b="0" spc="-6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Demographics</a:t>
                      </a:r>
                      <a:r>
                        <a:rPr sz="1400" b="0" spc="-3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&amp;</a:t>
                      </a:r>
                      <a:r>
                        <a:rPr sz="1400" b="0" spc="-3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AI-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Dynamism:</a:t>
                      </a:r>
                      <a:r>
                        <a:rPr sz="1400" b="0" spc="-7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Who</a:t>
                      </a:r>
                      <a:r>
                        <a:rPr sz="1400" b="0" spc="-3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20" dirty="0">
                          <a:latin typeface="BentonSans Book"/>
                          <a:cs typeface="BentonSans Book"/>
                        </a:rPr>
                        <a:t>Wins</a:t>
                      </a:r>
                      <a:endParaRPr sz="1400">
                        <a:latin typeface="BentonSans Book"/>
                        <a:cs typeface="BentonSans Book"/>
                      </a:endParaRPr>
                    </a:p>
                  </a:txBody>
                  <a:tcPr marL="0" marR="0" marT="84455" marB="0">
                    <a:lnL w="76200">
                      <a:solidFill>
                        <a:srgbClr val="C3C3C3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1400" b="0" spc="-20" dirty="0">
                          <a:latin typeface="BentonSans Book"/>
                          <a:cs typeface="BentonSans Book"/>
                        </a:rPr>
                        <a:t>Davos</a:t>
                      </a:r>
                      <a:r>
                        <a:rPr sz="1400" b="0" spc="-4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to</a:t>
                      </a:r>
                      <a:r>
                        <a:rPr sz="14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Donroe:</a:t>
                      </a:r>
                      <a:r>
                        <a:rPr sz="1400" b="0" spc="-7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The</a:t>
                      </a:r>
                      <a:r>
                        <a:rPr sz="1400" b="0" spc="-2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emerging</a:t>
                      </a:r>
                      <a:r>
                        <a:rPr sz="1400" b="0" spc="-5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new</a:t>
                      </a:r>
                      <a:r>
                        <a:rPr sz="1400" b="0" spc="-2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world</a:t>
                      </a:r>
                      <a:r>
                        <a:rPr sz="1400" b="0" spc="-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order</a:t>
                      </a:r>
                      <a:endParaRPr sz="1400">
                        <a:latin typeface="BentonSans Book"/>
                        <a:cs typeface="BentonSans Book"/>
                      </a:endParaRPr>
                    </a:p>
                  </a:txBody>
                  <a:tcPr marL="0" marR="0" marT="99695" marB="0">
                    <a:lnL w="76200">
                      <a:solidFill>
                        <a:srgbClr val="C3C3C3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455791" y="2755615"/>
            <a:ext cx="6126480" cy="0"/>
          </a:xfrm>
          <a:custGeom>
            <a:avLst/>
            <a:gdLst/>
            <a:ahLst/>
            <a:cxnLst/>
            <a:rect l="l" t="t" r="r" b="b"/>
            <a:pathLst>
              <a:path w="6126480">
                <a:moveTo>
                  <a:pt x="0" y="0"/>
                </a:moveTo>
                <a:lnTo>
                  <a:pt x="6126480" y="0"/>
                </a:lnTo>
              </a:path>
            </a:pathLst>
          </a:custGeom>
          <a:ln w="6350">
            <a:solidFill>
              <a:srgbClr val="D6D2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5791" y="3567314"/>
            <a:ext cx="6126480" cy="0"/>
          </a:xfrm>
          <a:custGeom>
            <a:avLst/>
            <a:gdLst/>
            <a:ahLst/>
            <a:cxnLst/>
            <a:rect l="l" t="t" r="r" b="b"/>
            <a:pathLst>
              <a:path w="6126480">
                <a:moveTo>
                  <a:pt x="0" y="0"/>
                </a:moveTo>
                <a:lnTo>
                  <a:pt x="6126480" y="0"/>
                </a:lnTo>
              </a:path>
            </a:pathLst>
          </a:custGeom>
          <a:ln w="6350">
            <a:solidFill>
              <a:srgbClr val="D6D2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586755" y="7231348"/>
            <a:ext cx="1134745" cy="21590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indent="657860">
              <a:lnSpc>
                <a:spcPct val="109300"/>
              </a:lnSpc>
              <a:spcBef>
                <a:spcPts val="15"/>
              </a:spcBef>
            </a:pPr>
            <a:r>
              <a:rPr sz="600" b="0" dirty="0">
                <a:latin typeface="BentonSansCond Light"/>
                <a:cs typeface="BentonSansCond Light"/>
              </a:rPr>
              <a:t>PPT/</a:t>
            </a:r>
            <a:r>
              <a:rPr sz="600" b="0" spc="225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Tmpl</a:t>
            </a:r>
            <a:r>
              <a:rPr sz="600" b="0" spc="-5" dirty="0">
                <a:latin typeface="BentonSansCond Light"/>
                <a:cs typeface="BentonSansCond Light"/>
              </a:rPr>
              <a:t> </a:t>
            </a:r>
            <a:r>
              <a:rPr sz="600" b="0" spc="-25" dirty="0">
                <a:latin typeface="BentonSansCond Light"/>
                <a:cs typeface="BentonSansCond Light"/>
              </a:rPr>
              <a:t>1.6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Copyright</a:t>
            </a:r>
            <a:r>
              <a:rPr sz="600" b="0" dirty="0">
                <a:latin typeface="BentonSansCond Light"/>
                <a:cs typeface="BentonSansCond Light"/>
              </a:rPr>
              <a:t> © 2026 All</a:t>
            </a:r>
            <a:r>
              <a:rPr sz="600" b="0" spc="20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Rights</a:t>
            </a:r>
            <a:r>
              <a:rPr sz="600" b="0" spc="5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Reserved</a:t>
            </a:r>
            <a:endParaRPr sz="600">
              <a:latin typeface="BentonSansCond Light"/>
              <a:cs typeface="BentonSansCond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60397" y="7266914"/>
            <a:ext cx="101600" cy="20320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b="0" spc="-50" dirty="0">
                <a:latin typeface="BentonSansCond Light"/>
                <a:cs typeface="BentonSansCond Light"/>
              </a:rPr>
              <a:t>3</a:t>
            </a:r>
            <a:endParaRPr sz="1200">
              <a:latin typeface="BentonSansCond Light"/>
              <a:cs typeface="BentonSansCond Ligh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3386" y="332655"/>
            <a:ext cx="4768215" cy="50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95"/>
              </a:spcBef>
            </a:pPr>
            <a:r>
              <a:rPr sz="1600" b="1" spc="-10" dirty="0">
                <a:latin typeface="BentonSans Bold"/>
                <a:cs typeface="BentonSans Bold"/>
              </a:rPr>
              <a:t>AI-Dynamism</a:t>
            </a:r>
            <a:endParaRPr sz="1600">
              <a:latin typeface="BentonSans Bold"/>
              <a:cs typeface="BentonSans Bold"/>
            </a:endParaRPr>
          </a:p>
          <a:p>
            <a:pPr marL="12700">
              <a:lnSpc>
                <a:spcPts val="1910"/>
              </a:lnSpc>
            </a:pPr>
            <a:r>
              <a:rPr sz="1600" b="0" spc="-10" dirty="0">
                <a:latin typeface="BentonSans Book"/>
                <a:cs typeface="BentonSans Book"/>
              </a:rPr>
              <a:t>Profit</a:t>
            </a:r>
            <a:r>
              <a:rPr sz="1600" b="0" spc="-5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margins</a:t>
            </a:r>
            <a:r>
              <a:rPr sz="1600" b="0" spc="-2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tell</a:t>
            </a:r>
            <a:r>
              <a:rPr sz="1600" b="0" spc="-5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the</a:t>
            </a:r>
            <a:r>
              <a:rPr sz="1600" b="0" spc="-5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tale</a:t>
            </a:r>
            <a:r>
              <a:rPr sz="1600" b="0" spc="-4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of</a:t>
            </a:r>
            <a:r>
              <a:rPr sz="1600" b="0" spc="-50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improving</a:t>
            </a:r>
            <a:r>
              <a:rPr sz="1600" b="0" spc="-35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productivity</a:t>
            </a:r>
            <a:endParaRPr sz="1600">
              <a:latin typeface="BentonSans Book"/>
              <a:cs typeface="BentonSans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3375" y="6256749"/>
            <a:ext cx="2068830" cy="40132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65"/>
              </a:spcBef>
            </a:pPr>
            <a:r>
              <a:rPr sz="800" b="0" spc="-10" dirty="0">
                <a:latin typeface="BentonSansCond Book"/>
                <a:cs typeface="BentonSansCond Book"/>
              </a:rPr>
              <a:t>Sources:</a:t>
            </a:r>
            <a:r>
              <a:rPr sz="800" b="0" spc="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Bloomberg,</a:t>
            </a:r>
            <a:r>
              <a:rPr sz="800" b="0" dirty="0">
                <a:latin typeface="BentonSansCond Book"/>
                <a:cs typeface="BentonSansCond Book"/>
              </a:rPr>
              <a:t> Standard</a:t>
            </a:r>
            <a:r>
              <a:rPr sz="800" b="0" spc="3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&amp;</a:t>
            </a:r>
            <a:r>
              <a:rPr sz="800" b="0" spc="2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Poor’s,</a:t>
            </a:r>
            <a:r>
              <a:rPr sz="800" b="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Wellington</a:t>
            </a:r>
            <a:r>
              <a:rPr sz="800" b="0" spc="50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Management,</a:t>
            </a:r>
            <a:r>
              <a:rPr sz="800" b="0" spc="1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S&amp;P</a:t>
            </a:r>
            <a:r>
              <a:rPr sz="800" b="0" spc="-2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493</a:t>
            </a:r>
            <a:r>
              <a:rPr sz="800" b="0" spc="-2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Excludes</a:t>
            </a:r>
            <a:r>
              <a:rPr sz="800" b="0" spc="12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AMZN,</a:t>
            </a:r>
            <a:r>
              <a:rPr sz="800" b="0" spc="-2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APPL,</a:t>
            </a:r>
            <a:r>
              <a:rPr sz="800" b="0" spc="50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GOOGL,</a:t>
            </a:r>
            <a:r>
              <a:rPr sz="800" b="0" spc="-5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META,</a:t>
            </a:r>
            <a:r>
              <a:rPr sz="800" b="0" spc="-3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MSFT,</a:t>
            </a:r>
            <a:r>
              <a:rPr sz="800" b="0" spc="-3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NVDA,</a:t>
            </a:r>
            <a:r>
              <a:rPr sz="800" b="0" spc="-20" dirty="0">
                <a:latin typeface="BentonSansCond Book"/>
                <a:cs typeface="BentonSansCond Book"/>
              </a:rPr>
              <a:t> TSLA</a:t>
            </a:r>
            <a:endParaRPr sz="800">
              <a:latin typeface="BentonSansCond Book"/>
              <a:cs typeface="BentonSansCond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1468" y="1559468"/>
            <a:ext cx="2499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latin typeface="BentonSans Book"/>
                <a:cs typeface="BentonSans Book"/>
              </a:rPr>
              <a:t>S&amp;P</a:t>
            </a:r>
            <a:r>
              <a:rPr sz="1200" b="0" spc="-3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500,</a:t>
            </a:r>
            <a:r>
              <a:rPr sz="1200" b="0" spc="-35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Bottom-</a:t>
            </a:r>
            <a:r>
              <a:rPr sz="1200" b="0" dirty="0">
                <a:latin typeface="BentonSans Book"/>
                <a:cs typeface="BentonSans Book"/>
              </a:rPr>
              <a:t>up</a:t>
            </a:r>
            <a:r>
              <a:rPr sz="1200" b="0" spc="-35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Profit</a:t>
            </a:r>
            <a:r>
              <a:rPr sz="1200" b="0" spc="-5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Margins</a:t>
            </a:r>
            <a:endParaRPr sz="1200">
              <a:latin typeface="BentonSans Book"/>
              <a:cs typeface="BentonSans Boo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244969" y="2462720"/>
            <a:ext cx="5504815" cy="2435225"/>
            <a:chOff x="3244969" y="2462720"/>
            <a:chExt cx="5504815" cy="2435225"/>
          </a:xfrm>
        </p:grpSpPr>
        <p:sp>
          <p:nvSpPr>
            <p:cNvPr id="6" name="object 6"/>
            <p:cNvSpPr/>
            <p:nvPr/>
          </p:nvSpPr>
          <p:spPr>
            <a:xfrm>
              <a:off x="3244969" y="2750819"/>
              <a:ext cx="5504815" cy="1838325"/>
            </a:xfrm>
            <a:custGeom>
              <a:avLst/>
              <a:gdLst/>
              <a:ahLst/>
              <a:cxnLst/>
              <a:rect l="l" t="t" r="r" b="b"/>
              <a:pathLst>
                <a:path w="5504815" h="1838325">
                  <a:moveTo>
                    <a:pt x="0" y="1837943"/>
                  </a:moveTo>
                  <a:lnTo>
                    <a:pt x="5504370" y="1837943"/>
                  </a:lnTo>
                </a:path>
                <a:path w="5504815" h="1838325">
                  <a:moveTo>
                    <a:pt x="0" y="918971"/>
                  </a:moveTo>
                  <a:lnTo>
                    <a:pt x="5504370" y="918971"/>
                  </a:lnTo>
                </a:path>
                <a:path w="5504815" h="1838325">
                  <a:moveTo>
                    <a:pt x="0" y="0"/>
                  </a:moveTo>
                  <a:lnTo>
                    <a:pt x="5504370" y="0"/>
                  </a:lnTo>
                </a:path>
              </a:pathLst>
            </a:custGeom>
            <a:ln w="6350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64489" y="2481770"/>
              <a:ext cx="5231130" cy="2320290"/>
            </a:xfrm>
            <a:custGeom>
              <a:avLst/>
              <a:gdLst/>
              <a:ahLst/>
              <a:cxnLst/>
              <a:rect l="l" t="t" r="r" b="b"/>
              <a:pathLst>
                <a:path w="5231130" h="2320290">
                  <a:moveTo>
                    <a:pt x="0" y="2155761"/>
                  </a:moveTo>
                  <a:lnTo>
                    <a:pt x="39547" y="2111565"/>
                  </a:lnTo>
                  <a:lnTo>
                    <a:pt x="77647" y="2155761"/>
                  </a:lnTo>
                  <a:lnTo>
                    <a:pt x="117271" y="2222817"/>
                  </a:lnTo>
                  <a:lnTo>
                    <a:pt x="156895" y="1978977"/>
                  </a:lnTo>
                  <a:lnTo>
                    <a:pt x="194995" y="2120709"/>
                  </a:lnTo>
                  <a:lnTo>
                    <a:pt x="234619" y="1982025"/>
                  </a:lnTo>
                  <a:lnTo>
                    <a:pt x="272719" y="1802193"/>
                  </a:lnTo>
                  <a:lnTo>
                    <a:pt x="312343" y="1747329"/>
                  </a:lnTo>
                  <a:lnTo>
                    <a:pt x="351967" y="1526349"/>
                  </a:lnTo>
                  <a:lnTo>
                    <a:pt x="390067" y="1537017"/>
                  </a:lnTo>
                  <a:lnTo>
                    <a:pt x="429691" y="1482153"/>
                  </a:lnTo>
                  <a:lnTo>
                    <a:pt x="467791" y="1404429"/>
                  </a:lnTo>
                  <a:lnTo>
                    <a:pt x="507415" y="1392237"/>
                  </a:lnTo>
                  <a:lnTo>
                    <a:pt x="547039" y="1346517"/>
                  </a:lnTo>
                  <a:lnTo>
                    <a:pt x="585139" y="1404429"/>
                  </a:lnTo>
                  <a:lnTo>
                    <a:pt x="624763" y="1412049"/>
                  </a:lnTo>
                  <a:lnTo>
                    <a:pt x="664387" y="1404429"/>
                  </a:lnTo>
                  <a:lnTo>
                    <a:pt x="702487" y="1370901"/>
                  </a:lnTo>
                  <a:lnTo>
                    <a:pt x="742111" y="1302321"/>
                  </a:lnTo>
                  <a:lnTo>
                    <a:pt x="780211" y="1293177"/>
                  </a:lnTo>
                  <a:lnTo>
                    <a:pt x="819835" y="1308417"/>
                  </a:lnTo>
                  <a:lnTo>
                    <a:pt x="859459" y="1297749"/>
                  </a:lnTo>
                  <a:lnTo>
                    <a:pt x="897559" y="1265745"/>
                  </a:lnTo>
                  <a:lnTo>
                    <a:pt x="937183" y="1136205"/>
                  </a:lnTo>
                  <a:lnTo>
                    <a:pt x="975283" y="1131633"/>
                  </a:lnTo>
                  <a:lnTo>
                    <a:pt x="1014907" y="1177353"/>
                  </a:lnTo>
                  <a:lnTo>
                    <a:pt x="1054531" y="1285557"/>
                  </a:lnTo>
                  <a:lnTo>
                    <a:pt x="1092631" y="1323657"/>
                  </a:lnTo>
                  <a:lnTo>
                    <a:pt x="1132255" y="1282509"/>
                  </a:lnTo>
                  <a:lnTo>
                    <a:pt x="1171879" y="1210881"/>
                  </a:lnTo>
                  <a:lnTo>
                    <a:pt x="1209979" y="1113345"/>
                  </a:lnTo>
                  <a:lnTo>
                    <a:pt x="1249603" y="1140777"/>
                  </a:lnTo>
                  <a:lnTo>
                    <a:pt x="1287703" y="1075245"/>
                  </a:lnTo>
                  <a:lnTo>
                    <a:pt x="1327327" y="1047813"/>
                  </a:lnTo>
                  <a:lnTo>
                    <a:pt x="1366951" y="1151445"/>
                  </a:lnTo>
                  <a:lnTo>
                    <a:pt x="1405051" y="1268793"/>
                  </a:lnTo>
                  <a:lnTo>
                    <a:pt x="1444675" y="1508061"/>
                  </a:lnTo>
                  <a:lnTo>
                    <a:pt x="1482775" y="1668081"/>
                  </a:lnTo>
                  <a:lnTo>
                    <a:pt x="1522399" y="1825053"/>
                  </a:lnTo>
                  <a:lnTo>
                    <a:pt x="1562023" y="1895157"/>
                  </a:lnTo>
                  <a:lnTo>
                    <a:pt x="1600123" y="1811337"/>
                  </a:lnTo>
                  <a:lnTo>
                    <a:pt x="1639747" y="1786953"/>
                  </a:lnTo>
                  <a:lnTo>
                    <a:pt x="1679371" y="1750377"/>
                  </a:lnTo>
                  <a:lnTo>
                    <a:pt x="1717471" y="1581213"/>
                  </a:lnTo>
                  <a:lnTo>
                    <a:pt x="1757095" y="1556829"/>
                  </a:lnTo>
                  <a:lnTo>
                    <a:pt x="1795195" y="1413573"/>
                  </a:lnTo>
                  <a:lnTo>
                    <a:pt x="1834819" y="1233741"/>
                  </a:lnTo>
                  <a:lnTo>
                    <a:pt x="1874443" y="1192593"/>
                  </a:lnTo>
                  <a:lnTo>
                    <a:pt x="1912543" y="1069149"/>
                  </a:lnTo>
                  <a:lnTo>
                    <a:pt x="1952167" y="1066101"/>
                  </a:lnTo>
                  <a:lnTo>
                    <a:pt x="1990267" y="1011237"/>
                  </a:lnTo>
                  <a:lnTo>
                    <a:pt x="2029891" y="995997"/>
                  </a:lnTo>
                  <a:lnTo>
                    <a:pt x="2069515" y="938085"/>
                  </a:lnTo>
                  <a:lnTo>
                    <a:pt x="2107615" y="933513"/>
                  </a:lnTo>
                  <a:lnTo>
                    <a:pt x="2147239" y="921321"/>
                  </a:lnTo>
                  <a:lnTo>
                    <a:pt x="2186863" y="898461"/>
                  </a:lnTo>
                  <a:lnTo>
                    <a:pt x="2224963" y="898461"/>
                  </a:lnTo>
                  <a:lnTo>
                    <a:pt x="2264587" y="831405"/>
                  </a:lnTo>
                  <a:lnTo>
                    <a:pt x="2302687" y="805497"/>
                  </a:lnTo>
                  <a:lnTo>
                    <a:pt x="2342311" y="784161"/>
                  </a:lnTo>
                  <a:lnTo>
                    <a:pt x="2381935" y="781113"/>
                  </a:lnTo>
                  <a:lnTo>
                    <a:pt x="2420035" y="810069"/>
                  </a:lnTo>
                  <a:lnTo>
                    <a:pt x="2459659" y="968565"/>
                  </a:lnTo>
                  <a:lnTo>
                    <a:pt x="2497759" y="1122489"/>
                  </a:lnTo>
                  <a:lnTo>
                    <a:pt x="2537383" y="1252029"/>
                  </a:lnTo>
                  <a:lnTo>
                    <a:pt x="2577007" y="1404429"/>
                  </a:lnTo>
                  <a:lnTo>
                    <a:pt x="2615107" y="2103945"/>
                  </a:lnTo>
                  <a:lnTo>
                    <a:pt x="2654731" y="2273109"/>
                  </a:lnTo>
                  <a:lnTo>
                    <a:pt x="2694355" y="2319845"/>
                  </a:lnTo>
                  <a:lnTo>
                    <a:pt x="2732455" y="2286825"/>
                  </a:lnTo>
                  <a:lnTo>
                    <a:pt x="2772079" y="1095057"/>
                  </a:lnTo>
                  <a:lnTo>
                    <a:pt x="2810179" y="848169"/>
                  </a:lnTo>
                  <a:lnTo>
                    <a:pt x="2849803" y="701865"/>
                  </a:lnTo>
                  <a:lnTo>
                    <a:pt x="2889427" y="1034097"/>
                  </a:lnTo>
                  <a:lnTo>
                    <a:pt x="2927527" y="956373"/>
                  </a:lnTo>
                  <a:lnTo>
                    <a:pt x="2967151" y="907605"/>
                  </a:lnTo>
                  <a:lnTo>
                    <a:pt x="3005251" y="893889"/>
                  </a:lnTo>
                  <a:lnTo>
                    <a:pt x="3044875" y="842073"/>
                  </a:lnTo>
                  <a:lnTo>
                    <a:pt x="3084499" y="874077"/>
                  </a:lnTo>
                  <a:lnTo>
                    <a:pt x="3122599" y="893889"/>
                  </a:lnTo>
                  <a:lnTo>
                    <a:pt x="3162223" y="945705"/>
                  </a:lnTo>
                  <a:lnTo>
                    <a:pt x="3201847" y="1026477"/>
                  </a:lnTo>
                  <a:lnTo>
                    <a:pt x="3239947" y="1111821"/>
                  </a:lnTo>
                  <a:lnTo>
                    <a:pt x="3279571" y="1095057"/>
                  </a:lnTo>
                  <a:lnTo>
                    <a:pt x="3317671" y="1034097"/>
                  </a:lnTo>
                  <a:lnTo>
                    <a:pt x="3357295" y="950277"/>
                  </a:lnTo>
                  <a:lnTo>
                    <a:pt x="3396919" y="839025"/>
                  </a:lnTo>
                  <a:lnTo>
                    <a:pt x="3435019" y="845121"/>
                  </a:lnTo>
                  <a:lnTo>
                    <a:pt x="3474643" y="826833"/>
                  </a:lnTo>
                  <a:lnTo>
                    <a:pt x="3512743" y="816165"/>
                  </a:lnTo>
                  <a:lnTo>
                    <a:pt x="3552367" y="922845"/>
                  </a:lnTo>
                  <a:lnTo>
                    <a:pt x="3591991" y="959421"/>
                  </a:lnTo>
                  <a:lnTo>
                    <a:pt x="3630091" y="1031049"/>
                  </a:lnTo>
                  <a:lnTo>
                    <a:pt x="3669715" y="1053909"/>
                  </a:lnTo>
                  <a:lnTo>
                    <a:pt x="3709339" y="1067625"/>
                  </a:lnTo>
                  <a:lnTo>
                    <a:pt x="3747439" y="1049337"/>
                  </a:lnTo>
                  <a:lnTo>
                    <a:pt x="3787063" y="1028001"/>
                  </a:lnTo>
                  <a:lnTo>
                    <a:pt x="3825163" y="1020381"/>
                  </a:lnTo>
                  <a:lnTo>
                    <a:pt x="3864787" y="948753"/>
                  </a:lnTo>
                  <a:lnTo>
                    <a:pt x="3904411" y="884745"/>
                  </a:lnTo>
                  <a:lnTo>
                    <a:pt x="3942511" y="863409"/>
                  </a:lnTo>
                  <a:lnTo>
                    <a:pt x="3982135" y="852741"/>
                  </a:lnTo>
                  <a:lnTo>
                    <a:pt x="4020235" y="925893"/>
                  </a:lnTo>
                  <a:lnTo>
                    <a:pt x="4059859" y="874077"/>
                  </a:lnTo>
                  <a:lnTo>
                    <a:pt x="4099483" y="802449"/>
                  </a:lnTo>
                  <a:lnTo>
                    <a:pt x="4137583" y="695769"/>
                  </a:lnTo>
                  <a:lnTo>
                    <a:pt x="4177207" y="704913"/>
                  </a:lnTo>
                  <a:lnTo>
                    <a:pt x="4216831" y="691197"/>
                  </a:lnTo>
                  <a:lnTo>
                    <a:pt x="4254931" y="689673"/>
                  </a:lnTo>
                  <a:lnTo>
                    <a:pt x="4294555" y="776541"/>
                  </a:lnTo>
                  <a:lnTo>
                    <a:pt x="4332655" y="654621"/>
                  </a:lnTo>
                  <a:lnTo>
                    <a:pt x="4372279" y="1032573"/>
                  </a:lnTo>
                  <a:lnTo>
                    <a:pt x="4411903" y="1261173"/>
                  </a:lnTo>
                  <a:lnTo>
                    <a:pt x="4450003" y="1241361"/>
                  </a:lnTo>
                  <a:lnTo>
                    <a:pt x="4489627" y="1305369"/>
                  </a:lnTo>
                  <a:lnTo>
                    <a:pt x="4527727" y="790257"/>
                  </a:lnTo>
                  <a:lnTo>
                    <a:pt x="4567351" y="387921"/>
                  </a:lnTo>
                  <a:lnTo>
                    <a:pt x="4606975" y="232473"/>
                  </a:lnTo>
                  <a:lnTo>
                    <a:pt x="4645075" y="0"/>
                  </a:lnTo>
                  <a:lnTo>
                    <a:pt x="4684699" y="101409"/>
                  </a:lnTo>
                  <a:lnTo>
                    <a:pt x="4724323" y="325437"/>
                  </a:lnTo>
                  <a:lnTo>
                    <a:pt x="4762423" y="471741"/>
                  </a:lnTo>
                  <a:lnTo>
                    <a:pt x="4802047" y="701865"/>
                  </a:lnTo>
                  <a:lnTo>
                    <a:pt x="4840147" y="698817"/>
                  </a:lnTo>
                  <a:lnTo>
                    <a:pt x="4879771" y="619569"/>
                  </a:lnTo>
                  <a:lnTo>
                    <a:pt x="4919395" y="564705"/>
                  </a:lnTo>
                  <a:lnTo>
                    <a:pt x="4957495" y="505269"/>
                  </a:lnTo>
                  <a:lnTo>
                    <a:pt x="4997119" y="517461"/>
                  </a:lnTo>
                  <a:lnTo>
                    <a:pt x="5035219" y="497649"/>
                  </a:lnTo>
                  <a:lnTo>
                    <a:pt x="5074843" y="496125"/>
                  </a:lnTo>
                  <a:lnTo>
                    <a:pt x="5114467" y="416877"/>
                  </a:lnTo>
                  <a:lnTo>
                    <a:pt x="5152567" y="378777"/>
                  </a:lnTo>
                  <a:lnTo>
                    <a:pt x="5192191" y="337629"/>
                  </a:lnTo>
                  <a:lnTo>
                    <a:pt x="5231104" y="273621"/>
                  </a:lnTo>
                </a:path>
              </a:pathLst>
            </a:custGeom>
            <a:ln w="3810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64489" y="2730563"/>
              <a:ext cx="5231130" cy="2148205"/>
            </a:xfrm>
            <a:custGeom>
              <a:avLst/>
              <a:gdLst/>
              <a:ahLst/>
              <a:cxnLst/>
              <a:rect l="l" t="t" r="r" b="b"/>
              <a:pathLst>
                <a:path w="5231130" h="2148204">
                  <a:moveTo>
                    <a:pt x="0" y="1917636"/>
                  </a:moveTo>
                  <a:lnTo>
                    <a:pt x="39547" y="1878012"/>
                  </a:lnTo>
                  <a:lnTo>
                    <a:pt x="77647" y="1923732"/>
                  </a:lnTo>
                  <a:lnTo>
                    <a:pt x="117271" y="1990788"/>
                  </a:lnTo>
                  <a:lnTo>
                    <a:pt x="156895" y="1743900"/>
                  </a:lnTo>
                  <a:lnTo>
                    <a:pt x="194995" y="1882584"/>
                  </a:lnTo>
                  <a:lnTo>
                    <a:pt x="234619" y="1742376"/>
                  </a:lnTo>
                  <a:lnTo>
                    <a:pt x="272719" y="1559496"/>
                  </a:lnTo>
                  <a:lnTo>
                    <a:pt x="312343" y="1501584"/>
                  </a:lnTo>
                  <a:lnTo>
                    <a:pt x="351967" y="1285176"/>
                  </a:lnTo>
                  <a:lnTo>
                    <a:pt x="390067" y="1297368"/>
                  </a:lnTo>
                  <a:lnTo>
                    <a:pt x="429691" y="1244028"/>
                  </a:lnTo>
                  <a:lnTo>
                    <a:pt x="467791" y="1167828"/>
                  </a:lnTo>
                  <a:lnTo>
                    <a:pt x="507415" y="1152588"/>
                  </a:lnTo>
                  <a:lnTo>
                    <a:pt x="547039" y="1108392"/>
                  </a:lnTo>
                  <a:lnTo>
                    <a:pt x="585139" y="1164780"/>
                  </a:lnTo>
                  <a:lnTo>
                    <a:pt x="624763" y="1163256"/>
                  </a:lnTo>
                  <a:lnTo>
                    <a:pt x="664387" y="1155636"/>
                  </a:lnTo>
                  <a:lnTo>
                    <a:pt x="702487" y="1123632"/>
                  </a:lnTo>
                  <a:lnTo>
                    <a:pt x="742111" y="1056576"/>
                  </a:lnTo>
                  <a:lnTo>
                    <a:pt x="780211" y="1052004"/>
                  </a:lnTo>
                  <a:lnTo>
                    <a:pt x="819835" y="1071816"/>
                  </a:lnTo>
                  <a:lnTo>
                    <a:pt x="859459" y="1059624"/>
                  </a:lnTo>
                  <a:lnTo>
                    <a:pt x="897559" y="1029144"/>
                  </a:lnTo>
                  <a:lnTo>
                    <a:pt x="937183" y="908748"/>
                  </a:lnTo>
                  <a:lnTo>
                    <a:pt x="975283" y="907224"/>
                  </a:lnTo>
                  <a:lnTo>
                    <a:pt x="1014907" y="963612"/>
                  </a:lnTo>
                  <a:lnTo>
                    <a:pt x="1054531" y="1076388"/>
                  </a:lnTo>
                  <a:lnTo>
                    <a:pt x="1092631" y="1119060"/>
                  </a:lnTo>
                  <a:lnTo>
                    <a:pt x="1132255" y="1082484"/>
                  </a:lnTo>
                  <a:lnTo>
                    <a:pt x="1171879" y="1010856"/>
                  </a:lnTo>
                  <a:lnTo>
                    <a:pt x="1209979" y="908748"/>
                  </a:lnTo>
                  <a:lnTo>
                    <a:pt x="1249603" y="936180"/>
                  </a:lnTo>
                  <a:lnTo>
                    <a:pt x="1287703" y="866076"/>
                  </a:lnTo>
                  <a:lnTo>
                    <a:pt x="1327327" y="837120"/>
                  </a:lnTo>
                  <a:lnTo>
                    <a:pt x="1366951" y="937704"/>
                  </a:lnTo>
                  <a:lnTo>
                    <a:pt x="1405051" y="1055052"/>
                  </a:lnTo>
                  <a:lnTo>
                    <a:pt x="1444675" y="1282128"/>
                  </a:lnTo>
                  <a:lnTo>
                    <a:pt x="1482775" y="1439100"/>
                  </a:lnTo>
                  <a:lnTo>
                    <a:pt x="1522399" y="1599120"/>
                  </a:lnTo>
                  <a:lnTo>
                    <a:pt x="1562023" y="1673796"/>
                  </a:lnTo>
                  <a:lnTo>
                    <a:pt x="1600123" y="1596072"/>
                  </a:lnTo>
                  <a:lnTo>
                    <a:pt x="1639747" y="1576260"/>
                  </a:lnTo>
                  <a:lnTo>
                    <a:pt x="1679371" y="1533588"/>
                  </a:lnTo>
                  <a:lnTo>
                    <a:pt x="1717471" y="1358328"/>
                  </a:lnTo>
                  <a:lnTo>
                    <a:pt x="1757095" y="1333944"/>
                  </a:lnTo>
                  <a:lnTo>
                    <a:pt x="1795195" y="1190688"/>
                  </a:lnTo>
                  <a:lnTo>
                    <a:pt x="1834819" y="1006284"/>
                  </a:lnTo>
                  <a:lnTo>
                    <a:pt x="1874443" y="960564"/>
                  </a:lnTo>
                  <a:lnTo>
                    <a:pt x="1912543" y="840168"/>
                  </a:lnTo>
                  <a:lnTo>
                    <a:pt x="1952167" y="835596"/>
                  </a:lnTo>
                  <a:lnTo>
                    <a:pt x="1990267" y="791400"/>
                  </a:lnTo>
                  <a:lnTo>
                    <a:pt x="2029891" y="782256"/>
                  </a:lnTo>
                  <a:lnTo>
                    <a:pt x="2069515" y="727392"/>
                  </a:lnTo>
                  <a:lnTo>
                    <a:pt x="2107615" y="724344"/>
                  </a:lnTo>
                  <a:lnTo>
                    <a:pt x="2147239" y="712152"/>
                  </a:lnTo>
                  <a:lnTo>
                    <a:pt x="2186863" y="689292"/>
                  </a:lnTo>
                  <a:lnTo>
                    <a:pt x="2224963" y="686244"/>
                  </a:lnTo>
                  <a:lnTo>
                    <a:pt x="2264587" y="617664"/>
                  </a:lnTo>
                  <a:lnTo>
                    <a:pt x="2302687" y="590232"/>
                  </a:lnTo>
                  <a:lnTo>
                    <a:pt x="2342311" y="574992"/>
                  </a:lnTo>
                  <a:lnTo>
                    <a:pt x="2381935" y="573468"/>
                  </a:lnTo>
                  <a:lnTo>
                    <a:pt x="2420035" y="603948"/>
                  </a:lnTo>
                  <a:lnTo>
                    <a:pt x="2459659" y="771588"/>
                  </a:lnTo>
                  <a:lnTo>
                    <a:pt x="2497759" y="925512"/>
                  </a:lnTo>
                  <a:lnTo>
                    <a:pt x="2537383" y="1059624"/>
                  </a:lnTo>
                  <a:lnTo>
                    <a:pt x="2577007" y="1216596"/>
                  </a:lnTo>
                  <a:lnTo>
                    <a:pt x="2615107" y="1926780"/>
                  </a:lnTo>
                  <a:lnTo>
                    <a:pt x="2654731" y="2098992"/>
                  </a:lnTo>
                  <a:lnTo>
                    <a:pt x="2694355" y="2147912"/>
                  </a:lnTo>
                  <a:lnTo>
                    <a:pt x="2732455" y="2115756"/>
                  </a:lnTo>
                  <a:lnTo>
                    <a:pt x="2772079" y="911796"/>
                  </a:lnTo>
                  <a:lnTo>
                    <a:pt x="2810179" y="666432"/>
                  </a:lnTo>
                  <a:lnTo>
                    <a:pt x="2849803" y="521652"/>
                  </a:lnTo>
                  <a:lnTo>
                    <a:pt x="2889427" y="869124"/>
                  </a:lnTo>
                  <a:lnTo>
                    <a:pt x="2927527" y="792924"/>
                  </a:lnTo>
                  <a:lnTo>
                    <a:pt x="2967151" y="747204"/>
                  </a:lnTo>
                  <a:lnTo>
                    <a:pt x="3005251" y="744156"/>
                  </a:lnTo>
                  <a:lnTo>
                    <a:pt x="3044875" y="693864"/>
                  </a:lnTo>
                  <a:lnTo>
                    <a:pt x="3084499" y="733488"/>
                  </a:lnTo>
                  <a:lnTo>
                    <a:pt x="3122599" y="763968"/>
                  </a:lnTo>
                  <a:lnTo>
                    <a:pt x="3162223" y="800544"/>
                  </a:lnTo>
                  <a:lnTo>
                    <a:pt x="3201847" y="879792"/>
                  </a:lnTo>
                  <a:lnTo>
                    <a:pt x="3239947" y="962088"/>
                  </a:lnTo>
                  <a:lnTo>
                    <a:pt x="3279571" y="940752"/>
                  </a:lnTo>
                  <a:lnTo>
                    <a:pt x="3317671" y="885888"/>
                  </a:lnTo>
                  <a:lnTo>
                    <a:pt x="3357295" y="800544"/>
                  </a:lnTo>
                  <a:lnTo>
                    <a:pt x="3396919" y="683196"/>
                  </a:lnTo>
                  <a:lnTo>
                    <a:pt x="3435019" y="689292"/>
                  </a:lnTo>
                  <a:lnTo>
                    <a:pt x="3474643" y="667956"/>
                  </a:lnTo>
                  <a:lnTo>
                    <a:pt x="3512743" y="652716"/>
                  </a:lnTo>
                  <a:lnTo>
                    <a:pt x="3552367" y="771588"/>
                  </a:lnTo>
                  <a:lnTo>
                    <a:pt x="3591991" y="812736"/>
                  </a:lnTo>
                  <a:lnTo>
                    <a:pt x="3630091" y="872172"/>
                  </a:lnTo>
                  <a:lnTo>
                    <a:pt x="3669715" y="907224"/>
                  </a:lnTo>
                  <a:lnTo>
                    <a:pt x="3709339" y="925512"/>
                  </a:lnTo>
                  <a:lnTo>
                    <a:pt x="3747439" y="901128"/>
                  </a:lnTo>
                  <a:lnTo>
                    <a:pt x="3787063" y="899604"/>
                  </a:lnTo>
                  <a:lnTo>
                    <a:pt x="3825163" y="893508"/>
                  </a:lnTo>
                  <a:lnTo>
                    <a:pt x="3864787" y="817308"/>
                  </a:lnTo>
                  <a:lnTo>
                    <a:pt x="3904411" y="753300"/>
                  </a:lnTo>
                  <a:lnTo>
                    <a:pt x="3942511" y="733488"/>
                  </a:lnTo>
                  <a:lnTo>
                    <a:pt x="3982135" y="727392"/>
                  </a:lnTo>
                  <a:lnTo>
                    <a:pt x="4020235" y="754824"/>
                  </a:lnTo>
                  <a:lnTo>
                    <a:pt x="4059859" y="716724"/>
                  </a:lnTo>
                  <a:lnTo>
                    <a:pt x="4099483" y="643572"/>
                  </a:lnTo>
                  <a:lnTo>
                    <a:pt x="4137583" y="546036"/>
                  </a:lnTo>
                  <a:lnTo>
                    <a:pt x="4177207" y="613092"/>
                  </a:lnTo>
                  <a:lnTo>
                    <a:pt x="4216831" y="582612"/>
                  </a:lnTo>
                  <a:lnTo>
                    <a:pt x="4254931" y="588708"/>
                  </a:lnTo>
                  <a:lnTo>
                    <a:pt x="4294555" y="672528"/>
                  </a:lnTo>
                  <a:lnTo>
                    <a:pt x="4332655" y="547560"/>
                  </a:lnTo>
                  <a:lnTo>
                    <a:pt x="4372279" y="959040"/>
                  </a:lnTo>
                  <a:lnTo>
                    <a:pt x="4411903" y="1212024"/>
                  </a:lnTo>
                  <a:lnTo>
                    <a:pt x="4450003" y="1210500"/>
                  </a:lnTo>
                  <a:lnTo>
                    <a:pt x="4489627" y="1314132"/>
                  </a:lnTo>
                  <a:lnTo>
                    <a:pt x="4527727" y="803592"/>
                  </a:lnTo>
                  <a:lnTo>
                    <a:pt x="4567351" y="396684"/>
                  </a:lnTo>
                  <a:lnTo>
                    <a:pt x="4606975" y="239712"/>
                  </a:lnTo>
                  <a:lnTo>
                    <a:pt x="4645075" y="0"/>
                  </a:lnTo>
                  <a:lnTo>
                    <a:pt x="4684699" y="76644"/>
                  </a:lnTo>
                  <a:lnTo>
                    <a:pt x="4724323" y="283908"/>
                  </a:lnTo>
                  <a:lnTo>
                    <a:pt x="4762423" y="413448"/>
                  </a:lnTo>
                  <a:lnTo>
                    <a:pt x="4802047" y="608520"/>
                  </a:lnTo>
                  <a:lnTo>
                    <a:pt x="4840147" y="605472"/>
                  </a:lnTo>
                  <a:lnTo>
                    <a:pt x="4879771" y="542988"/>
                  </a:lnTo>
                  <a:lnTo>
                    <a:pt x="4919395" y="526224"/>
                  </a:lnTo>
                  <a:lnTo>
                    <a:pt x="4957495" y="521652"/>
                  </a:lnTo>
                  <a:lnTo>
                    <a:pt x="4997119" y="581088"/>
                  </a:lnTo>
                  <a:lnTo>
                    <a:pt x="5035219" y="590232"/>
                  </a:lnTo>
                  <a:lnTo>
                    <a:pt x="5074843" y="602424"/>
                  </a:lnTo>
                  <a:lnTo>
                    <a:pt x="5114467" y="542988"/>
                  </a:lnTo>
                  <a:lnTo>
                    <a:pt x="5152567" y="529272"/>
                  </a:lnTo>
                  <a:lnTo>
                    <a:pt x="5192191" y="509460"/>
                  </a:lnTo>
                  <a:lnTo>
                    <a:pt x="5231104" y="457644"/>
                  </a:lnTo>
                </a:path>
              </a:pathLst>
            </a:custGeom>
            <a:ln w="38100">
              <a:solidFill>
                <a:srgbClr val="70C5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3244969" y="1832940"/>
            <a:ext cx="5504815" cy="0"/>
          </a:xfrm>
          <a:custGeom>
            <a:avLst/>
            <a:gdLst/>
            <a:ahLst/>
            <a:cxnLst/>
            <a:rect l="l" t="t" r="r" b="b"/>
            <a:pathLst>
              <a:path w="5504815">
                <a:moveTo>
                  <a:pt x="0" y="0"/>
                </a:moveTo>
                <a:lnTo>
                  <a:pt x="5504370" y="0"/>
                </a:lnTo>
              </a:path>
            </a:pathLst>
          </a:custGeom>
          <a:ln w="6350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44969" y="5506426"/>
            <a:ext cx="5504815" cy="0"/>
          </a:xfrm>
          <a:custGeom>
            <a:avLst/>
            <a:gdLst/>
            <a:ahLst/>
            <a:cxnLst/>
            <a:rect l="l" t="t" r="r" b="b"/>
            <a:pathLst>
              <a:path w="5504815">
                <a:moveTo>
                  <a:pt x="0" y="0"/>
                </a:moveTo>
                <a:lnTo>
                  <a:pt x="550437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83785" y="5421590"/>
            <a:ext cx="812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88278" y="4503231"/>
            <a:ext cx="768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4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87564" y="3584871"/>
            <a:ext cx="7747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8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52030" y="2666512"/>
            <a:ext cx="11430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12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49988" y="1748153"/>
            <a:ext cx="11620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16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00801" y="5551573"/>
            <a:ext cx="29356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3850" algn="l"/>
                <a:tab pos="636270" algn="l"/>
                <a:tab pos="948055" algn="l"/>
                <a:tab pos="1257300" algn="l"/>
                <a:tab pos="1572260" algn="l"/>
                <a:tab pos="1884045" algn="l"/>
                <a:tab pos="2195830" algn="l"/>
                <a:tab pos="2508250" algn="l"/>
                <a:tab pos="2827655" algn="l"/>
              </a:tabLst>
            </a:pPr>
            <a:r>
              <a:rPr sz="800" b="0" spc="-25" dirty="0">
                <a:latin typeface="BentonSansCond Light"/>
                <a:cs typeface="BentonSansCond Light"/>
              </a:rPr>
              <a:t>92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94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96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98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00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02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04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06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08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10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31229" y="5551573"/>
            <a:ext cx="1143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12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42964" y="5551573"/>
            <a:ext cx="1155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14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54904" y="5551573"/>
            <a:ext cx="1162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16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67253" y="5551573"/>
            <a:ext cx="10585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6230" algn="l"/>
                <a:tab pos="631825" algn="l"/>
                <a:tab pos="943610" algn="l"/>
              </a:tabLst>
            </a:pPr>
            <a:r>
              <a:rPr sz="800" b="0" spc="-25" dirty="0">
                <a:latin typeface="BentonSansCond Light"/>
                <a:cs typeface="BentonSansCond Light"/>
              </a:rPr>
              <a:t>18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20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22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24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07599" y="1960435"/>
            <a:ext cx="45847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dirty="0">
                <a:latin typeface="BentonSans Medium"/>
                <a:cs typeface="BentonSans Medium"/>
              </a:rPr>
              <a:t>S&amp;P</a:t>
            </a:r>
            <a:r>
              <a:rPr sz="800" b="0" spc="-20" dirty="0">
                <a:latin typeface="BentonSans Medium"/>
                <a:cs typeface="BentonSans Medium"/>
              </a:rPr>
              <a:t> </a:t>
            </a:r>
            <a:r>
              <a:rPr sz="800" b="0" spc="-25" dirty="0">
                <a:latin typeface="BentonSans Medium"/>
                <a:cs typeface="BentonSans Medium"/>
              </a:rPr>
              <a:t>500</a:t>
            </a:r>
            <a:endParaRPr sz="800">
              <a:latin typeface="BentonSans Medium"/>
              <a:cs typeface="BentonSans Medium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45863" y="1960435"/>
            <a:ext cx="45402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dirty="0">
                <a:latin typeface="BentonSans Medium"/>
                <a:cs typeface="BentonSans Medium"/>
              </a:rPr>
              <a:t>S&amp;P</a:t>
            </a:r>
            <a:r>
              <a:rPr sz="800" b="0" spc="-20" dirty="0">
                <a:latin typeface="BentonSans Medium"/>
                <a:cs typeface="BentonSans Medium"/>
              </a:rPr>
              <a:t> </a:t>
            </a:r>
            <a:r>
              <a:rPr sz="800" b="0" spc="-25" dirty="0">
                <a:latin typeface="BentonSans Medium"/>
                <a:cs typeface="BentonSans Medium"/>
              </a:rPr>
              <a:t>493</a:t>
            </a:r>
            <a:endParaRPr sz="800">
              <a:latin typeface="BentonSans Medium"/>
              <a:cs typeface="BentonSans Medium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88842" y="2028304"/>
            <a:ext cx="182880" cy="45720"/>
          </a:xfrm>
          <a:custGeom>
            <a:avLst/>
            <a:gdLst/>
            <a:ahLst/>
            <a:cxnLst/>
            <a:rect l="l" t="t" r="r" b="b"/>
            <a:pathLst>
              <a:path w="182879" h="45719">
                <a:moveTo>
                  <a:pt x="182879" y="0"/>
                </a:moveTo>
                <a:lnTo>
                  <a:pt x="0" y="0"/>
                </a:lnTo>
                <a:lnTo>
                  <a:pt x="0" y="45720"/>
                </a:lnTo>
                <a:lnTo>
                  <a:pt x="182879" y="45720"/>
                </a:lnTo>
                <a:lnTo>
                  <a:pt x="182879" y="0"/>
                </a:lnTo>
                <a:close/>
              </a:path>
            </a:pathLst>
          </a:custGeom>
          <a:solidFill>
            <a:srgbClr val="007C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19942" y="2028304"/>
            <a:ext cx="182880" cy="45720"/>
          </a:xfrm>
          <a:custGeom>
            <a:avLst/>
            <a:gdLst/>
            <a:ahLst/>
            <a:cxnLst/>
            <a:rect l="l" t="t" r="r" b="b"/>
            <a:pathLst>
              <a:path w="182879" h="45719">
                <a:moveTo>
                  <a:pt x="182879" y="0"/>
                </a:moveTo>
                <a:lnTo>
                  <a:pt x="0" y="0"/>
                </a:lnTo>
                <a:lnTo>
                  <a:pt x="0" y="45720"/>
                </a:lnTo>
                <a:lnTo>
                  <a:pt x="182879" y="45720"/>
                </a:lnTo>
                <a:lnTo>
                  <a:pt x="182879" y="0"/>
                </a:lnTo>
                <a:close/>
              </a:path>
            </a:pathLst>
          </a:custGeom>
          <a:solidFill>
            <a:srgbClr val="70C5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586755" y="7033655"/>
            <a:ext cx="1134745" cy="41338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692785" marR="6985" indent="-13335">
              <a:lnSpc>
                <a:spcPct val="109400"/>
              </a:lnSpc>
              <a:spcBef>
                <a:spcPts val="5"/>
              </a:spcBef>
            </a:pPr>
            <a:r>
              <a:rPr sz="600" b="0" spc="-10" dirty="0">
                <a:latin typeface="BentonSansCond Light"/>
                <a:cs typeface="BentonSansCond Light"/>
              </a:rPr>
              <a:t>S0000043508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P0000139799</a:t>
            </a:r>
            <a:endParaRPr sz="600">
              <a:latin typeface="BentonSansCond Light"/>
              <a:cs typeface="BentonSansCond Light"/>
            </a:endParaRPr>
          </a:p>
          <a:p>
            <a:pPr marL="12700" marR="5080" indent="657860">
              <a:lnSpc>
                <a:spcPts val="790"/>
              </a:lnSpc>
              <a:spcBef>
                <a:spcPts val="25"/>
              </a:spcBef>
            </a:pPr>
            <a:r>
              <a:rPr sz="600" b="0" dirty="0">
                <a:latin typeface="BentonSansCond Light"/>
                <a:cs typeface="BentonSansCond Light"/>
              </a:rPr>
              <a:t>PPT/</a:t>
            </a:r>
            <a:r>
              <a:rPr sz="600" b="0" spc="225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Tmpl</a:t>
            </a:r>
            <a:r>
              <a:rPr sz="600" b="0" spc="-5" dirty="0">
                <a:latin typeface="BentonSansCond Light"/>
                <a:cs typeface="BentonSansCond Light"/>
              </a:rPr>
              <a:t> </a:t>
            </a:r>
            <a:r>
              <a:rPr sz="600" b="0" spc="-25" dirty="0">
                <a:latin typeface="BentonSansCond Light"/>
                <a:cs typeface="BentonSansCond Light"/>
              </a:rPr>
              <a:t>1.6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Copyright</a:t>
            </a:r>
            <a:r>
              <a:rPr sz="600" b="0" dirty="0">
                <a:latin typeface="BentonSansCond Light"/>
                <a:cs typeface="BentonSansCond Light"/>
              </a:rPr>
              <a:t> © 2026 All</a:t>
            </a:r>
            <a:r>
              <a:rPr sz="600" b="0" spc="20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Rights</a:t>
            </a:r>
            <a:r>
              <a:rPr sz="600" b="0" spc="5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Reserved</a:t>
            </a:r>
            <a:endParaRPr sz="600">
              <a:latin typeface="BentonSansCond Light"/>
              <a:cs typeface="BentonSansCond Light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016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3386" y="303185"/>
            <a:ext cx="4352290" cy="57086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600" b="1" spc="-10" dirty="0">
                <a:latin typeface="BentonSans Bold"/>
                <a:cs typeface="BentonSans Bold"/>
              </a:rPr>
              <a:t>AI-Dynamism</a:t>
            </a:r>
            <a:endParaRPr sz="1600">
              <a:latin typeface="BentonSans Bold"/>
              <a:cs typeface="BentonSans Bold"/>
            </a:endParaRPr>
          </a:p>
          <a:p>
            <a:pPr marL="20955">
              <a:lnSpc>
                <a:spcPct val="100000"/>
              </a:lnSpc>
              <a:spcBef>
                <a:spcPts val="229"/>
              </a:spcBef>
            </a:pPr>
            <a:r>
              <a:rPr sz="1600" b="0" dirty="0">
                <a:latin typeface="BentonSans Book"/>
                <a:cs typeface="BentonSans Book"/>
              </a:rPr>
              <a:t>How</a:t>
            </a:r>
            <a:r>
              <a:rPr sz="1600" b="0" spc="-2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long</a:t>
            </a:r>
            <a:r>
              <a:rPr sz="1600" b="0" spc="-2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will</a:t>
            </a:r>
            <a:r>
              <a:rPr sz="1600" b="0" spc="-20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elevated</a:t>
            </a:r>
            <a:r>
              <a:rPr sz="1600" b="0" spc="-25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profit</a:t>
            </a:r>
            <a:r>
              <a:rPr sz="1600" b="0" spc="-35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expectations</a:t>
            </a:r>
            <a:r>
              <a:rPr sz="1600" b="0" spc="-25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last?</a:t>
            </a:r>
            <a:endParaRPr sz="1600">
              <a:latin typeface="BentonSans Book"/>
              <a:cs typeface="BentonSans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3375" y="6256749"/>
            <a:ext cx="2179955" cy="40132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65"/>
              </a:spcBef>
            </a:pPr>
            <a:r>
              <a:rPr sz="800" b="0" spc="-10" dirty="0">
                <a:latin typeface="BentonSansCond Book"/>
                <a:cs typeface="BentonSansCond Book"/>
              </a:rPr>
              <a:t>Sources:</a:t>
            </a:r>
            <a:r>
              <a:rPr sz="800" b="0" spc="-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Factset,</a:t>
            </a:r>
            <a:r>
              <a:rPr sz="800" b="0" spc="1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Wellington</a:t>
            </a:r>
            <a:r>
              <a:rPr sz="800" b="0" spc="2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Management</a:t>
            </a:r>
            <a:r>
              <a:rPr sz="800" b="0" spc="5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|</a:t>
            </a:r>
            <a:r>
              <a:rPr sz="800" b="0" spc="1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As</a:t>
            </a:r>
            <a:r>
              <a:rPr sz="800" b="0" spc="2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of </a:t>
            </a:r>
            <a:r>
              <a:rPr sz="800" b="0" spc="-25" dirty="0">
                <a:latin typeface="BentonSansCond Book"/>
                <a:cs typeface="BentonSansCond Book"/>
              </a:rPr>
              <a:t>20</a:t>
            </a:r>
            <a:r>
              <a:rPr sz="800" b="0" spc="50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February</a:t>
            </a:r>
            <a:r>
              <a:rPr sz="800" b="0" spc="-1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2026</a:t>
            </a:r>
            <a:r>
              <a:rPr sz="800" b="0" spc="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|</a:t>
            </a:r>
            <a:r>
              <a:rPr sz="800" b="0" spc="-1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Current next</a:t>
            </a:r>
            <a:r>
              <a:rPr sz="800" b="0" spc="-10" dirty="0">
                <a:latin typeface="BentonSansCond Book"/>
                <a:cs typeface="BentonSansCond Book"/>
              </a:rPr>
              <a:t> 12-</a:t>
            </a:r>
            <a:r>
              <a:rPr sz="800" b="0" dirty="0">
                <a:latin typeface="BentonSansCond Book"/>
                <a:cs typeface="BentonSansCond Book"/>
              </a:rPr>
              <a:t>mo</a:t>
            </a:r>
            <a:r>
              <a:rPr sz="800" b="0" spc="-1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EPS</a:t>
            </a:r>
            <a:r>
              <a:rPr sz="800" b="0" spc="-2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=</a:t>
            </a:r>
            <a:r>
              <a:rPr sz="800" b="0" spc="-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USD</a:t>
            </a:r>
            <a:r>
              <a:rPr sz="800" b="0" spc="-1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316.81</a:t>
            </a:r>
            <a:r>
              <a:rPr sz="800" b="0" spc="50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(16.1</a:t>
            </a:r>
            <a:r>
              <a:rPr sz="800" b="0" spc="-3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%</a:t>
            </a:r>
            <a:r>
              <a:rPr sz="800" b="0" spc="-15" dirty="0">
                <a:latin typeface="BentonSansCond Book"/>
                <a:cs typeface="BentonSansCond Book"/>
              </a:rPr>
              <a:t> </a:t>
            </a:r>
            <a:r>
              <a:rPr sz="800" b="0" spc="-20" dirty="0">
                <a:latin typeface="BentonSansCond Book"/>
                <a:cs typeface="BentonSansCond Book"/>
              </a:rPr>
              <a:t>Y/Y)</a:t>
            </a:r>
            <a:endParaRPr sz="800">
              <a:latin typeface="BentonSansCond Book"/>
              <a:cs typeface="BentonSansCond Boo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11426" y="1815613"/>
            <a:ext cx="5554980" cy="3628390"/>
            <a:chOff x="3211426" y="1815613"/>
            <a:chExt cx="5554980" cy="3628390"/>
          </a:xfrm>
        </p:grpSpPr>
        <p:sp>
          <p:nvSpPr>
            <p:cNvPr id="5" name="object 5"/>
            <p:cNvSpPr/>
            <p:nvPr/>
          </p:nvSpPr>
          <p:spPr>
            <a:xfrm>
              <a:off x="8730974" y="1818788"/>
              <a:ext cx="32384" cy="3622040"/>
            </a:xfrm>
            <a:custGeom>
              <a:avLst/>
              <a:gdLst/>
              <a:ahLst/>
              <a:cxnLst/>
              <a:rect l="l" t="t" r="r" b="b"/>
              <a:pathLst>
                <a:path w="32384" h="3622040">
                  <a:moveTo>
                    <a:pt x="0" y="3621443"/>
                  </a:moveTo>
                  <a:lnTo>
                    <a:pt x="0" y="0"/>
                  </a:lnTo>
                </a:path>
                <a:path w="32384" h="3622040">
                  <a:moveTo>
                    <a:pt x="0" y="3621443"/>
                  </a:moveTo>
                  <a:lnTo>
                    <a:pt x="31965" y="3621443"/>
                  </a:lnTo>
                </a:path>
                <a:path w="32384" h="3622040">
                  <a:moveTo>
                    <a:pt x="0" y="3219551"/>
                  </a:moveTo>
                  <a:lnTo>
                    <a:pt x="31965" y="3219551"/>
                  </a:lnTo>
                </a:path>
                <a:path w="32384" h="3622040">
                  <a:moveTo>
                    <a:pt x="0" y="2817215"/>
                  </a:moveTo>
                  <a:lnTo>
                    <a:pt x="31965" y="2817215"/>
                  </a:lnTo>
                </a:path>
                <a:path w="32384" h="3622040">
                  <a:moveTo>
                    <a:pt x="0" y="2414879"/>
                  </a:moveTo>
                  <a:lnTo>
                    <a:pt x="31965" y="2414879"/>
                  </a:lnTo>
                </a:path>
                <a:path w="32384" h="3622040">
                  <a:moveTo>
                    <a:pt x="0" y="2012543"/>
                  </a:moveTo>
                  <a:lnTo>
                    <a:pt x="31965" y="2012543"/>
                  </a:lnTo>
                </a:path>
                <a:path w="32384" h="3622040">
                  <a:moveTo>
                    <a:pt x="0" y="1610207"/>
                  </a:moveTo>
                  <a:lnTo>
                    <a:pt x="31965" y="1610207"/>
                  </a:lnTo>
                </a:path>
                <a:path w="32384" h="3622040">
                  <a:moveTo>
                    <a:pt x="0" y="1207871"/>
                  </a:moveTo>
                  <a:lnTo>
                    <a:pt x="31965" y="1207871"/>
                  </a:lnTo>
                </a:path>
                <a:path w="32384" h="3622040">
                  <a:moveTo>
                    <a:pt x="0" y="804011"/>
                  </a:moveTo>
                  <a:lnTo>
                    <a:pt x="31965" y="804011"/>
                  </a:lnTo>
                </a:path>
                <a:path w="32384" h="3622040">
                  <a:moveTo>
                    <a:pt x="0" y="401675"/>
                  </a:moveTo>
                  <a:lnTo>
                    <a:pt x="31965" y="401675"/>
                  </a:lnTo>
                </a:path>
                <a:path w="32384" h="3622040">
                  <a:moveTo>
                    <a:pt x="0" y="0"/>
                  </a:moveTo>
                  <a:lnTo>
                    <a:pt x="31965" y="0"/>
                  </a:lnTo>
                </a:path>
              </a:pathLst>
            </a:custGeom>
            <a:ln w="6350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46561" y="1818788"/>
              <a:ext cx="0" cy="3622040"/>
            </a:xfrm>
            <a:custGeom>
              <a:avLst/>
              <a:gdLst/>
              <a:ahLst/>
              <a:cxnLst/>
              <a:rect l="l" t="t" r="r" b="b"/>
              <a:pathLst>
                <a:path h="3622040">
                  <a:moveTo>
                    <a:pt x="0" y="3621443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14601" y="1818788"/>
              <a:ext cx="32384" cy="3622040"/>
            </a:xfrm>
            <a:custGeom>
              <a:avLst/>
              <a:gdLst/>
              <a:ahLst/>
              <a:cxnLst/>
              <a:rect l="l" t="t" r="r" b="b"/>
              <a:pathLst>
                <a:path w="32385" h="3622040">
                  <a:moveTo>
                    <a:pt x="0" y="3621443"/>
                  </a:moveTo>
                  <a:lnTo>
                    <a:pt x="31965" y="3621443"/>
                  </a:lnTo>
                </a:path>
                <a:path w="32385" h="3622040">
                  <a:moveTo>
                    <a:pt x="0" y="3169259"/>
                  </a:moveTo>
                  <a:lnTo>
                    <a:pt x="31965" y="3169259"/>
                  </a:lnTo>
                </a:path>
                <a:path w="32385" h="3622040">
                  <a:moveTo>
                    <a:pt x="0" y="2716631"/>
                  </a:moveTo>
                  <a:lnTo>
                    <a:pt x="31965" y="2716631"/>
                  </a:lnTo>
                </a:path>
                <a:path w="32385" h="3622040">
                  <a:moveTo>
                    <a:pt x="0" y="2264003"/>
                  </a:moveTo>
                  <a:lnTo>
                    <a:pt x="31965" y="2264003"/>
                  </a:lnTo>
                </a:path>
                <a:path w="32385" h="3622040">
                  <a:moveTo>
                    <a:pt x="0" y="1811375"/>
                  </a:moveTo>
                  <a:lnTo>
                    <a:pt x="31965" y="1811375"/>
                  </a:lnTo>
                </a:path>
                <a:path w="32385" h="3622040">
                  <a:moveTo>
                    <a:pt x="0" y="1358747"/>
                  </a:moveTo>
                  <a:lnTo>
                    <a:pt x="31965" y="1358747"/>
                  </a:lnTo>
                </a:path>
                <a:path w="32385" h="3622040">
                  <a:moveTo>
                    <a:pt x="0" y="904595"/>
                  </a:moveTo>
                  <a:lnTo>
                    <a:pt x="31965" y="904595"/>
                  </a:lnTo>
                </a:path>
                <a:path w="32385" h="3622040">
                  <a:moveTo>
                    <a:pt x="0" y="451967"/>
                  </a:moveTo>
                  <a:lnTo>
                    <a:pt x="31965" y="451967"/>
                  </a:lnTo>
                </a:path>
                <a:path w="32385" h="3622040">
                  <a:moveTo>
                    <a:pt x="0" y="0"/>
                  </a:moveTo>
                  <a:lnTo>
                    <a:pt x="31965" y="0"/>
                  </a:lnTo>
                </a:path>
              </a:pathLst>
            </a:custGeom>
            <a:ln w="6350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46561" y="3629507"/>
              <a:ext cx="5484495" cy="0"/>
            </a:xfrm>
            <a:custGeom>
              <a:avLst/>
              <a:gdLst/>
              <a:ahLst/>
              <a:cxnLst/>
              <a:rect l="l" t="t" r="r" b="b"/>
              <a:pathLst>
                <a:path w="5484495">
                  <a:moveTo>
                    <a:pt x="0" y="0"/>
                  </a:moveTo>
                  <a:lnTo>
                    <a:pt x="548441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0276" y="2156612"/>
              <a:ext cx="5256542" cy="306778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811195" y="5355395"/>
            <a:ext cx="1638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-</a:t>
            </a:r>
            <a:r>
              <a:rPr sz="800" b="0" spc="-25" dirty="0">
                <a:latin typeface="BentonSansCond Light"/>
                <a:cs typeface="BentonSansCond Light"/>
              </a:rPr>
              <a:t>40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11195" y="4952987"/>
            <a:ext cx="1625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-</a:t>
            </a:r>
            <a:r>
              <a:rPr sz="800" b="0" spc="-25" dirty="0">
                <a:latin typeface="BentonSansCond Light"/>
                <a:cs typeface="BentonSansCond Light"/>
              </a:rPr>
              <a:t>30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11195" y="4550580"/>
            <a:ext cx="1625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-</a:t>
            </a:r>
            <a:r>
              <a:rPr sz="800" b="0" spc="-25" dirty="0">
                <a:latin typeface="BentonSansCond Light"/>
                <a:cs typeface="BentonSansCond Light"/>
              </a:rPr>
              <a:t>20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11195" y="4148172"/>
            <a:ext cx="1498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-</a:t>
            </a:r>
            <a:r>
              <a:rPr sz="800" b="0" spc="-25" dirty="0">
                <a:latin typeface="BentonSansCond Light"/>
                <a:cs typeface="BentonSansCond Light"/>
              </a:rPr>
              <a:t>10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11195" y="3745765"/>
            <a:ext cx="812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11195" y="3343357"/>
            <a:ext cx="120014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11195" y="2940950"/>
            <a:ext cx="1320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11195" y="2538542"/>
            <a:ext cx="1320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30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11195" y="2136134"/>
            <a:ext cx="1333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40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11195" y="1733727"/>
            <a:ext cx="1320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50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02679" y="5355191"/>
            <a:ext cx="1638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-</a:t>
            </a:r>
            <a:r>
              <a:rPr sz="800" b="0" spc="-25" dirty="0">
                <a:latin typeface="BentonSansCond Light"/>
                <a:cs typeface="BentonSansCond Light"/>
              </a:rPr>
              <a:t>80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02577" y="4902546"/>
            <a:ext cx="1638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-</a:t>
            </a:r>
            <a:r>
              <a:rPr sz="800" b="0" spc="-25" dirty="0">
                <a:latin typeface="BentonSansCond Light"/>
                <a:cs typeface="BentonSansCond Light"/>
              </a:rPr>
              <a:t>60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03394" y="4449902"/>
            <a:ext cx="16383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-</a:t>
            </a:r>
            <a:r>
              <a:rPr sz="800" b="0" spc="-25" dirty="0">
                <a:latin typeface="BentonSansCond Light"/>
                <a:cs typeface="BentonSansCond Light"/>
              </a:rPr>
              <a:t>40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04619" y="3997257"/>
            <a:ext cx="1625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-</a:t>
            </a:r>
            <a:r>
              <a:rPr sz="800" b="0" spc="-25" dirty="0">
                <a:latin typeface="BentonSansCond Light"/>
                <a:cs typeface="BentonSansCond Light"/>
              </a:rPr>
              <a:t>20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85387" y="3544612"/>
            <a:ext cx="812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35456" y="3091967"/>
            <a:ext cx="1320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34230" y="2639322"/>
            <a:ext cx="1333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40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033414" y="2186678"/>
            <a:ext cx="1333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60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033516" y="1734033"/>
            <a:ext cx="1333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80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78509" y="5485481"/>
            <a:ext cx="55727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dirty="0">
                <a:latin typeface="BentonSansCond Light"/>
                <a:cs typeface="BentonSansCond Light"/>
              </a:rPr>
              <a:t>00</a:t>
            </a:r>
            <a:r>
              <a:rPr sz="800" b="0" spc="245" dirty="0">
                <a:latin typeface="BentonSansCond Light"/>
                <a:cs typeface="BentonSansCond Light"/>
              </a:rPr>
              <a:t>  </a:t>
            </a:r>
            <a:r>
              <a:rPr sz="800" b="0" dirty="0">
                <a:latin typeface="BentonSansCond Light"/>
                <a:cs typeface="BentonSansCond Light"/>
              </a:rPr>
              <a:t>01</a:t>
            </a:r>
            <a:r>
              <a:rPr sz="800" b="0" spc="250" dirty="0">
                <a:latin typeface="BentonSansCond Light"/>
                <a:cs typeface="BentonSansCond Light"/>
              </a:rPr>
              <a:t>  </a:t>
            </a:r>
            <a:r>
              <a:rPr sz="800" b="0" dirty="0">
                <a:latin typeface="BentonSansCond Light"/>
                <a:cs typeface="BentonSansCond Light"/>
              </a:rPr>
              <a:t>02</a:t>
            </a:r>
            <a:r>
              <a:rPr sz="800" b="0" spc="229" dirty="0">
                <a:latin typeface="BentonSansCond Light"/>
                <a:cs typeface="BentonSansCond Light"/>
              </a:rPr>
              <a:t>  </a:t>
            </a:r>
            <a:r>
              <a:rPr sz="800" b="0" dirty="0">
                <a:latin typeface="BentonSansCond Light"/>
                <a:cs typeface="BentonSansCond Light"/>
              </a:rPr>
              <a:t>03</a:t>
            </a:r>
            <a:r>
              <a:rPr sz="800" b="0" spc="225" dirty="0">
                <a:latin typeface="BentonSansCond Light"/>
                <a:cs typeface="BentonSansCond Light"/>
              </a:rPr>
              <a:t>  </a:t>
            </a:r>
            <a:r>
              <a:rPr sz="800" b="0" dirty="0">
                <a:latin typeface="BentonSansCond Light"/>
                <a:cs typeface="BentonSansCond Light"/>
              </a:rPr>
              <a:t>04</a:t>
            </a:r>
            <a:r>
              <a:rPr sz="800" b="0" spc="229" dirty="0">
                <a:latin typeface="BentonSansCond Light"/>
                <a:cs typeface="BentonSansCond Light"/>
              </a:rPr>
              <a:t>  </a:t>
            </a:r>
            <a:r>
              <a:rPr sz="800" b="0" dirty="0">
                <a:latin typeface="BentonSansCond Light"/>
                <a:cs typeface="BentonSansCond Light"/>
              </a:rPr>
              <a:t>05</a:t>
            </a:r>
            <a:r>
              <a:rPr sz="800" b="0" spc="225" dirty="0">
                <a:latin typeface="BentonSansCond Light"/>
                <a:cs typeface="BentonSansCond Light"/>
              </a:rPr>
              <a:t>  </a:t>
            </a:r>
            <a:r>
              <a:rPr sz="800" b="0" dirty="0">
                <a:latin typeface="BentonSansCond Light"/>
                <a:cs typeface="BentonSansCond Light"/>
              </a:rPr>
              <a:t>06</a:t>
            </a:r>
            <a:r>
              <a:rPr sz="800" b="0" spc="229" dirty="0">
                <a:latin typeface="BentonSansCond Light"/>
                <a:cs typeface="BentonSansCond Light"/>
              </a:rPr>
              <a:t>  </a:t>
            </a:r>
            <a:r>
              <a:rPr sz="800" b="0" dirty="0">
                <a:latin typeface="BentonSansCond Light"/>
                <a:cs typeface="BentonSansCond Light"/>
              </a:rPr>
              <a:t>07</a:t>
            </a:r>
            <a:r>
              <a:rPr sz="800" b="0" spc="229" dirty="0">
                <a:latin typeface="BentonSansCond Light"/>
                <a:cs typeface="BentonSansCond Light"/>
              </a:rPr>
              <a:t>  </a:t>
            </a:r>
            <a:r>
              <a:rPr sz="800" b="0" dirty="0">
                <a:latin typeface="BentonSansCond Light"/>
                <a:cs typeface="BentonSansCond Light"/>
              </a:rPr>
              <a:t>08</a:t>
            </a:r>
            <a:r>
              <a:rPr sz="800" b="0" spc="225" dirty="0">
                <a:latin typeface="BentonSansCond Light"/>
                <a:cs typeface="BentonSansCond Light"/>
              </a:rPr>
              <a:t>  </a:t>
            </a:r>
            <a:r>
              <a:rPr sz="800" b="0" dirty="0">
                <a:latin typeface="BentonSansCond Light"/>
                <a:cs typeface="BentonSansCond Light"/>
              </a:rPr>
              <a:t>09</a:t>
            </a:r>
            <a:r>
              <a:rPr sz="800" b="0" spc="250" dirty="0">
                <a:latin typeface="BentonSansCond Light"/>
                <a:cs typeface="BentonSansCond Light"/>
              </a:rPr>
              <a:t>  </a:t>
            </a:r>
            <a:r>
              <a:rPr sz="800" b="0" dirty="0">
                <a:latin typeface="BentonSansCond Light"/>
                <a:cs typeface="BentonSansCond Light"/>
              </a:rPr>
              <a:t>10</a:t>
            </a:r>
            <a:r>
              <a:rPr sz="800" b="0" spc="305" dirty="0">
                <a:latin typeface="BentonSansCond Light"/>
                <a:cs typeface="BentonSansCond Light"/>
              </a:rPr>
              <a:t>  </a:t>
            </a:r>
            <a:r>
              <a:rPr sz="800" b="0" dirty="0">
                <a:latin typeface="BentonSansCond Light"/>
                <a:cs typeface="BentonSansCond Light"/>
              </a:rPr>
              <a:t>11</a:t>
            </a:r>
            <a:r>
              <a:rPr sz="800" b="0" spc="320" dirty="0">
                <a:latin typeface="BentonSansCond Light"/>
                <a:cs typeface="BentonSansCond Light"/>
              </a:rPr>
              <a:t>  </a:t>
            </a:r>
            <a:r>
              <a:rPr sz="800" b="0" dirty="0">
                <a:latin typeface="BentonSansCond Light"/>
                <a:cs typeface="BentonSansCond Light"/>
              </a:rPr>
              <a:t>12</a:t>
            </a:r>
            <a:r>
              <a:rPr sz="800" b="0" spc="295" dirty="0">
                <a:latin typeface="BentonSansCond Light"/>
                <a:cs typeface="BentonSansCond Light"/>
              </a:rPr>
              <a:t>  </a:t>
            </a:r>
            <a:r>
              <a:rPr sz="800" b="0" dirty="0">
                <a:latin typeface="BentonSansCond Light"/>
                <a:cs typeface="BentonSansCond Light"/>
              </a:rPr>
              <a:t>13</a:t>
            </a:r>
            <a:r>
              <a:rPr sz="800" b="0" spc="295" dirty="0">
                <a:latin typeface="BentonSansCond Light"/>
                <a:cs typeface="BentonSansCond Light"/>
              </a:rPr>
              <a:t>  </a:t>
            </a:r>
            <a:r>
              <a:rPr sz="800" b="0" dirty="0">
                <a:latin typeface="BentonSansCond Light"/>
                <a:cs typeface="BentonSansCond Light"/>
              </a:rPr>
              <a:t>14</a:t>
            </a:r>
            <a:r>
              <a:rPr sz="800" b="0" spc="290" dirty="0">
                <a:latin typeface="BentonSansCond Light"/>
                <a:cs typeface="BentonSansCond Light"/>
              </a:rPr>
              <a:t>  </a:t>
            </a:r>
            <a:r>
              <a:rPr sz="800" b="0" dirty="0">
                <a:latin typeface="BentonSansCond Light"/>
                <a:cs typeface="BentonSansCond Light"/>
              </a:rPr>
              <a:t>15</a:t>
            </a:r>
            <a:r>
              <a:rPr sz="800" b="0" spc="295" dirty="0">
                <a:latin typeface="BentonSansCond Light"/>
                <a:cs typeface="BentonSansCond Light"/>
              </a:rPr>
              <a:t>  </a:t>
            </a:r>
            <a:r>
              <a:rPr sz="800" b="0" dirty="0">
                <a:latin typeface="BentonSansCond Light"/>
                <a:cs typeface="BentonSansCond Light"/>
              </a:rPr>
              <a:t>16</a:t>
            </a:r>
            <a:r>
              <a:rPr sz="800" b="0" spc="295" dirty="0">
                <a:latin typeface="BentonSansCond Light"/>
                <a:cs typeface="BentonSansCond Light"/>
              </a:rPr>
              <a:t>  </a:t>
            </a:r>
            <a:r>
              <a:rPr sz="800" b="0" dirty="0">
                <a:latin typeface="BentonSansCond Light"/>
                <a:cs typeface="BentonSansCond Light"/>
              </a:rPr>
              <a:t>17</a:t>
            </a:r>
            <a:r>
              <a:rPr sz="800" b="0" spc="295" dirty="0">
                <a:latin typeface="BentonSansCond Light"/>
                <a:cs typeface="BentonSansCond Light"/>
              </a:rPr>
              <a:t>  </a:t>
            </a:r>
            <a:r>
              <a:rPr sz="800" b="0" dirty="0">
                <a:latin typeface="BentonSansCond Light"/>
                <a:cs typeface="BentonSansCond Light"/>
              </a:rPr>
              <a:t>18</a:t>
            </a:r>
            <a:r>
              <a:rPr sz="800" b="0" spc="290" dirty="0">
                <a:latin typeface="BentonSansCond Light"/>
                <a:cs typeface="BentonSansCond Light"/>
              </a:rPr>
              <a:t>  </a:t>
            </a:r>
            <a:r>
              <a:rPr sz="800" b="0" dirty="0">
                <a:latin typeface="BentonSansCond Light"/>
                <a:cs typeface="BentonSansCond Light"/>
              </a:rPr>
              <a:t>19</a:t>
            </a:r>
            <a:r>
              <a:rPr sz="800" b="0" spc="254" dirty="0">
                <a:latin typeface="BentonSansCond Light"/>
                <a:cs typeface="BentonSansCond Light"/>
              </a:rPr>
              <a:t>  </a:t>
            </a:r>
            <a:r>
              <a:rPr sz="800" b="0" dirty="0">
                <a:latin typeface="BentonSansCond Light"/>
                <a:cs typeface="BentonSansCond Light"/>
              </a:rPr>
              <a:t>20</a:t>
            </a:r>
            <a:r>
              <a:rPr sz="800" b="0" spc="260" dirty="0">
                <a:latin typeface="BentonSansCond Light"/>
                <a:cs typeface="BentonSansCond Light"/>
              </a:rPr>
              <a:t>  </a:t>
            </a:r>
            <a:r>
              <a:rPr sz="800" b="0" dirty="0">
                <a:latin typeface="BentonSansCond Light"/>
                <a:cs typeface="BentonSansCond Light"/>
              </a:rPr>
              <a:t>21</a:t>
            </a:r>
            <a:r>
              <a:rPr sz="800" b="0" spc="275" dirty="0">
                <a:latin typeface="BentonSansCond Light"/>
                <a:cs typeface="BentonSansCond Light"/>
              </a:rPr>
              <a:t>  </a:t>
            </a:r>
            <a:r>
              <a:rPr sz="800" b="0" dirty="0">
                <a:latin typeface="BentonSansCond Light"/>
                <a:cs typeface="BentonSansCond Light"/>
              </a:rPr>
              <a:t>22</a:t>
            </a:r>
            <a:r>
              <a:rPr sz="800" b="0" spc="245" dirty="0">
                <a:latin typeface="BentonSansCond Light"/>
                <a:cs typeface="BentonSansCond Light"/>
              </a:rPr>
              <a:t>  </a:t>
            </a:r>
            <a:r>
              <a:rPr sz="800" b="0" dirty="0">
                <a:latin typeface="BentonSansCond Light"/>
                <a:cs typeface="BentonSansCond Light"/>
              </a:rPr>
              <a:t>23</a:t>
            </a:r>
            <a:r>
              <a:rPr sz="800" b="0" spc="240" dirty="0">
                <a:latin typeface="BentonSansCond Light"/>
                <a:cs typeface="BentonSansCond Light"/>
              </a:rPr>
              <a:t>  </a:t>
            </a:r>
            <a:r>
              <a:rPr sz="800" b="0" dirty="0">
                <a:latin typeface="BentonSansCond Light"/>
                <a:cs typeface="BentonSansCond Light"/>
              </a:rPr>
              <a:t>24</a:t>
            </a:r>
            <a:r>
              <a:rPr sz="800" b="0" spc="250" dirty="0">
                <a:latin typeface="BentonSansCond Light"/>
                <a:cs typeface="BentonSansCond Light"/>
              </a:rPr>
              <a:t>  </a:t>
            </a:r>
            <a:r>
              <a:rPr sz="800" b="0" dirty="0">
                <a:latin typeface="BentonSansCond Light"/>
                <a:cs typeface="BentonSansCond Light"/>
              </a:rPr>
              <a:t>25</a:t>
            </a:r>
            <a:r>
              <a:rPr sz="800" b="0" spc="245" dirty="0">
                <a:latin typeface="BentonSansCond Light"/>
                <a:cs typeface="BentonSansCond Light"/>
              </a:rPr>
              <a:t>  </a:t>
            </a:r>
            <a:r>
              <a:rPr sz="800" b="0" dirty="0">
                <a:latin typeface="BentonSansCond Light"/>
                <a:cs typeface="BentonSansCond Light"/>
              </a:rPr>
              <a:t>26</a:t>
            </a:r>
            <a:r>
              <a:rPr sz="800" b="0" spc="245" dirty="0">
                <a:latin typeface="BentonSansCond Light"/>
                <a:cs typeface="BentonSansCond Light"/>
              </a:rPr>
              <a:t>  </a:t>
            </a:r>
            <a:r>
              <a:rPr sz="800" b="0" spc="-25" dirty="0">
                <a:latin typeface="BentonSansCond Light"/>
                <a:cs typeface="BentonSansCond Light"/>
              </a:rPr>
              <a:t>27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07448" y="1521289"/>
            <a:ext cx="3785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latin typeface="BentonSans Book"/>
                <a:cs typeface="BentonSans Book"/>
              </a:rPr>
              <a:t>S&amp;P</a:t>
            </a:r>
            <a:r>
              <a:rPr sz="1200" b="0" spc="-6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500</a:t>
            </a:r>
            <a:r>
              <a:rPr sz="1200" b="0" spc="-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EPS</a:t>
            </a:r>
            <a:r>
              <a:rPr sz="1200" b="0" spc="-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12m</a:t>
            </a:r>
            <a:r>
              <a:rPr sz="1200" b="0" spc="-15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forward</a:t>
            </a:r>
            <a:r>
              <a:rPr sz="1200" b="0" spc="-30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estimates,</a:t>
            </a:r>
            <a:r>
              <a:rPr sz="1200" b="0" spc="-6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%</a:t>
            </a:r>
            <a:r>
              <a:rPr sz="1200" b="0" spc="-60" dirty="0">
                <a:latin typeface="BentonSans Book"/>
                <a:cs typeface="BentonSans Book"/>
              </a:rPr>
              <a:t> </a:t>
            </a:r>
            <a:r>
              <a:rPr sz="1200" b="0" spc="-45" dirty="0">
                <a:latin typeface="BentonSans Book"/>
                <a:cs typeface="BentonSans Book"/>
              </a:rPr>
              <a:t>Y/Y</a:t>
            </a:r>
            <a:r>
              <a:rPr sz="1200" b="0" spc="-55" dirty="0">
                <a:latin typeface="BentonSans Book"/>
                <a:cs typeface="BentonSans Book"/>
              </a:rPr>
              <a:t> </a:t>
            </a:r>
            <a:r>
              <a:rPr sz="1200" b="0" spc="-30" dirty="0">
                <a:latin typeface="BentonSans Book"/>
                <a:cs typeface="BentonSans Book"/>
              </a:rPr>
              <a:t>3/mo</a:t>
            </a:r>
            <a:r>
              <a:rPr sz="1200" b="0" spc="-15" dirty="0">
                <a:latin typeface="BentonSans Book"/>
                <a:cs typeface="BentonSans Book"/>
              </a:rPr>
              <a:t> </a:t>
            </a:r>
            <a:r>
              <a:rPr sz="1200" b="0" spc="-25" dirty="0">
                <a:latin typeface="BentonSans Book"/>
                <a:cs typeface="BentonSans Book"/>
              </a:rPr>
              <a:t>MA</a:t>
            </a:r>
            <a:endParaRPr sz="1200">
              <a:latin typeface="BentonSans Book"/>
              <a:cs typeface="BentonSans Boo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72559" y="1915732"/>
            <a:ext cx="1708785" cy="359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sz="800" b="0" dirty="0">
                <a:latin typeface="BentonSans Medium"/>
                <a:cs typeface="BentonSans Medium"/>
              </a:rPr>
              <a:t>Net</a:t>
            </a:r>
            <a:r>
              <a:rPr sz="800" b="0" spc="-25" dirty="0">
                <a:latin typeface="BentonSans Medium"/>
                <a:cs typeface="BentonSans Medium"/>
              </a:rPr>
              <a:t> </a:t>
            </a:r>
            <a:r>
              <a:rPr sz="800" b="0" dirty="0">
                <a:latin typeface="BentonSans Medium"/>
                <a:cs typeface="BentonSans Medium"/>
              </a:rPr>
              <a:t>earnings</a:t>
            </a:r>
            <a:r>
              <a:rPr sz="800" b="0" spc="-25" dirty="0">
                <a:latin typeface="BentonSans Medium"/>
                <a:cs typeface="BentonSans Medium"/>
              </a:rPr>
              <a:t> </a:t>
            </a:r>
            <a:r>
              <a:rPr sz="800" b="0" dirty="0">
                <a:latin typeface="BentonSans Medium"/>
                <a:cs typeface="BentonSans Medium"/>
              </a:rPr>
              <a:t>revisions</a:t>
            </a:r>
            <a:r>
              <a:rPr sz="800" b="0" spc="-45" dirty="0">
                <a:latin typeface="BentonSans Medium"/>
                <a:cs typeface="BentonSans Medium"/>
              </a:rPr>
              <a:t> </a:t>
            </a:r>
            <a:r>
              <a:rPr sz="800" b="0" dirty="0">
                <a:latin typeface="BentonSans Medium"/>
                <a:cs typeface="BentonSans Medium"/>
              </a:rPr>
              <a:t>index</a:t>
            </a:r>
            <a:r>
              <a:rPr sz="800" b="0" spc="-20" dirty="0">
                <a:latin typeface="BentonSans Medium"/>
                <a:cs typeface="BentonSans Medium"/>
              </a:rPr>
              <a:t> (LHS)</a:t>
            </a:r>
            <a:endParaRPr sz="800">
              <a:latin typeface="BentonSans Medium"/>
              <a:cs typeface="BentonSans Medium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800" b="0" dirty="0">
                <a:latin typeface="BentonSans Medium"/>
                <a:cs typeface="BentonSans Medium"/>
              </a:rPr>
              <a:t>Next</a:t>
            </a:r>
            <a:r>
              <a:rPr sz="800" b="0" spc="-20" dirty="0">
                <a:latin typeface="BentonSans Medium"/>
                <a:cs typeface="BentonSans Medium"/>
              </a:rPr>
              <a:t> </a:t>
            </a:r>
            <a:r>
              <a:rPr sz="800" b="0" spc="-10" dirty="0">
                <a:latin typeface="BentonSans Medium"/>
                <a:cs typeface="BentonSans Medium"/>
              </a:rPr>
              <a:t>12-</a:t>
            </a:r>
            <a:r>
              <a:rPr sz="800" b="0" dirty="0">
                <a:latin typeface="BentonSans Medium"/>
                <a:cs typeface="BentonSans Medium"/>
              </a:rPr>
              <a:t>mo</a:t>
            </a:r>
            <a:r>
              <a:rPr sz="800" b="0" spc="-15" dirty="0">
                <a:latin typeface="BentonSans Medium"/>
                <a:cs typeface="BentonSans Medium"/>
              </a:rPr>
              <a:t> </a:t>
            </a:r>
            <a:r>
              <a:rPr sz="800" b="0" dirty="0">
                <a:latin typeface="BentonSans Medium"/>
                <a:cs typeface="BentonSans Medium"/>
              </a:rPr>
              <a:t>EPS</a:t>
            </a:r>
            <a:r>
              <a:rPr sz="800" b="0" spc="-25" dirty="0">
                <a:latin typeface="BentonSans Medium"/>
                <a:cs typeface="BentonSans Medium"/>
              </a:rPr>
              <a:t> </a:t>
            </a:r>
            <a:r>
              <a:rPr sz="800" b="0" dirty="0">
                <a:latin typeface="BentonSans Medium"/>
                <a:cs typeface="BentonSans Medium"/>
              </a:rPr>
              <a:t>growth</a:t>
            </a:r>
            <a:r>
              <a:rPr sz="800" b="0" spc="-10" dirty="0">
                <a:latin typeface="BentonSans Medium"/>
                <a:cs typeface="BentonSans Medium"/>
              </a:rPr>
              <a:t> </a:t>
            </a:r>
            <a:r>
              <a:rPr sz="800" b="0" spc="-20" dirty="0">
                <a:latin typeface="BentonSans Medium"/>
                <a:cs typeface="BentonSans Medium"/>
              </a:rPr>
              <a:t>(RHS)</a:t>
            </a:r>
            <a:endParaRPr sz="800">
              <a:latin typeface="BentonSans Medium"/>
              <a:cs typeface="BentonSans Medium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401542" y="1966645"/>
            <a:ext cx="137160" cy="45720"/>
          </a:xfrm>
          <a:custGeom>
            <a:avLst/>
            <a:gdLst/>
            <a:ahLst/>
            <a:cxnLst/>
            <a:rect l="l" t="t" r="r" b="b"/>
            <a:pathLst>
              <a:path w="137160" h="45719">
                <a:moveTo>
                  <a:pt x="137160" y="0"/>
                </a:moveTo>
                <a:lnTo>
                  <a:pt x="0" y="0"/>
                </a:lnTo>
                <a:lnTo>
                  <a:pt x="0" y="45720"/>
                </a:lnTo>
                <a:lnTo>
                  <a:pt x="137160" y="45720"/>
                </a:lnTo>
                <a:lnTo>
                  <a:pt x="137160" y="0"/>
                </a:lnTo>
                <a:close/>
              </a:path>
            </a:pathLst>
          </a:custGeom>
          <a:solidFill>
            <a:srgbClr val="007C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586755" y="7033655"/>
            <a:ext cx="1134745" cy="41338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01675" marR="6985" indent="-22225">
              <a:lnSpc>
                <a:spcPct val="109400"/>
              </a:lnSpc>
              <a:spcBef>
                <a:spcPts val="5"/>
              </a:spcBef>
            </a:pPr>
            <a:r>
              <a:rPr sz="600" b="0" spc="-10" dirty="0">
                <a:latin typeface="BentonSansCond Light"/>
                <a:cs typeface="BentonSansCond Light"/>
              </a:rPr>
              <a:t>S0000043508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P0000139821</a:t>
            </a:r>
            <a:endParaRPr sz="600">
              <a:latin typeface="BentonSansCond Light"/>
              <a:cs typeface="BentonSansCond Light"/>
            </a:endParaRPr>
          </a:p>
          <a:p>
            <a:pPr marL="12700" marR="5080" indent="657860">
              <a:lnSpc>
                <a:spcPts val="790"/>
              </a:lnSpc>
              <a:spcBef>
                <a:spcPts val="25"/>
              </a:spcBef>
            </a:pPr>
            <a:r>
              <a:rPr sz="600" b="0" dirty="0">
                <a:latin typeface="BentonSansCond Light"/>
                <a:cs typeface="BentonSansCond Light"/>
              </a:rPr>
              <a:t>PPT/</a:t>
            </a:r>
            <a:r>
              <a:rPr sz="600" b="0" spc="225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Tmpl</a:t>
            </a:r>
            <a:r>
              <a:rPr sz="600" b="0" spc="-5" dirty="0">
                <a:latin typeface="BentonSansCond Light"/>
                <a:cs typeface="BentonSansCond Light"/>
              </a:rPr>
              <a:t> </a:t>
            </a:r>
            <a:r>
              <a:rPr sz="600" b="0" spc="-25" dirty="0">
                <a:latin typeface="BentonSansCond Light"/>
                <a:cs typeface="BentonSansCond Light"/>
              </a:rPr>
              <a:t>1.6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Copyright</a:t>
            </a:r>
            <a:r>
              <a:rPr sz="600" b="0" dirty="0">
                <a:latin typeface="BentonSansCond Light"/>
                <a:cs typeface="BentonSansCond Light"/>
              </a:rPr>
              <a:t> © 2026 All</a:t>
            </a:r>
            <a:r>
              <a:rPr sz="600" b="0" spc="20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Rights</a:t>
            </a:r>
            <a:r>
              <a:rPr sz="600" b="0" spc="5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Reserved</a:t>
            </a:r>
            <a:endParaRPr sz="600">
              <a:latin typeface="BentonSansCond Light"/>
              <a:cs typeface="BentonSansCond Light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3386" y="332655"/>
            <a:ext cx="4862195" cy="50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95"/>
              </a:spcBef>
            </a:pPr>
            <a:r>
              <a:rPr sz="1600" b="1" spc="-10" dirty="0">
                <a:latin typeface="BentonSans Bold"/>
                <a:cs typeface="BentonSans Bold"/>
              </a:rPr>
              <a:t>AI-Dynamism</a:t>
            </a:r>
            <a:endParaRPr sz="1600">
              <a:latin typeface="BentonSans Bold"/>
              <a:cs typeface="BentonSans Bold"/>
            </a:endParaRPr>
          </a:p>
          <a:p>
            <a:pPr marL="12700">
              <a:lnSpc>
                <a:spcPts val="1910"/>
              </a:lnSpc>
            </a:pPr>
            <a:r>
              <a:rPr sz="1600" b="0" dirty="0">
                <a:latin typeface="BentonSans Book"/>
                <a:cs typeface="BentonSans Book"/>
              </a:rPr>
              <a:t>US:</a:t>
            </a:r>
            <a:r>
              <a:rPr sz="1600" b="0" spc="-40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Government</a:t>
            </a:r>
            <a:r>
              <a:rPr sz="1600" b="0" spc="-3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may</a:t>
            </a:r>
            <a:r>
              <a:rPr sz="1600" b="0" spc="-5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need</a:t>
            </a:r>
            <a:r>
              <a:rPr sz="1600" b="0" spc="-5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to</a:t>
            </a:r>
            <a:r>
              <a:rPr sz="1600" b="0" spc="-5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cushion</a:t>
            </a:r>
            <a:r>
              <a:rPr sz="1600" b="0" spc="-4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labor</a:t>
            </a:r>
            <a:r>
              <a:rPr sz="1600" b="0" spc="-40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markets</a:t>
            </a:r>
            <a:endParaRPr sz="1600">
              <a:latin typeface="BentonSans Book"/>
              <a:cs typeface="BentonSans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3375" y="6256749"/>
            <a:ext cx="2186305" cy="40132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65"/>
              </a:spcBef>
            </a:pPr>
            <a:r>
              <a:rPr sz="800" b="0" spc="-10" dirty="0">
                <a:latin typeface="BentonSansCond Book"/>
                <a:cs typeface="BentonSansCond Book"/>
              </a:rPr>
              <a:t>Sources:</a:t>
            </a:r>
            <a:r>
              <a:rPr sz="800" b="0" spc="-1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U.S.</a:t>
            </a:r>
            <a:r>
              <a:rPr sz="800" b="0" spc="-2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Census</a:t>
            </a:r>
            <a:r>
              <a:rPr sz="800" b="0" spc="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Bureau</a:t>
            </a:r>
            <a:r>
              <a:rPr sz="800" b="0" spc="1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and</a:t>
            </a:r>
            <a:r>
              <a:rPr sz="800" b="0" spc="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U.S.</a:t>
            </a:r>
            <a:r>
              <a:rPr sz="800" b="0" spc="-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Bureau</a:t>
            </a:r>
            <a:r>
              <a:rPr sz="800" b="0" spc="1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of</a:t>
            </a:r>
            <a:r>
              <a:rPr sz="800" b="0" spc="-5" dirty="0">
                <a:latin typeface="BentonSansCond Book"/>
                <a:cs typeface="BentonSansCond Book"/>
              </a:rPr>
              <a:t> </a:t>
            </a:r>
            <a:r>
              <a:rPr sz="800" b="0" spc="-20" dirty="0">
                <a:latin typeface="BentonSansCond Book"/>
                <a:cs typeface="BentonSansCond Book"/>
              </a:rPr>
              <a:t>Labor</a:t>
            </a:r>
            <a:r>
              <a:rPr sz="800" b="0" spc="50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Statistics,</a:t>
            </a:r>
            <a:r>
              <a:rPr sz="800" b="0" spc="-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Current</a:t>
            </a:r>
            <a:r>
              <a:rPr sz="800" b="0" spc="1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Population</a:t>
            </a:r>
            <a:r>
              <a:rPr sz="800" b="0" spc="-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Survey</a:t>
            </a:r>
            <a:r>
              <a:rPr sz="800" b="0" spc="2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(IPUMS);</a:t>
            </a:r>
            <a:r>
              <a:rPr sz="800" b="0" spc="-20" dirty="0">
                <a:latin typeface="BentonSansCond Book"/>
                <a:cs typeface="BentonSansCond Book"/>
              </a:rPr>
              <a:t> U.S.</a:t>
            </a:r>
            <a:r>
              <a:rPr sz="800" b="0" spc="50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Department</a:t>
            </a:r>
            <a:r>
              <a:rPr sz="800" b="0" spc="-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of Labor,</a:t>
            </a:r>
            <a:r>
              <a:rPr sz="800" b="0" spc="-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O*NET.</a:t>
            </a:r>
            <a:endParaRPr sz="800">
              <a:latin typeface="BentonSansCond Book"/>
              <a:cs typeface="BentonSansCond Boo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62175" y="2398966"/>
            <a:ext cx="2520950" cy="2439670"/>
            <a:chOff x="3162175" y="2398966"/>
            <a:chExt cx="2520950" cy="2439670"/>
          </a:xfrm>
        </p:grpSpPr>
        <p:sp>
          <p:nvSpPr>
            <p:cNvPr id="5" name="object 5"/>
            <p:cNvSpPr/>
            <p:nvPr/>
          </p:nvSpPr>
          <p:spPr>
            <a:xfrm>
              <a:off x="3172255" y="2712720"/>
              <a:ext cx="2510790" cy="1704339"/>
            </a:xfrm>
            <a:custGeom>
              <a:avLst/>
              <a:gdLst/>
              <a:ahLst/>
              <a:cxnLst/>
              <a:rect l="l" t="t" r="r" b="b"/>
              <a:pathLst>
                <a:path w="2510790" h="1704339">
                  <a:moveTo>
                    <a:pt x="0" y="1703831"/>
                  </a:moveTo>
                  <a:lnTo>
                    <a:pt x="2510764" y="1703831"/>
                  </a:lnTo>
                </a:path>
                <a:path w="2510790" h="1704339">
                  <a:moveTo>
                    <a:pt x="0" y="851915"/>
                  </a:moveTo>
                  <a:lnTo>
                    <a:pt x="2510764" y="851915"/>
                  </a:lnTo>
                </a:path>
                <a:path w="2510790" h="1704339">
                  <a:moveTo>
                    <a:pt x="0" y="0"/>
                  </a:moveTo>
                  <a:lnTo>
                    <a:pt x="2510764" y="0"/>
                  </a:lnTo>
                </a:path>
              </a:pathLst>
            </a:custGeom>
            <a:ln w="6350">
              <a:solidFill>
                <a:srgbClr val="D3D3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62175" y="2398966"/>
              <a:ext cx="2284564" cy="2439174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3172255" y="1860765"/>
            <a:ext cx="2510790" cy="0"/>
          </a:xfrm>
          <a:custGeom>
            <a:avLst/>
            <a:gdLst/>
            <a:ahLst/>
            <a:cxnLst/>
            <a:rect l="l" t="t" r="r" b="b"/>
            <a:pathLst>
              <a:path w="2510790">
                <a:moveTo>
                  <a:pt x="0" y="0"/>
                </a:moveTo>
                <a:lnTo>
                  <a:pt x="2510764" y="0"/>
                </a:lnTo>
              </a:path>
            </a:pathLst>
          </a:custGeom>
          <a:ln w="6350">
            <a:solidFill>
              <a:srgbClr val="D3D3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72255" y="5267950"/>
            <a:ext cx="2510790" cy="0"/>
          </a:xfrm>
          <a:custGeom>
            <a:avLst/>
            <a:gdLst/>
            <a:ahLst/>
            <a:cxnLst/>
            <a:rect l="l" t="t" r="r" b="b"/>
            <a:pathLst>
              <a:path w="2510790">
                <a:moveTo>
                  <a:pt x="0" y="0"/>
                </a:moveTo>
                <a:lnTo>
                  <a:pt x="2510764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11070" y="5183116"/>
            <a:ext cx="812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15563" y="4331331"/>
            <a:ext cx="768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4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14848" y="3479546"/>
            <a:ext cx="7747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8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79315" y="2627761"/>
            <a:ext cx="11430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12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77273" y="1775976"/>
            <a:ext cx="11620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16</a:t>
            </a:r>
            <a:endParaRPr sz="800">
              <a:latin typeface="BentonSansCond Light"/>
              <a:cs typeface="BentonSansCond Ligh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9298" y="5351379"/>
            <a:ext cx="98164" cy="7937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09040" y="5351383"/>
            <a:ext cx="100467" cy="7942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93797" y="5351379"/>
            <a:ext cx="92869" cy="7927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23540" y="5351383"/>
            <a:ext cx="95171" cy="7932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37988" y="5352055"/>
            <a:ext cx="83769" cy="7846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52488" y="5352728"/>
            <a:ext cx="78460" cy="7768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65865" y="5351350"/>
            <a:ext cx="97078" cy="7937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80364" y="5351350"/>
            <a:ext cx="91770" cy="79273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3153948" y="1592798"/>
            <a:ext cx="218249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10" dirty="0">
                <a:latin typeface="BentonSans Book"/>
                <a:cs typeface="BentonSans Book"/>
              </a:rPr>
              <a:t>Unemployment</a:t>
            </a:r>
            <a:r>
              <a:rPr sz="1200" b="0" spc="25" dirty="0">
                <a:latin typeface="BentonSans Book"/>
                <a:cs typeface="BentonSans Book"/>
              </a:rPr>
              <a:t> </a:t>
            </a:r>
            <a:r>
              <a:rPr sz="1200" b="0" spc="-20" dirty="0">
                <a:latin typeface="BentonSans Book"/>
                <a:cs typeface="BentonSans Book"/>
              </a:rPr>
              <a:t>rate,</a:t>
            </a:r>
            <a:r>
              <a:rPr sz="1200" b="0" spc="-30" dirty="0">
                <a:latin typeface="BentonSans Book"/>
                <a:cs typeface="BentonSans Book"/>
              </a:rPr>
              <a:t> </a:t>
            </a:r>
            <a:r>
              <a:rPr sz="1200" b="0" spc="-50" dirty="0">
                <a:latin typeface="BentonSans Book"/>
                <a:cs typeface="BentonSans Book"/>
              </a:rPr>
              <a:t>%</a:t>
            </a:r>
            <a:endParaRPr sz="1200">
              <a:latin typeface="BentonSans Book"/>
              <a:cs typeface="BentonSans Book"/>
            </a:endParaRPr>
          </a:p>
          <a:p>
            <a:pPr marL="311150">
              <a:lnSpc>
                <a:spcPct val="100000"/>
              </a:lnSpc>
              <a:spcBef>
                <a:spcPts val="1315"/>
              </a:spcBef>
              <a:tabLst>
                <a:tab pos="1138555" algn="l"/>
              </a:tabLst>
            </a:pPr>
            <a:r>
              <a:rPr sz="800" b="0" dirty="0">
                <a:latin typeface="BentonSans Medium"/>
                <a:cs typeface="BentonSans Medium"/>
              </a:rPr>
              <a:t>UR,</a:t>
            </a:r>
            <a:r>
              <a:rPr sz="800" b="0" spc="-15" dirty="0">
                <a:latin typeface="BentonSans Medium"/>
                <a:cs typeface="BentonSans Medium"/>
              </a:rPr>
              <a:t> </a:t>
            </a:r>
            <a:r>
              <a:rPr sz="800" b="0" spc="-10" dirty="0">
                <a:latin typeface="BentonSans Medium"/>
                <a:cs typeface="BentonSans Medium"/>
              </a:rPr>
              <a:t>total</a:t>
            </a:r>
            <a:r>
              <a:rPr sz="800" b="0" dirty="0">
                <a:latin typeface="BentonSans Medium"/>
                <a:cs typeface="BentonSans Medium"/>
              </a:rPr>
              <a:t>	UR,</a:t>
            </a:r>
            <a:r>
              <a:rPr sz="800" b="0" spc="-10" dirty="0">
                <a:latin typeface="BentonSans Medium"/>
                <a:cs typeface="BentonSans Medium"/>
              </a:rPr>
              <a:t> </a:t>
            </a:r>
            <a:r>
              <a:rPr sz="800" b="0" dirty="0">
                <a:latin typeface="BentonSans Medium"/>
                <a:cs typeface="BentonSans Medium"/>
              </a:rPr>
              <a:t>recent</a:t>
            </a:r>
            <a:r>
              <a:rPr sz="800" b="0" spc="-30" dirty="0">
                <a:latin typeface="BentonSans Medium"/>
                <a:cs typeface="BentonSans Medium"/>
              </a:rPr>
              <a:t> </a:t>
            </a:r>
            <a:r>
              <a:rPr sz="800" b="0" spc="-10" dirty="0">
                <a:latin typeface="BentonSans Medium"/>
                <a:cs typeface="BentonSans Medium"/>
              </a:rPr>
              <a:t>graduates</a:t>
            </a:r>
            <a:endParaRPr sz="800">
              <a:latin typeface="BentonSans Medium"/>
              <a:cs typeface="BentonSans Medium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626328" y="1847913"/>
            <a:ext cx="2460625" cy="3416935"/>
            <a:chOff x="6626328" y="1847913"/>
            <a:chExt cx="2460625" cy="3416935"/>
          </a:xfrm>
        </p:grpSpPr>
        <p:sp>
          <p:nvSpPr>
            <p:cNvPr id="24" name="object 24"/>
            <p:cNvSpPr/>
            <p:nvPr/>
          </p:nvSpPr>
          <p:spPr>
            <a:xfrm>
              <a:off x="6626328" y="2703576"/>
              <a:ext cx="2460625" cy="1704339"/>
            </a:xfrm>
            <a:custGeom>
              <a:avLst/>
              <a:gdLst/>
              <a:ahLst/>
              <a:cxnLst/>
              <a:rect l="l" t="t" r="r" b="b"/>
              <a:pathLst>
                <a:path w="2460625" h="1704339">
                  <a:moveTo>
                    <a:pt x="0" y="1703832"/>
                  </a:moveTo>
                  <a:lnTo>
                    <a:pt x="73174" y="1703832"/>
                  </a:lnTo>
                </a:path>
                <a:path w="2460625" h="1704339">
                  <a:moveTo>
                    <a:pt x="172234" y="1703832"/>
                  </a:moveTo>
                  <a:lnTo>
                    <a:pt x="320062" y="1703832"/>
                  </a:lnTo>
                </a:path>
                <a:path w="2460625" h="1704339">
                  <a:moveTo>
                    <a:pt x="417611" y="1703832"/>
                  </a:moveTo>
                  <a:lnTo>
                    <a:pt x="565426" y="1703832"/>
                  </a:lnTo>
                </a:path>
                <a:path w="2460625" h="1704339">
                  <a:moveTo>
                    <a:pt x="664486" y="1703832"/>
                  </a:moveTo>
                  <a:lnTo>
                    <a:pt x="812314" y="1703832"/>
                  </a:lnTo>
                </a:path>
                <a:path w="2460625" h="1704339">
                  <a:moveTo>
                    <a:pt x="909850" y="1703832"/>
                  </a:moveTo>
                  <a:lnTo>
                    <a:pt x="1057678" y="1703832"/>
                  </a:lnTo>
                </a:path>
                <a:path w="2460625" h="1704339">
                  <a:moveTo>
                    <a:pt x="1156726" y="1703832"/>
                  </a:moveTo>
                  <a:lnTo>
                    <a:pt x="1304566" y="1703832"/>
                  </a:lnTo>
                </a:path>
                <a:path w="2460625" h="1704339">
                  <a:moveTo>
                    <a:pt x="1402102" y="1703832"/>
                  </a:moveTo>
                  <a:lnTo>
                    <a:pt x="1549930" y="1703832"/>
                  </a:lnTo>
                </a:path>
                <a:path w="2460625" h="1704339">
                  <a:moveTo>
                    <a:pt x="1648990" y="1703832"/>
                  </a:moveTo>
                  <a:lnTo>
                    <a:pt x="1795294" y="1703832"/>
                  </a:lnTo>
                </a:path>
                <a:path w="2460625" h="1704339">
                  <a:moveTo>
                    <a:pt x="1894354" y="1703832"/>
                  </a:moveTo>
                  <a:lnTo>
                    <a:pt x="2042182" y="1703832"/>
                  </a:lnTo>
                </a:path>
                <a:path w="2460625" h="1704339">
                  <a:moveTo>
                    <a:pt x="2139718" y="1703832"/>
                  </a:moveTo>
                  <a:lnTo>
                    <a:pt x="2287546" y="1703832"/>
                  </a:lnTo>
                </a:path>
                <a:path w="2460625" h="1704339">
                  <a:moveTo>
                    <a:pt x="2386594" y="1703832"/>
                  </a:moveTo>
                  <a:lnTo>
                    <a:pt x="2460294" y="1703832"/>
                  </a:lnTo>
                </a:path>
                <a:path w="2460625" h="1704339">
                  <a:moveTo>
                    <a:pt x="0" y="851916"/>
                  </a:moveTo>
                  <a:lnTo>
                    <a:pt x="73174" y="851916"/>
                  </a:lnTo>
                </a:path>
                <a:path w="2460625" h="1704339">
                  <a:moveTo>
                    <a:pt x="172234" y="851916"/>
                  </a:moveTo>
                  <a:lnTo>
                    <a:pt x="320062" y="851916"/>
                  </a:lnTo>
                </a:path>
                <a:path w="2460625" h="1704339">
                  <a:moveTo>
                    <a:pt x="417611" y="851916"/>
                  </a:moveTo>
                  <a:lnTo>
                    <a:pt x="565426" y="851916"/>
                  </a:lnTo>
                </a:path>
                <a:path w="2460625" h="1704339">
                  <a:moveTo>
                    <a:pt x="664486" y="851916"/>
                  </a:moveTo>
                  <a:lnTo>
                    <a:pt x="812314" y="851916"/>
                  </a:lnTo>
                </a:path>
                <a:path w="2460625" h="1704339">
                  <a:moveTo>
                    <a:pt x="909850" y="851916"/>
                  </a:moveTo>
                  <a:lnTo>
                    <a:pt x="1057678" y="851916"/>
                  </a:lnTo>
                </a:path>
                <a:path w="2460625" h="1704339">
                  <a:moveTo>
                    <a:pt x="1156726" y="851916"/>
                  </a:moveTo>
                  <a:lnTo>
                    <a:pt x="1304566" y="851916"/>
                  </a:lnTo>
                </a:path>
                <a:path w="2460625" h="1704339">
                  <a:moveTo>
                    <a:pt x="1402102" y="851916"/>
                  </a:moveTo>
                  <a:lnTo>
                    <a:pt x="1549930" y="851916"/>
                  </a:lnTo>
                </a:path>
                <a:path w="2460625" h="1704339">
                  <a:moveTo>
                    <a:pt x="1648990" y="851916"/>
                  </a:moveTo>
                  <a:lnTo>
                    <a:pt x="1795294" y="851916"/>
                  </a:lnTo>
                </a:path>
                <a:path w="2460625" h="1704339">
                  <a:moveTo>
                    <a:pt x="1894354" y="851916"/>
                  </a:moveTo>
                  <a:lnTo>
                    <a:pt x="2042182" y="851916"/>
                  </a:lnTo>
                </a:path>
                <a:path w="2460625" h="1704339">
                  <a:moveTo>
                    <a:pt x="2139718" y="851916"/>
                  </a:moveTo>
                  <a:lnTo>
                    <a:pt x="2287546" y="851916"/>
                  </a:lnTo>
                </a:path>
                <a:path w="2460625" h="1704339">
                  <a:moveTo>
                    <a:pt x="2386594" y="851916"/>
                  </a:moveTo>
                  <a:lnTo>
                    <a:pt x="2460294" y="851916"/>
                  </a:lnTo>
                </a:path>
                <a:path w="2460625" h="1704339">
                  <a:moveTo>
                    <a:pt x="1402102" y="0"/>
                  </a:moveTo>
                  <a:lnTo>
                    <a:pt x="1549930" y="0"/>
                  </a:lnTo>
                </a:path>
                <a:path w="2460625" h="1704339">
                  <a:moveTo>
                    <a:pt x="1648990" y="0"/>
                  </a:moveTo>
                  <a:lnTo>
                    <a:pt x="1795294" y="0"/>
                  </a:lnTo>
                </a:path>
                <a:path w="2460625" h="1704339">
                  <a:moveTo>
                    <a:pt x="0" y="0"/>
                  </a:moveTo>
                  <a:lnTo>
                    <a:pt x="73174" y="0"/>
                  </a:lnTo>
                </a:path>
                <a:path w="2460625" h="1704339">
                  <a:moveTo>
                    <a:pt x="172234" y="0"/>
                  </a:moveTo>
                  <a:lnTo>
                    <a:pt x="320062" y="0"/>
                  </a:lnTo>
                </a:path>
                <a:path w="2460625" h="1704339">
                  <a:moveTo>
                    <a:pt x="1894354" y="0"/>
                  </a:moveTo>
                  <a:lnTo>
                    <a:pt x="2042182" y="0"/>
                  </a:lnTo>
                </a:path>
                <a:path w="2460625" h="1704339">
                  <a:moveTo>
                    <a:pt x="417611" y="0"/>
                  </a:moveTo>
                  <a:lnTo>
                    <a:pt x="565426" y="0"/>
                  </a:lnTo>
                </a:path>
                <a:path w="2460625" h="1704339">
                  <a:moveTo>
                    <a:pt x="664486" y="0"/>
                  </a:moveTo>
                  <a:lnTo>
                    <a:pt x="812314" y="0"/>
                  </a:lnTo>
                </a:path>
                <a:path w="2460625" h="1704339">
                  <a:moveTo>
                    <a:pt x="2139718" y="0"/>
                  </a:moveTo>
                  <a:lnTo>
                    <a:pt x="2287546" y="0"/>
                  </a:lnTo>
                </a:path>
                <a:path w="2460625" h="1704339">
                  <a:moveTo>
                    <a:pt x="909850" y="0"/>
                  </a:moveTo>
                  <a:lnTo>
                    <a:pt x="1057678" y="0"/>
                  </a:lnTo>
                </a:path>
                <a:path w="2460625" h="1704339">
                  <a:moveTo>
                    <a:pt x="1156726" y="0"/>
                  </a:moveTo>
                  <a:lnTo>
                    <a:pt x="1304566" y="0"/>
                  </a:lnTo>
                </a:path>
                <a:path w="2460625" h="1704339">
                  <a:moveTo>
                    <a:pt x="2386594" y="0"/>
                  </a:moveTo>
                  <a:lnTo>
                    <a:pt x="2460294" y="0"/>
                  </a:lnTo>
                </a:path>
              </a:pathLst>
            </a:custGeom>
            <a:ln w="6350">
              <a:solidFill>
                <a:srgbClr val="D3D3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26328" y="1851088"/>
              <a:ext cx="2460625" cy="0"/>
            </a:xfrm>
            <a:custGeom>
              <a:avLst/>
              <a:gdLst/>
              <a:ahLst/>
              <a:cxnLst/>
              <a:rect l="l" t="t" r="r" b="b"/>
              <a:pathLst>
                <a:path w="2460625">
                  <a:moveTo>
                    <a:pt x="0" y="0"/>
                  </a:moveTo>
                  <a:lnTo>
                    <a:pt x="2460294" y="0"/>
                  </a:lnTo>
                </a:path>
              </a:pathLst>
            </a:custGeom>
            <a:ln w="6350">
              <a:solidFill>
                <a:srgbClr val="D3D3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99504" y="1883663"/>
              <a:ext cx="2313940" cy="3376295"/>
            </a:xfrm>
            <a:custGeom>
              <a:avLst/>
              <a:gdLst/>
              <a:ahLst/>
              <a:cxnLst/>
              <a:rect l="l" t="t" r="r" b="b"/>
              <a:pathLst>
                <a:path w="2313940" h="3376295">
                  <a:moveTo>
                    <a:pt x="99047" y="0"/>
                  </a:moveTo>
                  <a:lnTo>
                    <a:pt x="0" y="0"/>
                  </a:lnTo>
                  <a:lnTo>
                    <a:pt x="0" y="3376066"/>
                  </a:lnTo>
                  <a:lnTo>
                    <a:pt x="99047" y="3376066"/>
                  </a:lnTo>
                  <a:lnTo>
                    <a:pt x="99047" y="0"/>
                  </a:lnTo>
                  <a:close/>
                </a:path>
                <a:path w="2313940" h="3376295">
                  <a:moveTo>
                    <a:pt x="344436" y="59436"/>
                  </a:moveTo>
                  <a:lnTo>
                    <a:pt x="246888" y="59436"/>
                  </a:lnTo>
                  <a:lnTo>
                    <a:pt x="246888" y="3376066"/>
                  </a:lnTo>
                  <a:lnTo>
                    <a:pt x="344436" y="3376066"/>
                  </a:lnTo>
                  <a:lnTo>
                    <a:pt x="344436" y="59436"/>
                  </a:lnTo>
                  <a:close/>
                </a:path>
                <a:path w="2313940" h="3376295">
                  <a:moveTo>
                    <a:pt x="591299" y="114300"/>
                  </a:moveTo>
                  <a:lnTo>
                    <a:pt x="492252" y="114300"/>
                  </a:lnTo>
                  <a:lnTo>
                    <a:pt x="492252" y="3376066"/>
                  </a:lnTo>
                  <a:lnTo>
                    <a:pt x="591299" y="3376066"/>
                  </a:lnTo>
                  <a:lnTo>
                    <a:pt x="591299" y="114300"/>
                  </a:lnTo>
                  <a:close/>
                </a:path>
                <a:path w="2313940" h="3376295">
                  <a:moveTo>
                    <a:pt x="836676" y="396240"/>
                  </a:moveTo>
                  <a:lnTo>
                    <a:pt x="739140" y="396240"/>
                  </a:lnTo>
                  <a:lnTo>
                    <a:pt x="739140" y="3376066"/>
                  </a:lnTo>
                  <a:lnTo>
                    <a:pt x="836676" y="3376066"/>
                  </a:lnTo>
                  <a:lnTo>
                    <a:pt x="836676" y="396240"/>
                  </a:lnTo>
                  <a:close/>
                </a:path>
                <a:path w="2313940" h="3376295">
                  <a:moveTo>
                    <a:pt x="1083551" y="414528"/>
                  </a:moveTo>
                  <a:lnTo>
                    <a:pt x="984504" y="414528"/>
                  </a:lnTo>
                  <a:lnTo>
                    <a:pt x="984504" y="3376066"/>
                  </a:lnTo>
                  <a:lnTo>
                    <a:pt x="1083551" y="3376066"/>
                  </a:lnTo>
                  <a:lnTo>
                    <a:pt x="1083551" y="414528"/>
                  </a:lnTo>
                  <a:close/>
                </a:path>
                <a:path w="2313940" h="3376295">
                  <a:moveTo>
                    <a:pt x="1328928" y="460248"/>
                  </a:moveTo>
                  <a:lnTo>
                    <a:pt x="1231392" y="460248"/>
                  </a:lnTo>
                  <a:lnTo>
                    <a:pt x="1231392" y="3376066"/>
                  </a:lnTo>
                  <a:lnTo>
                    <a:pt x="1328928" y="3376066"/>
                  </a:lnTo>
                  <a:lnTo>
                    <a:pt x="1328928" y="460248"/>
                  </a:lnTo>
                  <a:close/>
                </a:path>
                <a:path w="2313940" h="3376295">
                  <a:moveTo>
                    <a:pt x="1575803" y="525780"/>
                  </a:moveTo>
                  <a:lnTo>
                    <a:pt x="1476756" y="525780"/>
                  </a:lnTo>
                  <a:lnTo>
                    <a:pt x="1476756" y="3376066"/>
                  </a:lnTo>
                  <a:lnTo>
                    <a:pt x="1575803" y="3376066"/>
                  </a:lnTo>
                  <a:lnTo>
                    <a:pt x="1575803" y="525780"/>
                  </a:lnTo>
                  <a:close/>
                </a:path>
                <a:path w="2313940" h="3376295">
                  <a:moveTo>
                    <a:pt x="1821180" y="550164"/>
                  </a:moveTo>
                  <a:lnTo>
                    <a:pt x="1722120" y="550164"/>
                  </a:lnTo>
                  <a:lnTo>
                    <a:pt x="1722120" y="3376066"/>
                  </a:lnTo>
                  <a:lnTo>
                    <a:pt x="1821180" y="3376066"/>
                  </a:lnTo>
                  <a:lnTo>
                    <a:pt x="1821180" y="550164"/>
                  </a:lnTo>
                  <a:close/>
                </a:path>
                <a:path w="2313940" h="3376295">
                  <a:moveTo>
                    <a:pt x="2066531" y="566928"/>
                  </a:moveTo>
                  <a:lnTo>
                    <a:pt x="1969008" y="566928"/>
                  </a:lnTo>
                  <a:lnTo>
                    <a:pt x="1969008" y="3376066"/>
                  </a:lnTo>
                  <a:lnTo>
                    <a:pt x="2066531" y="3376066"/>
                  </a:lnTo>
                  <a:lnTo>
                    <a:pt x="2066531" y="566928"/>
                  </a:lnTo>
                  <a:close/>
                </a:path>
                <a:path w="2313940" h="3376295">
                  <a:moveTo>
                    <a:pt x="2313419" y="688848"/>
                  </a:moveTo>
                  <a:lnTo>
                    <a:pt x="2214372" y="688848"/>
                  </a:lnTo>
                  <a:lnTo>
                    <a:pt x="2214372" y="3376066"/>
                  </a:lnTo>
                  <a:lnTo>
                    <a:pt x="2313419" y="3376066"/>
                  </a:lnTo>
                  <a:lnTo>
                    <a:pt x="2313419" y="688848"/>
                  </a:lnTo>
                  <a:close/>
                </a:path>
              </a:pathLst>
            </a:custGeom>
            <a:solidFill>
              <a:srgbClr val="007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626328" y="5259729"/>
              <a:ext cx="2460625" cy="0"/>
            </a:xfrm>
            <a:custGeom>
              <a:avLst/>
              <a:gdLst/>
              <a:ahLst/>
              <a:cxnLst/>
              <a:rect l="l" t="t" r="r" b="b"/>
              <a:pathLst>
                <a:path w="2460625">
                  <a:moveTo>
                    <a:pt x="0" y="0"/>
                  </a:moveTo>
                  <a:lnTo>
                    <a:pt x="246029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465145" y="5174893"/>
            <a:ext cx="812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70761" y="4322699"/>
            <a:ext cx="75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2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69536" y="3470506"/>
            <a:ext cx="768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4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468719" y="2618313"/>
            <a:ext cx="7810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6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468821" y="1766119"/>
            <a:ext cx="7747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8</a:t>
            </a:r>
            <a:endParaRPr sz="800">
              <a:latin typeface="BentonSansCond Light"/>
              <a:cs typeface="BentonSansCond Light"/>
            </a:endParaRPr>
          </a:p>
        </p:txBody>
      </p:sp>
      <p:pic>
        <p:nvPicPr>
          <p:cNvPr id="33" name="object 3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734837" y="5345654"/>
            <a:ext cx="2990622" cy="568731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6595750" y="1379438"/>
            <a:ext cx="2345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0" spc="-10" dirty="0">
                <a:latin typeface="BentonSans Book"/>
                <a:cs typeface="BentonSans Book"/>
              </a:rPr>
              <a:t>Unemployment</a:t>
            </a:r>
            <a:r>
              <a:rPr sz="1200" b="0" spc="-2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rate</a:t>
            </a:r>
            <a:r>
              <a:rPr sz="1200" b="0" spc="-2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by</a:t>
            </a:r>
            <a:r>
              <a:rPr sz="1200" b="0" spc="-5" dirty="0">
                <a:latin typeface="BentonSans Book"/>
                <a:cs typeface="BentonSans Book"/>
              </a:rPr>
              <a:t> </a:t>
            </a:r>
            <a:r>
              <a:rPr sz="1200" b="0" spc="-25" dirty="0">
                <a:latin typeface="BentonSans Book"/>
                <a:cs typeface="BentonSans Book"/>
              </a:rPr>
              <a:t>sector,</a:t>
            </a:r>
            <a:r>
              <a:rPr sz="1200" b="0" spc="-55" dirty="0">
                <a:latin typeface="BentonSans Book"/>
                <a:cs typeface="BentonSans Book"/>
              </a:rPr>
              <a:t> </a:t>
            </a:r>
            <a:r>
              <a:rPr sz="1200" b="0" spc="-25" dirty="0">
                <a:latin typeface="BentonSans Book"/>
                <a:cs typeface="BentonSans Book"/>
              </a:rPr>
              <a:t>%, </a:t>
            </a:r>
            <a:r>
              <a:rPr sz="1200" b="0" spc="-10" dirty="0">
                <a:latin typeface="BentonSans Book"/>
                <a:cs typeface="BentonSans Book"/>
              </a:rPr>
              <a:t>December</a:t>
            </a:r>
            <a:r>
              <a:rPr sz="1200" b="0" spc="-15" dirty="0">
                <a:latin typeface="BentonSans Book"/>
                <a:cs typeface="BentonSans Book"/>
              </a:rPr>
              <a:t> </a:t>
            </a:r>
            <a:r>
              <a:rPr sz="1200" b="0" spc="-20" dirty="0">
                <a:latin typeface="BentonSans Book"/>
                <a:cs typeface="BentonSans Book"/>
              </a:rPr>
              <a:t>2025</a:t>
            </a:r>
            <a:endParaRPr sz="1200">
              <a:latin typeface="BentonSans Book"/>
              <a:cs typeface="BentonSans Book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220046" y="2000859"/>
            <a:ext cx="182880" cy="45720"/>
          </a:xfrm>
          <a:custGeom>
            <a:avLst/>
            <a:gdLst/>
            <a:ahLst/>
            <a:cxnLst/>
            <a:rect l="l" t="t" r="r" b="b"/>
            <a:pathLst>
              <a:path w="182879" h="45719">
                <a:moveTo>
                  <a:pt x="182880" y="0"/>
                </a:moveTo>
                <a:lnTo>
                  <a:pt x="0" y="0"/>
                </a:lnTo>
                <a:lnTo>
                  <a:pt x="0" y="45720"/>
                </a:lnTo>
                <a:lnTo>
                  <a:pt x="182880" y="45720"/>
                </a:lnTo>
                <a:lnTo>
                  <a:pt x="182880" y="0"/>
                </a:lnTo>
                <a:close/>
              </a:path>
            </a:pathLst>
          </a:custGeom>
          <a:solidFill>
            <a:srgbClr val="007C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57421" y="2000859"/>
            <a:ext cx="182880" cy="45720"/>
          </a:xfrm>
          <a:custGeom>
            <a:avLst/>
            <a:gdLst/>
            <a:ahLst/>
            <a:cxnLst/>
            <a:rect l="l" t="t" r="r" b="b"/>
            <a:pathLst>
              <a:path w="182879" h="45719">
                <a:moveTo>
                  <a:pt x="182879" y="0"/>
                </a:moveTo>
                <a:lnTo>
                  <a:pt x="0" y="0"/>
                </a:lnTo>
                <a:lnTo>
                  <a:pt x="0" y="45720"/>
                </a:lnTo>
                <a:lnTo>
                  <a:pt x="182879" y="45720"/>
                </a:lnTo>
                <a:lnTo>
                  <a:pt x="182879" y="0"/>
                </a:lnTo>
                <a:close/>
              </a:path>
            </a:pathLst>
          </a:custGeom>
          <a:solidFill>
            <a:srgbClr val="70C5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586755" y="7033655"/>
            <a:ext cx="1134745" cy="41338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691515" marR="6985" indent="-11430">
              <a:lnSpc>
                <a:spcPct val="109400"/>
              </a:lnSpc>
              <a:spcBef>
                <a:spcPts val="5"/>
              </a:spcBef>
            </a:pPr>
            <a:r>
              <a:rPr sz="600" b="0" spc="-10" dirty="0">
                <a:latin typeface="BentonSansCond Light"/>
                <a:cs typeface="BentonSansCond Light"/>
              </a:rPr>
              <a:t>S0000043508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P0000140445</a:t>
            </a:r>
            <a:endParaRPr sz="600">
              <a:latin typeface="BentonSansCond Light"/>
              <a:cs typeface="BentonSansCond Light"/>
            </a:endParaRPr>
          </a:p>
          <a:p>
            <a:pPr marL="12700" marR="5080" indent="657860">
              <a:lnSpc>
                <a:spcPts val="790"/>
              </a:lnSpc>
              <a:spcBef>
                <a:spcPts val="25"/>
              </a:spcBef>
            </a:pPr>
            <a:r>
              <a:rPr sz="600" b="0" dirty="0">
                <a:latin typeface="BentonSansCond Light"/>
                <a:cs typeface="BentonSansCond Light"/>
              </a:rPr>
              <a:t>PPT/</a:t>
            </a:r>
            <a:r>
              <a:rPr sz="600" b="0" spc="225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Tmpl</a:t>
            </a:r>
            <a:r>
              <a:rPr sz="600" b="0" spc="-5" dirty="0">
                <a:latin typeface="BentonSansCond Light"/>
                <a:cs typeface="BentonSansCond Light"/>
              </a:rPr>
              <a:t> </a:t>
            </a:r>
            <a:r>
              <a:rPr sz="600" b="0" spc="-25" dirty="0">
                <a:latin typeface="BentonSansCond Light"/>
                <a:cs typeface="BentonSansCond Light"/>
              </a:rPr>
              <a:t>1.6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Copyright</a:t>
            </a:r>
            <a:r>
              <a:rPr sz="600" b="0" dirty="0">
                <a:latin typeface="BentonSansCond Light"/>
                <a:cs typeface="BentonSansCond Light"/>
              </a:rPr>
              <a:t> © 2026 All</a:t>
            </a:r>
            <a:r>
              <a:rPr sz="600" b="0" spc="20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Rights</a:t>
            </a:r>
            <a:r>
              <a:rPr sz="600" b="0" spc="5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Reserved</a:t>
            </a:r>
            <a:endParaRPr sz="600">
              <a:latin typeface="BentonSansCond Light"/>
              <a:cs typeface="BentonSansCond Light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3386" y="332655"/>
            <a:ext cx="11595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BentonSans Bold"/>
                <a:cs typeface="BentonSans Bold"/>
              </a:rPr>
              <a:t>US</a:t>
            </a:r>
            <a:r>
              <a:rPr sz="1600" b="1" spc="-45" dirty="0">
                <a:latin typeface="BentonSans Bold"/>
                <a:cs typeface="BentonSans Bold"/>
              </a:rPr>
              <a:t> </a:t>
            </a:r>
            <a:r>
              <a:rPr sz="1600" b="1" spc="-10" dirty="0">
                <a:latin typeface="BentonSans Bold"/>
                <a:cs typeface="BentonSans Bold"/>
              </a:rPr>
              <a:t>Outlook</a:t>
            </a:r>
            <a:endParaRPr sz="1600">
              <a:latin typeface="BentonSans Bold"/>
              <a:cs typeface="BentonSans Bold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89229" y="2154872"/>
          <a:ext cx="6303010" cy="2121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5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0710"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400" b="0" dirty="0">
                          <a:latin typeface="BentonSans Book"/>
                          <a:cs typeface="BentonSans Book"/>
                        </a:rPr>
                        <a:t>Cycle:</a:t>
                      </a:r>
                      <a:r>
                        <a:rPr sz="1400" b="0" spc="-5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Rising</a:t>
                      </a:r>
                      <a:r>
                        <a:rPr sz="1400" b="0" spc="-3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tailwinds,</a:t>
                      </a:r>
                      <a:r>
                        <a:rPr sz="1400" b="0" spc="-6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fading</a:t>
                      </a:r>
                      <a:r>
                        <a:rPr sz="1400" b="0" spc="-4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headwinds,</a:t>
                      </a:r>
                      <a:r>
                        <a:rPr sz="1400" b="0" spc="-7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renewed</a:t>
                      </a:r>
                      <a:r>
                        <a:rPr sz="1400" b="0" spc="-4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uncertainty</a:t>
                      </a:r>
                      <a:endParaRPr sz="1400">
                        <a:latin typeface="BentonSans Book"/>
                        <a:cs typeface="BentonSans Book"/>
                      </a:endParaRPr>
                    </a:p>
                  </a:txBody>
                  <a:tcPr marL="0" marR="0" marT="116839" marB="0">
                    <a:lnL w="76200">
                      <a:solidFill>
                        <a:srgbClr val="C3C3C3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Debt,</a:t>
                      </a:r>
                      <a:r>
                        <a:rPr sz="1400" b="0" spc="-6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Demographics</a:t>
                      </a:r>
                      <a:r>
                        <a:rPr sz="1400" b="0" spc="-3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&amp;</a:t>
                      </a:r>
                      <a:r>
                        <a:rPr sz="1400" b="0" spc="-3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AI-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Dynamism:</a:t>
                      </a:r>
                      <a:r>
                        <a:rPr sz="1400" b="0" spc="-7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Who</a:t>
                      </a:r>
                      <a:r>
                        <a:rPr sz="1400" b="0" spc="-3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20" dirty="0">
                          <a:latin typeface="BentonSans Book"/>
                          <a:cs typeface="BentonSans Book"/>
                        </a:rPr>
                        <a:t>Wins</a:t>
                      </a:r>
                      <a:endParaRPr sz="1400">
                        <a:latin typeface="BentonSans Book"/>
                        <a:cs typeface="BentonSans Book"/>
                      </a:endParaRPr>
                    </a:p>
                  </a:txBody>
                  <a:tcPr marL="0" marR="0" marT="84455" marB="0">
                    <a:lnL w="76200">
                      <a:solidFill>
                        <a:srgbClr val="C3C3C3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1400" b="0" spc="-10" dirty="0">
                          <a:latin typeface="BentonSans Medium"/>
                          <a:cs typeface="BentonSans Medium"/>
                        </a:rPr>
                        <a:t>Davos</a:t>
                      </a:r>
                      <a:r>
                        <a:rPr sz="1400" b="0" spc="-35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1400" b="0" dirty="0">
                          <a:latin typeface="BentonSans Medium"/>
                          <a:cs typeface="BentonSans Medium"/>
                        </a:rPr>
                        <a:t>to</a:t>
                      </a:r>
                      <a:r>
                        <a:rPr sz="1400" b="0" spc="-5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1400" b="0" spc="-10" dirty="0">
                          <a:latin typeface="BentonSans Medium"/>
                          <a:cs typeface="BentonSans Medium"/>
                        </a:rPr>
                        <a:t>Donroe:</a:t>
                      </a:r>
                      <a:r>
                        <a:rPr sz="1400" b="0" spc="-70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1400" b="0" dirty="0">
                          <a:latin typeface="BentonSans Medium"/>
                          <a:cs typeface="BentonSans Medium"/>
                        </a:rPr>
                        <a:t>The</a:t>
                      </a:r>
                      <a:r>
                        <a:rPr sz="1400" b="0" spc="-35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1400" b="0" spc="-10" dirty="0">
                          <a:latin typeface="BentonSans Medium"/>
                          <a:cs typeface="BentonSans Medium"/>
                        </a:rPr>
                        <a:t>emerging</a:t>
                      </a:r>
                      <a:r>
                        <a:rPr sz="1400" b="0" spc="-50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1400" b="0" dirty="0">
                          <a:latin typeface="BentonSans Medium"/>
                          <a:cs typeface="BentonSans Medium"/>
                        </a:rPr>
                        <a:t>new</a:t>
                      </a:r>
                      <a:r>
                        <a:rPr sz="1400" b="0" spc="-35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1400" b="0" dirty="0">
                          <a:latin typeface="BentonSans Medium"/>
                          <a:cs typeface="BentonSans Medium"/>
                        </a:rPr>
                        <a:t>world</a:t>
                      </a:r>
                      <a:r>
                        <a:rPr sz="1400" b="0" spc="-40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1400" b="0" spc="-10" dirty="0">
                          <a:latin typeface="BentonSans Medium"/>
                          <a:cs typeface="BentonSans Medium"/>
                        </a:rPr>
                        <a:t>order</a:t>
                      </a:r>
                      <a:endParaRPr sz="1400">
                        <a:latin typeface="BentonSans Medium"/>
                        <a:cs typeface="BentonSans Medium"/>
                      </a:endParaRPr>
                    </a:p>
                  </a:txBody>
                  <a:tcPr marL="0" marR="0" marT="99695" marB="0">
                    <a:lnL w="76200">
                      <a:solidFill>
                        <a:srgbClr val="A7A1C3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455791" y="2755615"/>
            <a:ext cx="6126480" cy="0"/>
          </a:xfrm>
          <a:custGeom>
            <a:avLst/>
            <a:gdLst/>
            <a:ahLst/>
            <a:cxnLst/>
            <a:rect l="l" t="t" r="r" b="b"/>
            <a:pathLst>
              <a:path w="6126480">
                <a:moveTo>
                  <a:pt x="0" y="0"/>
                </a:moveTo>
                <a:lnTo>
                  <a:pt x="6126480" y="0"/>
                </a:lnTo>
              </a:path>
            </a:pathLst>
          </a:custGeom>
          <a:ln w="6350">
            <a:solidFill>
              <a:srgbClr val="D6D2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5791" y="3567314"/>
            <a:ext cx="6126480" cy="0"/>
          </a:xfrm>
          <a:custGeom>
            <a:avLst/>
            <a:gdLst/>
            <a:ahLst/>
            <a:cxnLst/>
            <a:rect l="l" t="t" r="r" b="b"/>
            <a:pathLst>
              <a:path w="6126480">
                <a:moveTo>
                  <a:pt x="0" y="0"/>
                </a:moveTo>
                <a:lnTo>
                  <a:pt x="6126480" y="0"/>
                </a:lnTo>
              </a:path>
            </a:pathLst>
          </a:custGeom>
          <a:ln w="6350">
            <a:solidFill>
              <a:srgbClr val="D6D2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586755" y="7033655"/>
            <a:ext cx="1134745" cy="41338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00405" marR="6985" indent="-20955">
              <a:lnSpc>
                <a:spcPct val="109400"/>
              </a:lnSpc>
              <a:spcBef>
                <a:spcPts val="5"/>
              </a:spcBef>
            </a:pPr>
            <a:r>
              <a:rPr sz="600" b="0" spc="-10" dirty="0">
                <a:latin typeface="BentonSansCond Light"/>
                <a:cs typeface="BentonSansCond Light"/>
              </a:rPr>
              <a:t>S0000043508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P0000140815</a:t>
            </a:r>
            <a:endParaRPr sz="600">
              <a:latin typeface="BentonSansCond Light"/>
              <a:cs typeface="BentonSansCond Light"/>
            </a:endParaRPr>
          </a:p>
          <a:p>
            <a:pPr marL="12700" marR="5080" indent="657860">
              <a:lnSpc>
                <a:spcPts val="790"/>
              </a:lnSpc>
              <a:spcBef>
                <a:spcPts val="25"/>
              </a:spcBef>
            </a:pPr>
            <a:r>
              <a:rPr sz="600" b="0" dirty="0">
                <a:latin typeface="BentonSansCond Light"/>
                <a:cs typeface="BentonSansCond Light"/>
              </a:rPr>
              <a:t>PPT/</a:t>
            </a:r>
            <a:r>
              <a:rPr sz="600" b="0" spc="225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Tmpl</a:t>
            </a:r>
            <a:r>
              <a:rPr sz="600" b="0" spc="-5" dirty="0">
                <a:latin typeface="BentonSansCond Light"/>
                <a:cs typeface="BentonSansCond Light"/>
              </a:rPr>
              <a:t> </a:t>
            </a:r>
            <a:r>
              <a:rPr sz="600" b="0" spc="-25" dirty="0">
                <a:latin typeface="BentonSansCond Light"/>
                <a:cs typeface="BentonSansCond Light"/>
              </a:rPr>
              <a:t>1.6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Copyright</a:t>
            </a:r>
            <a:r>
              <a:rPr sz="600" b="0" dirty="0">
                <a:latin typeface="BentonSansCond Light"/>
                <a:cs typeface="BentonSansCond Light"/>
              </a:rPr>
              <a:t> © 2026 All</a:t>
            </a:r>
            <a:r>
              <a:rPr sz="600" b="0" spc="20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Rights</a:t>
            </a:r>
            <a:r>
              <a:rPr sz="600" b="0" spc="5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Reserved</a:t>
            </a:r>
            <a:endParaRPr sz="600">
              <a:latin typeface="BentonSansCond Light"/>
              <a:cs typeface="BentonSansCond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3386" y="332655"/>
            <a:ext cx="4788535" cy="50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95"/>
              </a:spcBef>
            </a:pPr>
            <a:r>
              <a:rPr sz="1600" b="1" spc="-10" dirty="0">
                <a:latin typeface="BentonSans Bold"/>
                <a:cs typeface="BentonSans Bold"/>
              </a:rPr>
              <a:t>Davos</a:t>
            </a:r>
            <a:r>
              <a:rPr sz="1600" b="1" spc="-75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to</a:t>
            </a:r>
            <a:r>
              <a:rPr sz="1600" b="1" spc="-55" dirty="0">
                <a:latin typeface="BentonSans Bold"/>
                <a:cs typeface="BentonSans Bold"/>
              </a:rPr>
              <a:t> </a:t>
            </a:r>
            <a:r>
              <a:rPr sz="1600" b="1" spc="-10" dirty="0">
                <a:latin typeface="BentonSans Bold"/>
                <a:cs typeface="BentonSans Bold"/>
              </a:rPr>
              <a:t>Donroe:</a:t>
            </a:r>
            <a:r>
              <a:rPr sz="1600" b="1" spc="-95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The</a:t>
            </a:r>
            <a:r>
              <a:rPr sz="1600" b="1" spc="-45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emerging</a:t>
            </a:r>
            <a:r>
              <a:rPr sz="1600" b="1" spc="-45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new</a:t>
            </a:r>
            <a:r>
              <a:rPr sz="1600" b="1" spc="-55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world</a:t>
            </a:r>
            <a:r>
              <a:rPr sz="1600" b="1" spc="-50" dirty="0">
                <a:latin typeface="BentonSans Bold"/>
                <a:cs typeface="BentonSans Bold"/>
              </a:rPr>
              <a:t> </a:t>
            </a:r>
            <a:r>
              <a:rPr sz="1600" b="1" spc="-10" dirty="0">
                <a:latin typeface="BentonSans Bold"/>
                <a:cs typeface="BentonSans Bold"/>
              </a:rPr>
              <a:t>order</a:t>
            </a:r>
            <a:endParaRPr sz="1600">
              <a:latin typeface="BentonSans Bold"/>
              <a:cs typeface="BentonSans Bold"/>
            </a:endParaRPr>
          </a:p>
          <a:p>
            <a:pPr marL="12700">
              <a:lnSpc>
                <a:spcPts val="1910"/>
              </a:lnSpc>
            </a:pPr>
            <a:r>
              <a:rPr sz="1600" b="0" dirty="0">
                <a:latin typeface="BentonSans Book"/>
                <a:cs typeface="BentonSans Book"/>
              </a:rPr>
              <a:t>A</a:t>
            </a:r>
            <a:r>
              <a:rPr sz="1600" b="0" spc="-60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fragmenting</a:t>
            </a:r>
            <a:r>
              <a:rPr sz="1600" b="0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geopolitical</a:t>
            </a:r>
            <a:r>
              <a:rPr sz="1600" b="0" spc="5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landscape</a:t>
            </a:r>
            <a:endParaRPr sz="1600">
              <a:latin typeface="BentonSans Book"/>
              <a:cs typeface="BentonSans Book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00659" y="2209800"/>
          <a:ext cx="8493760" cy="2689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52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7055"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b="0" dirty="0">
                          <a:latin typeface="BentonSans Book"/>
                          <a:cs typeface="BentonSans Book"/>
                        </a:rPr>
                        <a:t>A</a:t>
                      </a:r>
                      <a:r>
                        <a:rPr sz="1400" b="0" spc="-2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more</a:t>
                      </a:r>
                      <a:r>
                        <a:rPr sz="1400" b="0" spc="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interventionist</a:t>
                      </a:r>
                      <a:r>
                        <a:rPr sz="1400" b="0" spc="-7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45" dirty="0">
                          <a:latin typeface="BentonSans Book"/>
                          <a:cs typeface="BentonSans Book"/>
                        </a:rPr>
                        <a:t>Trump</a:t>
                      </a:r>
                      <a:r>
                        <a:rPr sz="1400" b="0" spc="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administration:</a:t>
                      </a:r>
                      <a:r>
                        <a:rPr sz="1400" b="0" spc="-2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Greenland,</a:t>
                      </a:r>
                      <a:r>
                        <a:rPr sz="1400" b="0" spc="-10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25" dirty="0">
                          <a:latin typeface="BentonSans Book"/>
                          <a:cs typeface="BentonSans Book"/>
                        </a:rPr>
                        <a:t>Venezuela,</a:t>
                      </a:r>
                      <a:r>
                        <a:rPr sz="1400" b="0" spc="-6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Iran….</a:t>
                      </a:r>
                      <a:endParaRPr sz="1400">
                        <a:latin typeface="BentonSans Book"/>
                        <a:cs typeface="BentonSans Book"/>
                      </a:endParaRPr>
                    </a:p>
                  </a:txBody>
                  <a:tcPr marL="0" marR="0" marT="102870" marB="0">
                    <a:lnL w="76200">
                      <a:solidFill>
                        <a:srgbClr val="70C5E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Domestic</a:t>
                      </a:r>
                      <a:r>
                        <a:rPr sz="1400" b="0" spc="-6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actions</a:t>
                      </a:r>
                      <a:r>
                        <a:rPr sz="1400" b="0" spc="-4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include</a:t>
                      </a:r>
                      <a:r>
                        <a:rPr sz="1400" b="0" spc="-5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critical</a:t>
                      </a:r>
                      <a:r>
                        <a:rPr sz="1400" b="0" spc="-5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stakes</a:t>
                      </a:r>
                      <a:r>
                        <a:rPr sz="1400" b="0" spc="-5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in</a:t>
                      </a:r>
                      <a:r>
                        <a:rPr sz="1400" b="0" spc="-2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key</a:t>
                      </a:r>
                      <a:r>
                        <a:rPr sz="1400" b="0" spc="-5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industries</a:t>
                      </a:r>
                      <a:endParaRPr sz="1400">
                        <a:latin typeface="BentonSans Book"/>
                        <a:cs typeface="BentonSans Book"/>
                      </a:endParaRPr>
                    </a:p>
                  </a:txBody>
                  <a:tcPr marL="0" marR="0" marT="26034" marB="0">
                    <a:lnL w="76200">
                      <a:solidFill>
                        <a:srgbClr val="F1A9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318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Reorientation</a:t>
                      </a:r>
                      <a:r>
                        <a:rPr sz="1400" b="0" spc="-5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of</a:t>
                      </a:r>
                      <a:r>
                        <a:rPr sz="14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trade</a:t>
                      </a:r>
                      <a:r>
                        <a:rPr sz="14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and</a:t>
                      </a:r>
                      <a:r>
                        <a:rPr sz="1400" b="0" spc="-3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capital</a:t>
                      </a:r>
                      <a:r>
                        <a:rPr sz="1400" b="0" spc="-4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flows:</a:t>
                      </a:r>
                      <a:r>
                        <a:rPr sz="1400" b="0" spc="-5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25" dirty="0">
                          <a:latin typeface="BentonSans Book"/>
                          <a:cs typeface="BentonSans Book"/>
                        </a:rPr>
                        <a:t>Western</a:t>
                      </a:r>
                      <a:r>
                        <a:rPr sz="1400" b="0" spc="-2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Hemisphere</a:t>
                      </a:r>
                      <a:r>
                        <a:rPr sz="1400" b="0" spc="-4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gains</a:t>
                      </a:r>
                      <a:r>
                        <a:rPr sz="1400" b="0" spc="-2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prominence</a:t>
                      </a:r>
                      <a:r>
                        <a:rPr sz="1400" b="0" spc="-4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25" dirty="0">
                          <a:latin typeface="BentonSans Book"/>
                          <a:cs typeface="BentonSans Book"/>
                        </a:rPr>
                        <a:t>over</a:t>
                      </a:r>
                      <a:r>
                        <a:rPr sz="1400" b="0" spc="-7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20" dirty="0">
                          <a:latin typeface="BentonSans Book"/>
                          <a:cs typeface="BentonSans Book"/>
                        </a:rPr>
                        <a:t>Asia</a:t>
                      </a:r>
                      <a:endParaRPr sz="1400">
                        <a:latin typeface="BentonSans Book"/>
                        <a:cs typeface="BentonSans Book"/>
                      </a:endParaRPr>
                    </a:p>
                  </a:txBody>
                  <a:tcPr marL="0" marR="0" marT="59690" marB="0">
                    <a:lnL w="76200">
                      <a:solidFill>
                        <a:srgbClr val="A7A1C3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318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Greater</a:t>
                      </a:r>
                      <a:r>
                        <a:rPr sz="1400" b="0" spc="-5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20" dirty="0">
                          <a:latin typeface="BentonSans Book"/>
                          <a:cs typeface="BentonSans Book"/>
                        </a:rPr>
                        <a:t>self-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insurance</a:t>
                      </a:r>
                      <a:r>
                        <a:rPr sz="1400" b="0" spc="-4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by</a:t>
                      </a:r>
                      <a:r>
                        <a:rPr sz="1400" b="0" spc="-2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nation</a:t>
                      </a:r>
                      <a:r>
                        <a:rPr sz="1400" b="0" spc="-3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states:</a:t>
                      </a:r>
                      <a:r>
                        <a:rPr sz="1400" b="0" spc="-4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Defense</a:t>
                      </a:r>
                      <a:r>
                        <a:rPr sz="1400" b="0" spc="-4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spending</a:t>
                      </a:r>
                      <a:r>
                        <a:rPr sz="1400" b="0" spc="-2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&amp;</a:t>
                      </a:r>
                      <a:r>
                        <a:rPr sz="1400" b="0" spc="-2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energy</a:t>
                      </a:r>
                      <a:r>
                        <a:rPr sz="1400" b="0" spc="-3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security</a:t>
                      </a:r>
                      <a:r>
                        <a:rPr sz="1400" b="0" spc="-3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gain</a:t>
                      </a:r>
                      <a:r>
                        <a:rPr sz="1400" b="0" spc="-3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prominence</a:t>
                      </a:r>
                      <a:endParaRPr sz="1400">
                        <a:latin typeface="BentonSans Book"/>
                        <a:cs typeface="BentonSans Book"/>
                      </a:endParaRPr>
                    </a:p>
                  </a:txBody>
                  <a:tcPr marL="0" marR="0" marT="74295" marB="0">
                    <a:lnL w="76200">
                      <a:solidFill>
                        <a:srgbClr val="9CAE87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464670" y="2777453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>
                <a:moveTo>
                  <a:pt x="0" y="0"/>
                </a:moveTo>
                <a:lnTo>
                  <a:pt x="8321040" y="0"/>
                </a:lnTo>
              </a:path>
            </a:pathLst>
          </a:custGeom>
          <a:ln w="6350">
            <a:solidFill>
              <a:srgbClr val="D6D2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670" y="3470263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>
                <a:moveTo>
                  <a:pt x="0" y="0"/>
                </a:moveTo>
                <a:lnTo>
                  <a:pt x="8321040" y="0"/>
                </a:lnTo>
              </a:path>
            </a:pathLst>
          </a:custGeom>
          <a:ln w="6350">
            <a:solidFill>
              <a:srgbClr val="D6D2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4670" y="4233392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>
                <a:moveTo>
                  <a:pt x="0" y="0"/>
                </a:moveTo>
                <a:lnTo>
                  <a:pt x="8321040" y="0"/>
                </a:lnTo>
              </a:path>
            </a:pathLst>
          </a:custGeom>
          <a:ln w="6350">
            <a:solidFill>
              <a:srgbClr val="D6D2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586755" y="7033655"/>
            <a:ext cx="1134745" cy="41338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691515" marR="6985" indent="-11430">
              <a:lnSpc>
                <a:spcPct val="109400"/>
              </a:lnSpc>
              <a:spcBef>
                <a:spcPts val="5"/>
              </a:spcBef>
            </a:pPr>
            <a:r>
              <a:rPr sz="600" b="0" spc="-10" dirty="0">
                <a:latin typeface="BentonSansCond Light"/>
                <a:cs typeface="BentonSansCond Light"/>
              </a:rPr>
              <a:t>S0000043508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P0000140789</a:t>
            </a:r>
            <a:endParaRPr sz="600">
              <a:latin typeface="BentonSansCond Light"/>
              <a:cs typeface="BentonSansCond Light"/>
            </a:endParaRPr>
          </a:p>
          <a:p>
            <a:pPr marL="12700" marR="5080" indent="657860">
              <a:lnSpc>
                <a:spcPts val="790"/>
              </a:lnSpc>
              <a:spcBef>
                <a:spcPts val="25"/>
              </a:spcBef>
            </a:pPr>
            <a:r>
              <a:rPr sz="600" b="0" dirty="0">
                <a:latin typeface="BentonSansCond Light"/>
                <a:cs typeface="BentonSansCond Light"/>
              </a:rPr>
              <a:t>PPT/</a:t>
            </a:r>
            <a:r>
              <a:rPr sz="600" b="0" spc="225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Tmpl</a:t>
            </a:r>
            <a:r>
              <a:rPr sz="600" b="0" spc="-5" dirty="0">
                <a:latin typeface="BentonSansCond Light"/>
                <a:cs typeface="BentonSansCond Light"/>
              </a:rPr>
              <a:t> </a:t>
            </a:r>
            <a:r>
              <a:rPr sz="600" b="0" spc="-25" dirty="0">
                <a:latin typeface="BentonSansCond Light"/>
                <a:cs typeface="BentonSansCond Light"/>
              </a:rPr>
              <a:t>1.6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Copyright</a:t>
            </a:r>
            <a:r>
              <a:rPr sz="600" b="0" dirty="0">
                <a:latin typeface="BentonSansCond Light"/>
                <a:cs typeface="BentonSansCond Light"/>
              </a:rPr>
              <a:t> © 2026 All</a:t>
            </a:r>
            <a:r>
              <a:rPr sz="600" b="0" spc="20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Rights</a:t>
            </a:r>
            <a:r>
              <a:rPr sz="600" b="0" spc="5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Reserved</a:t>
            </a:r>
            <a:endParaRPr sz="600">
              <a:latin typeface="BentonSansCond Light"/>
              <a:cs typeface="BentonSansCond Ligh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3386" y="332655"/>
            <a:ext cx="6566534" cy="50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95"/>
              </a:spcBef>
            </a:pPr>
            <a:r>
              <a:rPr sz="1600" b="1" spc="-10" dirty="0">
                <a:latin typeface="BentonSans Bold"/>
                <a:cs typeface="BentonSans Bold"/>
              </a:rPr>
              <a:t>Davos</a:t>
            </a:r>
            <a:r>
              <a:rPr sz="1600" b="1" spc="-75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to</a:t>
            </a:r>
            <a:r>
              <a:rPr sz="1600" b="1" spc="-55" dirty="0">
                <a:latin typeface="BentonSans Bold"/>
                <a:cs typeface="BentonSans Bold"/>
              </a:rPr>
              <a:t> </a:t>
            </a:r>
            <a:r>
              <a:rPr sz="1600" b="1" spc="-10" dirty="0">
                <a:latin typeface="BentonSans Bold"/>
                <a:cs typeface="BentonSans Bold"/>
              </a:rPr>
              <a:t>Donroe:</a:t>
            </a:r>
            <a:r>
              <a:rPr sz="1600" b="1" spc="-95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The</a:t>
            </a:r>
            <a:r>
              <a:rPr sz="1600" b="1" spc="-45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emerging</a:t>
            </a:r>
            <a:r>
              <a:rPr sz="1600" b="1" spc="-45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new</a:t>
            </a:r>
            <a:r>
              <a:rPr sz="1600" b="1" spc="-55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world</a:t>
            </a:r>
            <a:r>
              <a:rPr sz="1600" b="1" spc="-50" dirty="0">
                <a:latin typeface="BentonSans Bold"/>
                <a:cs typeface="BentonSans Bold"/>
              </a:rPr>
              <a:t> </a:t>
            </a:r>
            <a:r>
              <a:rPr sz="1600" b="1" spc="-10" dirty="0">
                <a:latin typeface="BentonSans Bold"/>
                <a:cs typeface="BentonSans Bold"/>
              </a:rPr>
              <a:t>order</a:t>
            </a:r>
            <a:endParaRPr sz="1600">
              <a:latin typeface="BentonSans Bold"/>
              <a:cs typeface="BentonSans Bold"/>
            </a:endParaRPr>
          </a:p>
          <a:p>
            <a:pPr marL="12700">
              <a:lnSpc>
                <a:spcPts val="1910"/>
              </a:lnSpc>
            </a:pPr>
            <a:r>
              <a:rPr sz="1600" b="0" dirty="0">
                <a:latin typeface="BentonSans Book"/>
                <a:cs typeface="BentonSans Book"/>
              </a:rPr>
              <a:t>A</a:t>
            </a:r>
            <a:r>
              <a:rPr sz="1600" b="0" spc="-8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wider</a:t>
            </a:r>
            <a:r>
              <a:rPr sz="1600" b="0" spc="-3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range</a:t>
            </a:r>
            <a:r>
              <a:rPr sz="1600" b="0" spc="-2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of</a:t>
            </a:r>
            <a:r>
              <a:rPr sz="1600" b="0" spc="-5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economic</a:t>
            </a:r>
            <a:r>
              <a:rPr sz="1600" b="0" spc="-3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and</a:t>
            </a:r>
            <a:r>
              <a:rPr sz="1600" b="0" spc="-3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policy</a:t>
            </a:r>
            <a:r>
              <a:rPr sz="1600" b="0" spc="-45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outcomes</a:t>
            </a:r>
            <a:r>
              <a:rPr sz="1600" b="0" spc="-4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due</a:t>
            </a:r>
            <a:r>
              <a:rPr sz="1600" b="0" spc="-4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to</a:t>
            </a:r>
            <a:r>
              <a:rPr sz="1600" b="0" spc="-3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the</a:t>
            </a:r>
            <a:r>
              <a:rPr sz="1600" b="0" spc="-4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Iran</a:t>
            </a:r>
            <a:r>
              <a:rPr sz="1600" b="0" spc="-40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conflict</a:t>
            </a:r>
            <a:endParaRPr sz="1600">
              <a:latin typeface="BentonSans Book"/>
              <a:cs typeface="BentonSans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86755" y="7033655"/>
            <a:ext cx="1134745" cy="41338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689610" marR="6985" indent="-10160">
              <a:lnSpc>
                <a:spcPct val="109400"/>
              </a:lnSpc>
              <a:spcBef>
                <a:spcPts val="5"/>
              </a:spcBef>
            </a:pPr>
            <a:r>
              <a:rPr sz="600" b="0" spc="-10" dirty="0">
                <a:latin typeface="BentonSansCond Light"/>
                <a:cs typeface="BentonSansCond Light"/>
              </a:rPr>
              <a:t>S0000043508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P0000140449</a:t>
            </a:r>
            <a:endParaRPr sz="600">
              <a:latin typeface="BentonSansCond Light"/>
              <a:cs typeface="BentonSansCond Light"/>
            </a:endParaRPr>
          </a:p>
          <a:p>
            <a:pPr marL="12700" marR="5080" indent="657860">
              <a:lnSpc>
                <a:spcPts val="790"/>
              </a:lnSpc>
              <a:spcBef>
                <a:spcPts val="25"/>
              </a:spcBef>
            </a:pPr>
            <a:r>
              <a:rPr sz="600" b="0" dirty="0">
                <a:latin typeface="BentonSansCond Light"/>
                <a:cs typeface="BentonSansCond Light"/>
              </a:rPr>
              <a:t>PPT/</a:t>
            </a:r>
            <a:r>
              <a:rPr sz="600" b="0" spc="225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Tmpl</a:t>
            </a:r>
            <a:r>
              <a:rPr sz="600" b="0" spc="-5" dirty="0">
                <a:latin typeface="BentonSansCond Light"/>
                <a:cs typeface="BentonSansCond Light"/>
              </a:rPr>
              <a:t> </a:t>
            </a:r>
            <a:r>
              <a:rPr sz="600" b="0" spc="-25" dirty="0">
                <a:latin typeface="BentonSansCond Light"/>
                <a:cs typeface="BentonSansCond Light"/>
              </a:rPr>
              <a:t>1.6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Copyright</a:t>
            </a:r>
            <a:r>
              <a:rPr sz="600" b="0" dirty="0">
                <a:latin typeface="BentonSansCond Light"/>
                <a:cs typeface="BentonSansCond Light"/>
              </a:rPr>
              <a:t> © 2026 All</a:t>
            </a:r>
            <a:r>
              <a:rPr sz="600" b="0" spc="20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Rights</a:t>
            </a:r>
            <a:r>
              <a:rPr sz="600" b="0" spc="5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Reserved</a:t>
            </a:r>
            <a:endParaRPr sz="600">
              <a:latin typeface="BentonSansCond Light"/>
              <a:cs typeface="BentonSansCond Ligh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34962" y="6510130"/>
            <a:ext cx="20834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latin typeface="BentonSansCond Book"/>
                <a:cs typeface="BentonSansCond Book"/>
              </a:rPr>
              <a:t>Sources:</a:t>
            </a:r>
            <a:r>
              <a:rPr sz="800" b="0" spc="1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Bloomberg,</a:t>
            </a:r>
            <a:r>
              <a:rPr sz="800" b="0" spc="-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Haver,</a:t>
            </a:r>
            <a:r>
              <a:rPr sz="800" b="0" spc="5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Macrobond,</a:t>
            </a:r>
            <a:r>
              <a:rPr sz="800" b="0" spc="-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UBS. </a:t>
            </a:r>
            <a:r>
              <a:rPr sz="800" b="0" spc="-25" dirty="0">
                <a:latin typeface="BentonSansCond Book"/>
                <a:cs typeface="BentonSansCond Book"/>
              </a:rPr>
              <a:t>WMC</a:t>
            </a:r>
            <a:endParaRPr sz="800">
              <a:latin typeface="BentonSansCond Book"/>
              <a:cs typeface="BentonSansCond Boo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31387" y="2180185"/>
          <a:ext cx="7955915" cy="33483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7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38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39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6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05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46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578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461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5788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0767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7305" marR="5600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dirty="0">
                          <a:latin typeface="BentonSans Medium"/>
                          <a:cs typeface="BentonSans Medium"/>
                        </a:rPr>
                        <a:t>Historical</a:t>
                      </a:r>
                      <a:r>
                        <a:rPr sz="800" b="0" spc="-40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dirty="0">
                          <a:latin typeface="BentonSans Medium"/>
                          <a:cs typeface="BentonSans Medium"/>
                        </a:rPr>
                        <a:t>periods</a:t>
                      </a:r>
                      <a:r>
                        <a:rPr sz="800" b="0" spc="-50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dirty="0">
                          <a:latin typeface="BentonSans Medium"/>
                          <a:cs typeface="BentonSans Medium"/>
                        </a:rPr>
                        <a:t>of</a:t>
                      </a:r>
                      <a:r>
                        <a:rPr sz="800" b="0" spc="-10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dirty="0">
                          <a:latin typeface="BentonSans Medium"/>
                          <a:cs typeface="BentonSans Medium"/>
                        </a:rPr>
                        <a:t>supply</a:t>
                      </a:r>
                      <a:r>
                        <a:rPr sz="800" b="0" spc="-15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spc="-10" dirty="0">
                          <a:latin typeface="BentonSans Medium"/>
                          <a:cs typeface="BentonSans Medium"/>
                        </a:rPr>
                        <a:t>driven</a:t>
                      </a:r>
                      <a:r>
                        <a:rPr sz="800" b="0" spc="500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dirty="0">
                          <a:latin typeface="BentonSans Medium"/>
                          <a:cs typeface="BentonSans Medium"/>
                        </a:rPr>
                        <a:t>oil</a:t>
                      </a:r>
                      <a:r>
                        <a:rPr sz="800" b="0" spc="-15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dirty="0">
                          <a:latin typeface="BentonSans Medium"/>
                          <a:cs typeface="BentonSans Medium"/>
                        </a:rPr>
                        <a:t>price</a:t>
                      </a:r>
                      <a:r>
                        <a:rPr sz="800" b="0" spc="-35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dirty="0">
                          <a:latin typeface="BentonSans Medium"/>
                          <a:cs typeface="BentonSans Medium"/>
                        </a:rPr>
                        <a:t>increase</a:t>
                      </a:r>
                      <a:r>
                        <a:rPr sz="800" b="0" spc="-45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dirty="0">
                          <a:latin typeface="BentonSans Medium"/>
                          <a:cs typeface="BentonSans Medium"/>
                        </a:rPr>
                        <a:t>in </a:t>
                      </a:r>
                      <a:r>
                        <a:rPr sz="800" b="0" spc="-10" dirty="0">
                          <a:latin typeface="BentonSans Medium"/>
                          <a:cs typeface="BentonSans Medium"/>
                        </a:rPr>
                        <a:t>history</a:t>
                      </a:r>
                      <a:endParaRPr sz="800">
                        <a:latin typeface="BentonSans Medium"/>
                        <a:cs typeface="BentonSans Medium"/>
                      </a:endParaRPr>
                    </a:p>
                  </a:txBody>
                  <a:tcPr marL="0" marR="0" marT="13970" marB="0">
                    <a:lnB w="12700">
                      <a:solidFill>
                        <a:srgbClr val="007CB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7CB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73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dirty="0">
                          <a:latin typeface="BentonSans Medium"/>
                          <a:cs typeface="BentonSans Medium"/>
                        </a:rPr>
                        <a:t>Change</a:t>
                      </a:r>
                      <a:r>
                        <a:rPr sz="800" b="0" spc="-15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dirty="0">
                          <a:latin typeface="BentonSans Medium"/>
                          <a:cs typeface="BentonSans Medium"/>
                        </a:rPr>
                        <a:t>during</a:t>
                      </a:r>
                      <a:r>
                        <a:rPr sz="800" b="0" spc="-25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dirty="0">
                          <a:latin typeface="BentonSans Medium"/>
                          <a:cs typeface="BentonSans Medium"/>
                        </a:rPr>
                        <a:t>the</a:t>
                      </a:r>
                      <a:r>
                        <a:rPr sz="800" b="0" spc="-15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spc="-10" dirty="0">
                          <a:latin typeface="BentonSans Medium"/>
                          <a:cs typeface="BentonSans Medium"/>
                        </a:rPr>
                        <a:t>period</a:t>
                      </a:r>
                      <a:endParaRPr sz="800">
                        <a:latin typeface="BentonSans Medium"/>
                        <a:cs typeface="BentonSans Medium"/>
                      </a:endParaRPr>
                    </a:p>
                  </a:txBody>
                  <a:tcPr marL="0" marR="0" marT="0" marB="0">
                    <a:lnB w="12700">
                      <a:solidFill>
                        <a:srgbClr val="70C5E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 marR="1784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800" b="0" dirty="0">
                          <a:latin typeface="BentonSans Medium"/>
                          <a:cs typeface="BentonSans Medium"/>
                        </a:rPr>
                        <a:t>Avg</a:t>
                      </a:r>
                      <a:r>
                        <a:rPr sz="800" b="0" spc="-5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dirty="0">
                          <a:latin typeface="BentonSans Medium"/>
                          <a:cs typeface="BentonSans Medium"/>
                        </a:rPr>
                        <a:t>of</a:t>
                      </a:r>
                      <a:r>
                        <a:rPr sz="800" b="0" spc="-15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spc="-25" dirty="0">
                          <a:latin typeface="BentonSans Medium"/>
                          <a:cs typeface="BentonSans Medium"/>
                        </a:rPr>
                        <a:t>12m</a:t>
                      </a:r>
                      <a:r>
                        <a:rPr sz="800" b="0" spc="500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spc="-10" dirty="0">
                          <a:latin typeface="BentonSans Medium"/>
                          <a:cs typeface="BentonSans Medium"/>
                        </a:rPr>
                        <a:t>quarters</a:t>
                      </a:r>
                      <a:r>
                        <a:rPr sz="800" b="0" spc="500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dirty="0">
                          <a:latin typeface="BentonSans Medium"/>
                          <a:cs typeface="BentonSans Medium"/>
                        </a:rPr>
                        <a:t>from</a:t>
                      </a:r>
                      <a:r>
                        <a:rPr sz="800" b="0" spc="-25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spc="-20" dirty="0">
                          <a:latin typeface="BentonSans Medium"/>
                          <a:cs typeface="BentonSans Medium"/>
                        </a:rPr>
                        <a:t>peak</a:t>
                      </a:r>
                      <a:endParaRPr sz="800">
                        <a:latin typeface="BentonSans Medium"/>
                        <a:cs typeface="BentonSans Medium"/>
                      </a:endParaRPr>
                    </a:p>
                  </a:txBody>
                  <a:tcPr marL="0" marR="0" marT="9525" marB="0">
                    <a:lnB w="12700">
                      <a:solidFill>
                        <a:srgbClr val="F1A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800" b="0" dirty="0">
                          <a:latin typeface="BentonSans Medium"/>
                          <a:cs typeface="BentonSans Medium"/>
                        </a:rPr>
                        <a:t>Avg</a:t>
                      </a:r>
                      <a:r>
                        <a:rPr sz="800" b="0" spc="-10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spc="-25" dirty="0">
                          <a:latin typeface="BentonSans Medium"/>
                          <a:cs typeface="BentonSans Medium"/>
                        </a:rPr>
                        <a:t>of</a:t>
                      </a:r>
                      <a:endParaRPr sz="800">
                        <a:latin typeface="BentonSans Medium"/>
                        <a:cs typeface="BentonSans Medium"/>
                      </a:endParaRPr>
                    </a:p>
                    <a:p>
                      <a:pPr marL="27305" marR="220345">
                        <a:lnSpc>
                          <a:spcPct val="100000"/>
                        </a:lnSpc>
                      </a:pPr>
                      <a:r>
                        <a:rPr sz="800" b="0" dirty="0">
                          <a:latin typeface="BentonSans Medium"/>
                          <a:cs typeface="BentonSans Medium"/>
                        </a:rPr>
                        <a:t>12</a:t>
                      </a:r>
                      <a:r>
                        <a:rPr sz="800" b="0" spc="-5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dirty="0">
                          <a:latin typeface="BentonSans Medium"/>
                          <a:cs typeface="BentonSans Medium"/>
                        </a:rPr>
                        <a:t>mos</a:t>
                      </a:r>
                      <a:r>
                        <a:rPr sz="800" b="0" spc="-10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spc="-20" dirty="0">
                          <a:latin typeface="BentonSans Medium"/>
                          <a:cs typeface="BentonSans Medium"/>
                        </a:rPr>
                        <a:t>from</a:t>
                      </a:r>
                      <a:r>
                        <a:rPr sz="800" b="0" spc="500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spc="-10" dirty="0">
                          <a:latin typeface="BentonSans Medium"/>
                          <a:cs typeface="BentonSans Medium"/>
                        </a:rPr>
                        <a:t>beginning</a:t>
                      </a:r>
                      <a:endParaRPr sz="800">
                        <a:latin typeface="BentonSans Medium"/>
                        <a:cs typeface="BentonSans Medium"/>
                      </a:endParaRPr>
                    </a:p>
                  </a:txBody>
                  <a:tcPr marL="0" marR="0" marT="9525" marB="0">
                    <a:lnB w="12700">
                      <a:solidFill>
                        <a:srgbClr val="A7A1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800" b="0" dirty="0">
                          <a:latin typeface="BentonSans Medium"/>
                          <a:cs typeface="BentonSans Medium"/>
                        </a:rPr>
                        <a:t>Avg</a:t>
                      </a:r>
                      <a:r>
                        <a:rPr sz="800" b="0" spc="-10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spc="-25" dirty="0">
                          <a:latin typeface="BentonSans Medium"/>
                          <a:cs typeface="BentonSans Medium"/>
                        </a:rPr>
                        <a:t>of</a:t>
                      </a:r>
                      <a:endParaRPr sz="800">
                        <a:latin typeface="BentonSans Medium"/>
                        <a:cs typeface="BentonSans Medium"/>
                      </a:endParaRPr>
                    </a:p>
                    <a:p>
                      <a:pPr marL="27305" marR="220345">
                        <a:lnSpc>
                          <a:spcPct val="100000"/>
                        </a:lnSpc>
                      </a:pPr>
                      <a:r>
                        <a:rPr sz="800" b="0" dirty="0">
                          <a:latin typeface="BentonSans Medium"/>
                          <a:cs typeface="BentonSans Medium"/>
                        </a:rPr>
                        <a:t>12</a:t>
                      </a:r>
                      <a:r>
                        <a:rPr sz="800" b="0" spc="-5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dirty="0">
                          <a:latin typeface="BentonSans Medium"/>
                          <a:cs typeface="BentonSans Medium"/>
                        </a:rPr>
                        <a:t>mos</a:t>
                      </a:r>
                      <a:r>
                        <a:rPr sz="800" b="0" spc="-10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spc="-20" dirty="0">
                          <a:latin typeface="BentonSans Medium"/>
                          <a:cs typeface="BentonSans Medium"/>
                        </a:rPr>
                        <a:t>from</a:t>
                      </a:r>
                      <a:r>
                        <a:rPr sz="800" b="0" spc="500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spc="-10" dirty="0">
                          <a:latin typeface="BentonSans Medium"/>
                          <a:cs typeface="BentonSans Medium"/>
                        </a:rPr>
                        <a:t>beginning</a:t>
                      </a:r>
                      <a:endParaRPr sz="800">
                        <a:latin typeface="BentonSans Medium"/>
                        <a:cs typeface="BentonSans Medium"/>
                      </a:endParaRPr>
                    </a:p>
                  </a:txBody>
                  <a:tcPr marL="0" marR="0" marT="9525" marB="0">
                    <a:lnB w="12700">
                      <a:solidFill>
                        <a:srgbClr val="9CAE8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73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spc="-10" dirty="0">
                          <a:latin typeface="BentonSans Medium"/>
                          <a:cs typeface="BentonSans Medium"/>
                        </a:rPr>
                        <a:t>Event</a:t>
                      </a:r>
                      <a:endParaRPr sz="800">
                        <a:latin typeface="BentonSans Medium"/>
                        <a:cs typeface="BentonSans Medium"/>
                      </a:endParaRPr>
                    </a:p>
                  </a:txBody>
                  <a:tcPr marL="0" marR="0" marT="0" marB="0">
                    <a:lnT w="12700">
                      <a:solidFill>
                        <a:srgbClr val="007CB9"/>
                      </a:solidFill>
                      <a:prstDash val="solid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26695" marR="128270">
                        <a:lnSpc>
                          <a:spcPct val="100000"/>
                        </a:lnSpc>
                      </a:pPr>
                      <a:r>
                        <a:rPr sz="800" b="0" dirty="0">
                          <a:latin typeface="BentonSans Medium"/>
                          <a:cs typeface="BentonSans Medium"/>
                        </a:rPr>
                        <a:t>Oil</a:t>
                      </a:r>
                      <a:r>
                        <a:rPr sz="800" b="0" spc="-15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spc="-10" dirty="0">
                          <a:latin typeface="BentonSans Medium"/>
                          <a:cs typeface="BentonSans Medium"/>
                        </a:rPr>
                        <a:t>price</a:t>
                      </a:r>
                      <a:r>
                        <a:rPr sz="800" b="0" spc="500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spc="-10" dirty="0">
                          <a:latin typeface="BentonSans Medium"/>
                          <a:cs typeface="BentonSans Medium"/>
                        </a:rPr>
                        <a:t>rally</a:t>
                      </a:r>
                      <a:r>
                        <a:rPr sz="800" b="0" spc="500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spc="-10" dirty="0">
                          <a:latin typeface="BentonSans Medium"/>
                          <a:cs typeface="BentonSans Medium"/>
                        </a:rPr>
                        <a:t>beginning</a:t>
                      </a:r>
                      <a:endParaRPr sz="800">
                        <a:latin typeface="BentonSans Medium"/>
                        <a:cs typeface="BentonSans Medium"/>
                      </a:endParaRPr>
                    </a:p>
                  </a:txBody>
                  <a:tcPr marL="0" marR="0" marT="0" marB="0">
                    <a:lnT w="12700">
                      <a:solidFill>
                        <a:srgbClr val="007CB9"/>
                      </a:solidFill>
                      <a:prstDash val="solid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36525" marR="3003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dirty="0">
                          <a:latin typeface="BentonSans Medium"/>
                          <a:cs typeface="BentonSans Medium"/>
                        </a:rPr>
                        <a:t>Oil</a:t>
                      </a:r>
                      <a:r>
                        <a:rPr sz="800" b="0" spc="-15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spc="-10" dirty="0">
                          <a:latin typeface="BentonSans Medium"/>
                          <a:cs typeface="BentonSans Medium"/>
                        </a:rPr>
                        <a:t>price</a:t>
                      </a:r>
                      <a:r>
                        <a:rPr sz="800" b="0" spc="500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dirty="0">
                          <a:latin typeface="BentonSans Medium"/>
                          <a:cs typeface="BentonSans Medium"/>
                        </a:rPr>
                        <a:t>rally</a:t>
                      </a:r>
                      <a:r>
                        <a:rPr sz="800" b="0" spc="-30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spc="-25" dirty="0">
                          <a:latin typeface="BentonSans Medium"/>
                          <a:cs typeface="BentonSans Medium"/>
                        </a:rPr>
                        <a:t>end</a:t>
                      </a:r>
                      <a:endParaRPr sz="800">
                        <a:latin typeface="BentonSans Medium"/>
                        <a:cs typeface="BentonSans Medium"/>
                      </a:endParaRPr>
                    </a:p>
                  </a:txBody>
                  <a:tcPr marL="0" marR="0" marT="0" marB="0">
                    <a:lnT w="12700">
                      <a:solidFill>
                        <a:srgbClr val="007CB9"/>
                      </a:solidFill>
                      <a:prstDash val="solid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7305" marR="31750" indent="-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dirty="0">
                          <a:latin typeface="BentonSans Medium"/>
                          <a:cs typeface="BentonSans Medium"/>
                        </a:rPr>
                        <a:t>WTI</a:t>
                      </a:r>
                      <a:r>
                        <a:rPr sz="800" b="0" spc="-15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spc="-25" dirty="0">
                          <a:latin typeface="BentonSans Medium"/>
                          <a:cs typeface="BentonSans Medium"/>
                        </a:rPr>
                        <a:t>oil</a:t>
                      </a:r>
                      <a:r>
                        <a:rPr sz="800" b="0" spc="500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dirty="0">
                          <a:latin typeface="BentonSans Medium"/>
                          <a:cs typeface="BentonSans Medium"/>
                        </a:rPr>
                        <a:t>price</a:t>
                      </a:r>
                      <a:r>
                        <a:rPr sz="800" b="0" spc="-30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spc="-25" dirty="0">
                          <a:latin typeface="BentonSans Medium"/>
                          <a:cs typeface="BentonSans Medium"/>
                        </a:rPr>
                        <a:t>(%)</a:t>
                      </a:r>
                      <a:endParaRPr sz="800">
                        <a:latin typeface="BentonSans Medium"/>
                        <a:cs typeface="BentonSans Medium"/>
                      </a:endParaRPr>
                    </a:p>
                  </a:txBody>
                  <a:tcPr marL="0" marR="0" marT="0" marB="0">
                    <a:lnT w="12700">
                      <a:solidFill>
                        <a:srgbClr val="70C5E8"/>
                      </a:solidFill>
                      <a:prstDash val="solid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0005" marR="717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dirty="0">
                          <a:latin typeface="BentonSans Medium"/>
                          <a:cs typeface="BentonSans Medium"/>
                        </a:rPr>
                        <a:t>Fed</a:t>
                      </a:r>
                      <a:r>
                        <a:rPr sz="800" b="0" spc="-20" dirty="0">
                          <a:latin typeface="BentonSans Medium"/>
                          <a:cs typeface="BentonSans Medium"/>
                        </a:rPr>
                        <a:t> fund</a:t>
                      </a:r>
                      <a:r>
                        <a:rPr sz="800" b="0" spc="500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dirty="0">
                          <a:latin typeface="BentonSans Medium"/>
                          <a:cs typeface="BentonSans Medium"/>
                        </a:rPr>
                        <a:t>rate</a:t>
                      </a:r>
                      <a:r>
                        <a:rPr sz="800" b="0" spc="-25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spc="-10" dirty="0">
                          <a:latin typeface="BentonSans Medium"/>
                          <a:cs typeface="BentonSans Medium"/>
                        </a:rPr>
                        <a:t>(bps)</a:t>
                      </a:r>
                      <a:endParaRPr sz="800">
                        <a:latin typeface="BentonSans Medium"/>
                        <a:cs typeface="BentonSans Medium"/>
                      </a:endParaRPr>
                    </a:p>
                  </a:txBody>
                  <a:tcPr marL="0" marR="0" marT="0" marB="0">
                    <a:lnT w="12700">
                      <a:solidFill>
                        <a:srgbClr val="70C5E8"/>
                      </a:solidFill>
                      <a:prstDash val="solid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0010" marR="361950">
                        <a:lnSpc>
                          <a:spcPct val="100000"/>
                        </a:lnSpc>
                      </a:pPr>
                      <a:r>
                        <a:rPr sz="800" b="0" dirty="0">
                          <a:latin typeface="BentonSans Medium"/>
                          <a:cs typeface="BentonSans Medium"/>
                        </a:rPr>
                        <a:t>10</a:t>
                      </a:r>
                      <a:r>
                        <a:rPr sz="800" b="0" spc="-10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spc="-35" dirty="0">
                          <a:latin typeface="BentonSans Medium"/>
                          <a:cs typeface="BentonSans Medium"/>
                        </a:rPr>
                        <a:t>yr</a:t>
                      </a:r>
                      <a:r>
                        <a:rPr sz="800" b="0" spc="500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spc="-10" dirty="0">
                          <a:latin typeface="BentonSans Medium"/>
                          <a:cs typeface="BentonSans Medium"/>
                        </a:rPr>
                        <a:t>yield</a:t>
                      </a:r>
                      <a:r>
                        <a:rPr sz="800" b="0" spc="500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spc="-10" dirty="0">
                          <a:latin typeface="BentonSans Medium"/>
                          <a:cs typeface="BentonSans Medium"/>
                        </a:rPr>
                        <a:t>change</a:t>
                      </a:r>
                      <a:r>
                        <a:rPr sz="800" b="0" spc="500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spc="-10" dirty="0">
                          <a:latin typeface="BentonSans Medium"/>
                          <a:cs typeface="BentonSans Medium"/>
                        </a:rPr>
                        <a:t>(bps)</a:t>
                      </a:r>
                      <a:endParaRPr sz="800">
                        <a:latin typeface="BentonSans Medium"/>
                        <a:cs typeface="BentonSans Medium"/>
                      </a:endParaRPr>
                    </a:p>
                  </a:txBody>
                  <a:tcPr marL="0" marR="0" marT="76835" marB="0">
                    <a:lnT w="12700">
                      <a:solidFill>
                        <a:srgbClr val="70C5E8"/>
                      </a:solidFill>
                      <a:prstDash val="solid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7305" marR="288925">
                        <a:lnSpc>
                          <a:spcPct val="100000"/>
                        </a:lnSpc>
                      </a:pPr>
                      <a:r>
                        <a:rPr sz="800" b="0" dirty="0">
                          <a:latin typeface="BentonSans Medium"/>
                          <a:cs typeface="BentonSans Medium"/>
                        </a:rPr>
                        <a:t>Avg</a:t>
                      </a:r>
                      <a:r>
                        <a:rPr sz="800" b="0" spc="-10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spc="-25" dirty="0">
                          <a:latin typeface="BentonSans Medium"/>
                          <a:cs typeface="BentonSans Medium"/>
                        </a:rPr>
                        <a:t>US</a:t>
                      </a:r>
                      <a:r>
                        <a:rPr sz="800" b="0" spc="500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dirty="0">
                          <a:latin typeface="BentonSans Medium"/>
                          <a:cs typeface="BentonSans Medium"/>
                        </a:rPr>
                        <a:t>real</a:t>
                      </a:r>
                      <a:r>
                        <a:rPr sz="800" b="0" spc="-35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spc="-25" dirty="0">
                          <a:latin typeface="BentonSans Medium"/>
                          <a:cs typeface="BentonSans Medium"/>
                        </a:rPr>
                        <a:t>GDP</a:t>
                      </a:r>
                      <a:r>
                        <a:rPr sz="800" b="0" spc="500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dirty="0">
                          <a:latin typeface="BentonSans Medium"/>
                          <a:cs typeface="BentonSans Medium"/>
                        </a:rPr>
                        <a:t>y/y</a:t>
                      </a:r>
                      <a:r>
                        <a:rPr sz="800" b="0" spc="-20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spc="-25" dirty="0">
                          <a:latin typeface="BentonSans Medium"/>
                          <a:cs typeface="BentonSans Medium"/>
                        </a:rPr>
                        <a:t>(%)</a:t>
                      </a:r>
                      <a:endParaRPr sz="800">
                        <a:latin typeface="BentonSans Medium"/>
                        <a:cs typeface="BentonSans Medium"/>
                      </a:endParaRPr>
                    </a:p>
                  </a:txBody>
                  <a:tcPr marL="0" marR="0" marT="0" marB="0">
                    <a:lnT w="12700">
                      <a:solidFill>
                        <a:srgbClr val="F1A900"/>
                      </a:solidFill>
                      <a:prstDash val="solid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7305" marR="742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dirty="0">
                          <a:latin typeface="BentonSans Medium"/>
                          <a:cs typeface="BentonSans Medium"/>
                        </a:rPr>
                        <a:t>Avg</a:t>
                      </a:r>
                      <a:r>
                        <a:rPr sz="800" b="0" spc="-5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dirty="0">
                          <a:latin typeface="BentonSans Medium"/>
                          <a:cs typeface="BentonSans Medium"/>
                        </a:rPr>
                        <a:t>US</a:t>
                      </a:r>
                      <a:r>
                        <a:rPr sz="800" b="0" spc="-25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dirty="0">
                          <a:latin typeface="BentonSans Medium"/>
                          <a:cs typeface="BentonSans Medium"/>
                        </a:rPr>
                        <a:t>CPI</a:t>
                      </a:r>
                      <a:r>
                        <a:rPr sz="800" b="0" spc="-20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spc="-25" dirty="0">
                          <a:latin typeface="BentonSans Medium"/>
                          <a:cs typeface="BentonSans Medium"/>
                        </a:rPr>
                        <a:t>y/y</a:t>
                      </a:r>
                      <a:r>
                        <a:rPr sz="800" b="0" spc="500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spc="-25" dirty="0">
                          <a:latin typeface="BentonSans Medium"/>
                          <a:cs typeface="BentonSans Medium"/>
                        </a:rPr>
                        <a:t>(%)</a:t>
                      </a:r>
                      <a:endParaRPr sz="800">
                        <a:latin typeface="BentonSans Medium"/>
                        <a:cs typeface="BentonSans Medium"/>
                      </a:endParaRPr>
                    </a:p>
                  </a:txBody>
                  <a:tcPr marL="0" marR="0" marT="0" marB="0">
                    <a:lnT w="12700">
                      <a:solidFill>
                        <a:srgbClr val="A7A1C3"/>
                      </a:solidFill>
                      <a:prstDash val="solid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7305" marR="3790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dirty="0">
                          <a:latin typeface="BentonSans Medium"/>
                          <a:cs typeface="BentonSans Medium"/>
                        </a:rPr>
                        <a:t>10</a:t>
                      </a:r>
                      <a:r>
                        <a:rPr sz="800" b="0" spc="-10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spc="-35" dirty="0">
                          <a:latin typeface="BentonSans Medium"/>
                          <a:cs typeface="BentonSans Medium"/>
                        </a:rPr>
                        <a:t>yr</a:t>
                      </a:r>
                      <a:r>
                        <a:rPr sz="800" b="0" spc="500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dirty="0">
                          <a:latin typeface="BentonSans Medium"/>
                          <a:cs typeface="BentonSans Medium"/>
                        </a:rPr>
                        <a:t>yield</a:t>
                      </a:r>
                      <a:r>
                        <a:rPr sz="800" b="0" spc="-20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800" b="0" spc="-25" dirty="0">
                          <a:latin typeface="BentonSans Medium"/>
                          <a:cs typeface="BentonSans Medium"/>
                        </a:rPr>
                        <a:t>(%)</a:t>
                      </a:r>
                      <a:endParaRPr sz="800">
                        <a:latin typeface="BentonSans Medium"/>
                        <a:cs typeface="BentonSans Medium"/>
                      </a:endParaRPr>
                    </a:p>
                  </a:txBody>
                  <a:tcPr marL="0" marR="0" marT="0" marB="0">
                    <a:lnT w="12700">
                      <a:solidFill>
                        <a:srgbClr val="9CAE87"/>
                      </a:solidFill>
                      <a:prstDash val="solid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Yom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dirty="0">
                          <a:latin typeface="BentonSans Book"/>
                          <a:cs typeface="BentonSans Book"/>
                        </a:rPr>
                        <a:t>Kippur</a:t>
                      </a:r>
                      <a:r>
                        <a:rPr sz="800" b="0" spc="-3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spc="-25" dirty="0">
                          <a:latin typeface="BentonSans Book"/>
                          <a:cs typeface="BentonSans Book"/>
                        </a:rPr>
                        <a:t>War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Sep</a:t>
                      </a:r>
                      <a:r>
                        <a:rPr sz="800" b="0" spc="-2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1973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Jan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 1974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spc="-25" dirty="0">
                          <a:latin typeface="BentonSans Book"/>
                          <a:cs typeface="BentonSans Book"/>
                        </a:rPr>
                        <a:t>135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-</a:t>
                      </a:r>
                      <a:r>
                        <a:rPr sz="800" b="0" spc="-25" dirty="0">
                          <a:latin typeface="BentonSans Book"/>
                          <a:cs typeface="BentonSans Book"/>
                        </a:rPr>
                        <a:t>113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-</a:t>
                      </a:r>
                      <a:r>
                        <a:rPr sz="800" b="0" spc="-60" dirty="0">
                          <a:latin typeface="BentonSans Book"/>
                          <a:cs typeface="BentonSans Book"/>
                        </a:rPr>
                        <a:t>8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-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0.50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9.70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7.34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Iranian</a:t>
                      </a:r>
                      <a:r>
                        <a:rPr sz="800" b="0" spc="-4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Revolution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Mar</a:t>
                      </a:r>
                      <a:r>
                        <a:rPr sz="800" b="0" spc="-2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1979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Dec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 1979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spc="-25" dirty="0">
                          <a:latin typeface="BentonSans Book"/>
                          <a:cs typeface="BentonSans Book"/>
                        </a:rPr>
                        <a:t>105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spc="-25" dirty="0">
                          <a:latin typeface="BentonSans Book"/>
                          <a:cs typeface="BentonSans Book"/>
                        </a:rPr>
                        <a:t>369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spc="-25" dirty="0">
                          <a:latin typeface="BentonSans Book"/>
                          <a:cs typeface="BentonSans Book"/>
                        </a:rPr>
                        <a:t>126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-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0.30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12.00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9.77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Gulf</a:t>
                      </a:r>
                      <a:r>
                        <a:rPr sz="8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spc="-25" dirty="0">
                          <a:latin typeface="BentonSans Book"/>
                          <a:cs typeface="BentonSans Book"/>
                        </a:rPr>
                        <a:t>War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Jul</a:t>
                      </a:r>
                      <a:r>
                        <a:rPr sz="8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1990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Sep</a:t>
                      </a:r>
                      <a:r>
                        <a:rPr sz="800" b="0" spc="-2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1990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spc="-25" dirty="0">
                          <a:latin typeface="BentonSans Book"/>
                          <a:cs typeface="BentonSans Book"/>
                        </a:rPr>
                        <a:t>81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spc="-50" dirty="0">
                          <a:latin typeface="BentonSans Book"/>
                          <a:cs typeface="BentonSans Book"/>
                        </a:rPr>
                        <a:t>5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spc="-25" dirty="0">
                          <a:latin typeface="BentonSans Book"/>
                          <a:cs typeface="BentonSans Book"/>
                        </a:rPr>
                        <a:t>42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-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0.20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5.50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8.42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OPEC</a:t>
                      </a:r>
                      <a:r>
                        <a:rPr sz="800" b="0" spc="-3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dirty="0">
                          <a:latin typeface="BentonSans Book"/>
                          <a:cs typeface="BentonSans Book"/>
                        </a:rPr>
                        <a:t>supply</a:t>
                      </a:r>
                      <a:r>
                        <a:rPr sz="800" b="0" spc="-4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constraints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Apr</a:t>
                      </a:r>
                      <a:r>
                        <a:rPr sz="800" b="0" spc="-2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2000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May</a:t>
                      </a:r>
                      <a:r>
                        <a:rPr sz="8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2000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spc="-25" dirty="0">
                          <a:latin typeface="BentonSans Book"/>
                          <a:cs typeface="BentonSans Book"/>
                        </a:rPr>
                        <a:t>32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spc="-25" dirty="0">
                          <a:latin typeface="BentonSans Book"/>
                          <a:cs typeface="BentonSans Book"/>
                        </a:rPr>
                        <a:t>25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spc="-25" dirty="0">
                          <a:latin typeface="BentonSans Book"/>
                          <a:cs typeface="BentonSans Book"/>
                        </a:rPr>
                        <a:t>41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2.50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3.40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5.90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Venezuelan</a:t>
                      </a:r>
                      <a:r>
                        <a:rPr sz="800" b="0" spc="-4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dirty="0">
                          <a:latin typeface="BentonSans Book"/>
                          <a:cs typeface="BentonSans Book"/>
                        </a:rPr>
                        <a:t>oil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strike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Nov</a:t>
                      </a:r>
                      <a:r>
                        <a:rPr sz="800" b="0" spc="-3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2002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Dec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 2002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spc="-25" dirty="0">
                          <a:latin typeface="BentonSans Book"/>
                          <a:cs typeface="BentonSans Book"/>
                        </a:rPr>
                        <a:t>12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-</a:t>
                      </a:r>
                      <a:r>
                        <a:rPr sz="800" b="0" spc="-35" dirty="0">
                          <a:latin typeface="BentonSans Book"/>
                          <a:cs typeface="BentonSans Book"/>
                        </a:rPr>
                        <a:t>10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-</a:t>
                      </a:r>
                      <a:r>
                        <a:rPr sz="800" b="0" spc="-60" dirty="0">
                          <a:latin typeface="BentonSans Book"/>
                          <a:cs typeface="BentonSans Book"/>
                        </a:rPr>
                        <a:t>2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2.80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2.40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4.20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065">
                <a:tc>
                  <a:txBody>
                    <a:bodyPr/>
                    <a:lstStyle/>
                    <a:p>
                      <a:pPr marL="26670" marR="34480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Outages</a:t>
                      </a:r>
                      <a:r>
                        <a:rPr sz="800" b="0" spc="-4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dirty="0">
                          <a:latin typeface="BentonSans Book"/>
                          <a:cs typeface="BentonSans Book"/>
                        </a:rPr>
                        <a:t>in</a:t>
                      </a:r>
                      <a:r>
                        <a:rPr sz="800" b="0" spc="-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Venezuela,</a:t>
                      </a:r>
                      <a:r>
                        <a:rPr sz="800" b="0" spc="50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dirty="0">
                          <a:latin typeface="BentonSans Book"/>
                          <a:cs typeface="BentonSans Book"/>
                        </a:rPr>
                        <a:t>Iraq,</a:t>
                      </a:r>
                      <a:r>
                        <a:rPr sz="800" b="0" spc="-3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Nigeria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620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3500" algn="ctr">
                        <a:lnSpc>
                          <a:spcPct val="100000"/>
                        </a:lnSpc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Feb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 2008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36525">
                        <a:lnSpc>
                          <a:spcPct val="100000"/>
                        </a:lnSpc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Jul</a:t>
                      </a:r>
                      <a:r>
                        <a:rPr sz="8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2008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6670">
                        <a:lnSpc>
                          <a:spcPct val="100000"/>
                        </a:lnSpc>
                      </a:pPr>
                      <a:r>
                        <a:rPr sz="800" b="0" spc="-25" dirty="0">
                          <a:latin typeface="BentonSans Book"/>
                          <a:cs typeface="BentonSans Book"/>
                        </a:rPr>
                        <a:t>64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-</a:t>
                      </a:r>
                      <a:r>
                        <a:rPr sz="800" b="0" spc="-35" dirty="0">
                          <a:latin typeface="BentonSans Book"/>
                          <a:cs typeface="BentonSans Book"/>
                        </a:rPr>
                        <a:t>97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79375">
                        <a:lnSpc>
                          <a:spcPct val="100000"/>
                        </a:lnSpc>
                      </a:pPr>
                      <a:r>
                        <a:rPr sz="800" b="0" spc="-25" dirty="0">
                          <a:latin typeface="BentonSans Book"/>
                          <a:cs typeface="BentonSans Book"/>
                        </a:rPr>
                        <a:t>24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6670">
                        <a:lnSpc>
                          <a:spcPct val="100000"/>
                        </a:lnSpc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-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2.40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6670">
                        <a:lnSpc>
                          <a:spcPct val="100000"/>
                        </a:lnSpc>
                      </a:pP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3.50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6670">
                        <a:lnSpc>
                          <a:spcPct val="100000"/>
                        </a:lnSpc>
                      </a:pP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3.86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Arab</a:t>
                      </a:r>
                      <a:r>
                        <a:rPr sz="800" b="0" spc="-5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Spring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Dec</a:t>
                      </a:r>
                      <a:r>
                        <a:rPr sz="800" b="0" spc="-2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2010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Apr</a:t>
                      </a:r>
                      <a:r>
                        <a:rPr sz="800" b="0" spc="-2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2011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spc="-25" dirty="0">
                          <a:latin typeface="BentonSans Book"/>
                          <a:cs typeface="BentonSans Book"/>
                        </a:rPr>
                        <a:t>24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-</a:t>
                      </a:r>
                      <a:r>
                        <a:rPr sz="800" b="0" spc="-60" dirty="0">
                          <a:latin typeface="BentonSans Book"/>
                          <a:cs typeface="BentonSans Book"/>
                        </a:rPr>
                        <a:t>8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spc="-25" dirty="0">
                          <a:latin typeface="BentonSans Book"/>
                          <a:cs typeface="BentonSans Book"/>
                        </a:rPr>
                        <a:t>14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1.70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3.00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2.96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marL="26034">
                        <a:lnSpc>
                          <a:spcPts val="890"/>
                        </a:lnSpc>
                        <a:spcBef>
                          <a:spcPts val="875"/>
                        </a:spcBef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Russian</a:t>
                      </a:r>
                      <a:r>
                        <a:rPr sz="800" b="0" spc="-3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spc="-10" dirty="0">
                          <a:latin typeface="BentonSans Book"/>
                          <a:cs typeface="BentonSans Book"/>
                        </a:rPr>
                        <a:t>invasion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ts val="890"/>
                        </a:lnSpc>
                        <a:spcBef>
                          <a:spcPts val="875"/>
                        </a:spcBef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Dec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 2021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ts val="890"/>
                        </a:lnSpc>
                        <a:spcBef>
                          <a:spcPts val="875"/>
                        </a:spcBef>
                      </a:pPr>
                      <a:r>
                        <a:rPr sz="800" b="0" dirty="0">
                          <a:latin typeface="BentonSans Book"/>
                          <a:cs typeface="BentonSans Book"/>
                        </a:rPr>
                        <a:t>Mar</a:t>
                      </a:r>
                      <a:r>
                        <a:rPr sz="800" b="0" spc="-2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2022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ts val="890"/>
                        </a:lnSpc>
                        <a:spcBef>
                          <a:spcPts val="875"/>
                        </a:spcBef>
                      </a:pPr>
                      <a:r>
                        <a:rPr sz="800" b="0" spc="-25" dirty="0">
                          <a:latin typeface="BentonSans Book"/>
                          <a:cs typeface="BentonSans Book"/>
                        </a:rPr>
                        <a:t>51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90"/>
                        </a:lnSpc>
                        <a:spcBef>
                          <a:spcPts val="875"/>
                        </a:spcBef>
                      </a:pPr>
                      <a:r>
                        <a:rPr sz="800" b="0" spc="-25" dirty="0">
                          <a:latin typeface="BentonSans Book"/>
                          <a:cs typeface="BentonSans Book"/>
                        </a:rPr>
                        <a:t>12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890"/>
                        </a:lnSpc>
                        <a:spcBef>
                          <a:spcPts val="875"/>
                        </a:spcBef>
                      </a:pPr>
                      <a:r>
                        <a:rPr sz="800" b="0" spc="-25" dirty="0">
                          <a:latin typeface="BentonSans Book"/>
                          <a:cs typeface="BentonSans Book"/>
                        </a:rPr>
                        <a:t>66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ts val="890"/>
                        </a:lnSpc>
                        <a:spcBef>
                          <a:spcPts val="875"/>
                        </a:spcBef>
                      </a:pP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2.10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ts val="890"/>
                        </a:lnSpc>
                        <a:spcBef>
                          <a:spcPts val="875"/>
                        </a:spcBef>
                      </a:pP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8.10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9A99F"/>
                      </a:solidFill>
                      <a:prstDash val="dot"/>
                    </a:lnT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ts val="890"/>
                        </a:lnSpc>
                        <a:spcBef>
                          <a:spcPts val="875"/>
                        </a:spcBef>
                      </a:pPr>
                      <a:r>
                        <a:rPr sz="800" b="0" spc="-20" dirty="0">
                          <a:latin typeface="BentonSans Book"/>
                          <a:cs typeface="BentonSans Book"/>
                        </a:rPr>
                        <a:t>2.85</a:t>
                      </a:r>
                      <a:endParaRPr sz="800">
                        <a:latin typeface="BentonSans Book"/>
                        <a:cs typeface="BentonSans Book"/>
                      </a:endParaRPr>
                    </a:p>
                  </a:txBody>
                  <a:tcPr marL="0" marR="0" marT="111125" marB="0">
                    <a:lnT w="9525">
                      <a:solidFill>
                        <a:srgbClr val="A9A99F"/>
                      </a:solidFill>
                      <a:prstDash val="dot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3386" y="332655"/>
            <a:ext cx="5289550" cy="50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95"/>
              </a:spcBef>
            </a:pPr>
            <a:r>
              <a:rPr sz="1600" b="1" spc="-10" dirty="0">
                <a:latin typeface="BentonSans Bold"/>
                <a:cs typeface="BentonSans Bold"/>
              </a:rPr>
              <a:t>Davos</a:t>
            </a:r>
            <a:r>
              <a:rPr sz="1600" b="1" spc="-75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to</a:t>
            </a:r>
            <a:r>
              <a:rPr sz="1600" b="1" spc="-55" dirty="0">
                <a:latin typeface="BentonSans Bold"/>
                <a:cs typeface="BentonSans Bold"/>
              </a:rPr>
              <a:t> </a:t>
            </a:r>
            <a:r>
              <a:rPr sz="1600" b="1" spc="-10" dirty="0">
                <a:latin typeface="BentonSans Bold"/>
                <a:cs typeface="BentonSans Bold"/>
              </a:rPr>
              <a:t>Donroe:</a:t>
            </a:r>
            <a:r>
              <a:rPr sz="1600" b="1" spc="-95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The</a:t>
            </a:r>
            <a:r>
              <a:rPr sz="1600" b="1" spc="-45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emerging</a:t>
            </a:r>
            <a:r>
              <a:rPr sz="1600" b="1" spc="-45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new</a:t>
            </a:r>
            <a:r>
              <a:rPr sz="1600" b="1" spc="-55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world</a:t>
            </a:r>
            <a:r>
              <a:rPr sz="1600" b="1" spc="-50" dirty="0">
                <a:latin typeface="BentonSans Bold"/>
                <a:cs typeface="BentonSans Bold"/>
              </a:rPr>
              <a:t> </a:t>
            </a:r>
            <a:r>
              <a:rPr sz="1600" b="1" spc="-10" dirty="0">
                <a:latin typeface="BentonSans Bold"/>
                <a:cs typeface="BentonSans Bold"/>
              </a:rPr>
              <a:t>order</a:t>
            </a:r>
            <a:endParaRPr sz="1600">
              <a:latin typeface="BentonSans Bold"/>
              <a:cs typeface="BentonSans Bold"/>
            </a:endParaRPr>
          </a:p>
          <a:p>
            <a:pPr marL="12700">
              <a:lnSpc>
                <a:spcPts val="1910"/>
              </a:lnSpc>
            </a:pPr>
            <a:r>
              <a:rPr sz="1600" b="0" dirty="0">
                <a:latin typeface="BentonSans Book"/>
                <a:cs typeface="BentonSans Book"/>
              </a:rPr>
              <a:t>A</a:t>
            </a:r>
            <a:r>
              <a:rPr sz="1600" b="0" spc="-7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more</a:t>
            </a:r>
            <a:r>
              <a:rPr sz="1600" b="0" spc="-20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interventionist</a:t>
            </a:r>
            <a:r>
              <a:rPr sz="1600" b="0" spc="-25" dirty="0">
                <a:latin typeface="BentonSans Book"/>
                <a:cs typeface="BentonSans Book"/>
              </a:rPr>
              <a:t> </a:t>
            </a:r>
            <a:r>
              <a:rPr sz="1600" b="0" spc="-20" dirty="0">
                <a:latin typeface="BentonSans Book"/>
                <a:cs typeface="BentonSans Book"/>
              </a:rPr>
              <a:t>government </a:t>
            </a:r>
            <a:r>
              <a:rPr sz="1600" b="0" dirty="0">
                <a:latin typeface="BentonSans Book"/>
                <a:cs typeface="BentonSans Book"/>
              </a:rPr>
              <a:t>in</a:t>
            </a:r>
            <a:r>
              <a:rPr sz="1600" b="0" spc="-25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strategic</a:t>
            </a:r>
            <a:r>
              <a:rPr sz="1600" b="0" spc="-35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industries</a:t>
            </a:r>
            <a:endParaRPr sz="1600">
              <a:latin typeface="BentonSans Book"/>
              <a:cs typeface="BentonSans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86755" y="7033655"/>
            <a:ext cx="1134745" cy="41338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689610" marR="6985" indent="-10160">
              <a:lnSpc>
                <a:spcPct val="109400"/>
              </a:lnSpc>
              <a:spcBef>
                <a:spcPts val="5"/>
              </a:spcBef>
            </a:pPr>
            <a:r>
              <a:rPr sz="600" b="0" spc="-10" dirty="0">
                <a:latin typeface="BentonSansCond Light"/>
                <a:cs typeface="BentonSansCond Light"/>
              </a:rPr>
              <a:t>S0000043508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P0000140449</a:t>
            </a:r>
            <a:endParaRPr sz="600">
              <a:latin typeface="BentonSansCond Light"/>
              <a:cs typeface="BentonSansCond Light"/>
            </a:endParaRPr>
          </a:p>
          <a:p>
            <a:pPr marL="12700" marR="5080" indent="657860">
              <a:lnSpc>
                <a:spcPts val="790"/>
              </a:lnSpc>
              <a:spcBef>
                <a:spcPts val="25"/>
              </a:spcBef>
            </a:pPr>
            <a:r>
              <a:rPr sz="600" b="0" dirty="0">
                <a:latin typeface="BentonSansCond Light"/>
                <a:cs typeface="BentonSansCond Light"/>
              </a:rPr>
              <a:t>PPT/</a:t>
            </a:r>
            <a:r>
              <a:rPr sz="600" b="0" spc="225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Tmpl</a:t>
            </a:r>
            <a:r>
              <a:rPr sz="600" b="0" spc="-5" dirty="0">
                <a:latin typeface="BentonSansCond Light"/>
                <a:cs typeface="BentonSansCond Light"/>
              </a:rPr>
              <a:t> </a:t>
            </a:r>
            <a:r>
              <a:rPr sz="600" b="0" spc="-25" dirty="0">
                <a:latin typeface="BentonSansCond Light"/>
                <a:cs typeface="BentonSansCond Light"/>
              </a:rPr>
              <a:t>1.6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Copyright</a:t>
            </a:r>
            <a:r>
              <a:rPr sz="600" b="0" dirty="0">
                <a:latin typeface="BentonSansCond Light"/>
                <a:cs typeface="BentonSansCond Light"/>
              </a:rPr>
              <a:t> © 2026 All</a:t>
            </a:r>
            <a:r>
              <a:rPr sz="600" b="0" spc="20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Rights</a:t>
            </a:r>
            <a:r>
              <a:rPr sz="600" b="0" spc="5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Reserved</a:t>
            </a:r>
            <a:endParaRPr sz="600">
              <a:latin typeface="BentonSansCond Light"/>
              <a:cs typeface="BentonSansCond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34962" y="6510130"/>
            <a:ext cx="23285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latin typeface="BentonSansCond Book"/>
                <a:cs typeface="BentonSansCond Book"/>
              </a:rPr>
              <a:t>Sources:</a:t>
            </a:r>
            <a:r>
              <a:rPr sz="800" b="0" spc="-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The</a:t>
            </a:r>
            <a:r>
              <a:rPr sz="800" b="0" spc="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New</a:t>
            </a:r>
            <a:r>
              <a:rPr sz="800" b="0" spc="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York</a:t>
            </a:r>
            <a:r>
              <a:rPr sz="800" b="0" spc="-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Times,</a:t>
            </a:r>
            <a:r>
              <a:rPr sz="800" b="0" spc="1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Bloomberg,</a:t>
            </a:r>
            <a:r>
              <a:rPr sz="800" b="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Reuters,</a:t>
            </a:r>
            <a:r>
              <a:rPr sz="800" b="0" dirty="0">
                <a:latin typeface="BentonSansCond Book"/>
                <a:cs typeface="BentonSansCond Book"/>
              </a:rPr>
              <a:t> </a:t>
            </a:r>
            <a:r>
              <a:rPr sz="800" b="0" spc="-20" dirty="0">
                <a:latin typeface="BentonSansCond Book"/>
                <a:cs typeface="BentonSansCond Book"/>
              </a:rPr>
              <a:t>CNBC</a:t>
            </a:r>
            <a:endParaRPr sz="800">
              <a:latin typeface="BentonSansCond Book"/>
              <a:cs typeface="BentonSansCond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9867" y="1655912"/>
            <a:ext cx="53955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latin typeface="BentonSans Book"/>
                <a:cs typeface="BentonSans Book"/>
              </a:rPr>
              <a:t>Direct</a:t>
            </a:r>
            <a:r>
              <a:rPr sz="1200" b="0" spc="-25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stakes</a:t>
            </a:r>
            <a:r>
              <a:rPr sz="1200" b="0" spc="-1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in</a:t>
            </a:r>
            <a:r>
              <a:rPr sz="1200" b="0" spc="-10" dirty="0">
                <a:latin typeface="BentonSans Book"/>
                <a:cs typeface="BentonSans Book"/>
              </a:rPr>
              <a:t> private</a:t>
            </a:r>
            <a:r>
              <a:rPr sz="1200" b="0" spc="-15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companies</a:t>
            </a:r>
            <a:r>
              <a:rPr sz="1200" b="0" spc="-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taken</a:t>
            </a:r>
            <a:r>
              <a:rPr sz="1200" b="0" spc="-2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by</a:t>
            </a:r>
            <a:r>
              <a:rPr sz="1200" b="0" spc="-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the</a:t>
            </a:r>
            <a:r>
              <a:rPr sz="1200" b="0" spc="-60" dirty="0">
                <a:latin typeface="BentonSans Book"/>
                <a:cs typeface="BentonSans Book"/>
              </a:rPr>
              <a:t> </a:t>
            </a:r>
            <a:r>
              <a:rPr sz="1200" b="0" spc="-40" dirty="0">
                <a:latin typeface="BentonSans Book"/>
                <a:cs typeface="BentonSans Book"/>
              </a:rPr>
              <a:t>Trump</a:t>
            </a:r>
            <a:r>
              <a:rPr sz="1200" b="0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administration </a:t>
            </a:r>
            <a:r>
              <a:rPr sz="1200" b="0" dirty="0">
                <a:latin typeface="BentonSans Book"/>
                <a:cs typeface="BentonSans Book"/>
              </a:rPr>
              <a:t>in</a:t>
            </a:r>
            <a:r>
              <a:rPr sz="1200" b="0" spc="-10" dirty="0">
                <a:latin typeface="BentonSans Book"/>
                <a:cs typeface="BentonSans Book"/>
              </a:rPr>
              <a:t> </a:t>
            </a:r>
            <a:r>
              <a:rPr sz="1200" b="0" spc="-20" dirty="0">
                <a:latin typeface="BentonSans Book"/>
                <a:cs typeface="BentonSans Book"/>
              </a:rPr>
              <a:t>2025</a:t>
            </a:r>
            <a:endParaRPr sz="1200">
              <a:latin typeface="BentonSans Book"/>
              <a:cs typeface="BentonSans Book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52080" y="2116243"/>
          <a:ext cx="9424670" cy="3735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0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5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4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535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0" spc="-10" dirty="0">
                          <a:latin typeface="BentonSans Medium"/>
                          <a:cs typeface="BentonSans Medium"/>
                        </a:rPr>
                        <a:t>Company</a:t>
                      </a:r>
                      <a:endParaRPr sz="1000">
                        <a:latin typeface="BentonSans Medium"/>
                        <a:cs typeface="BentonSans Medium"/>
                      </a:endParaRPr>
                    </a:p>
                  </a:txBody>
                  <a:tcPr marL="0" marR="0" marT="10160" marB="0">
                    <a:lnB w="19050">
                      <a:solidFill>
                        <a:srgbClr val="007CB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0" spc="-10" dirty="0">
                          <a:latin typeface="BentonSans Medium"/>
                          <a:cs typeface="BentonSans Medium"/>
                        </a:rPr>
                        <a:t>Industry</a:t>
                      </a:r>
                      <a:endParaRPr sz="1000">
                        <a:latin typeface="BentonSans Medium"/>
                        <a:cs typeface="BentonSans Medium"/>
                      </a:endParaRPr>
                    </a:p>
                  </a:txBody>
                  <a:tcPr marL="0" marR="0" marT="10160" marB="0">
                    <a:lnB w="19050">
                      <a:solidFill>
                        <a:srgbClr val="70C5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0" spc="-10" dirty="0">
                          <a:latin typeface="BentonSans Medium"/>
                          <a:cs typeface="BentonSans Medium"/>
                        </a:rPr>
                        <a:t>Agency</a:t>
                      </a:r>
                      <a:endParaRPr sz="1000">
                        <a:latin typeface="BentonSans Medium"/>
                        <a:cs typeface="BentonSans Medium"/>
                      </a:endParaRPr>
                    </a:p>
                  </a:txBody>
                  <a:tcPr marL="0" marR="0" marT="10160" marB="0">
                    <a:lnB w="19050">
                      <a:solidFill>
                        <a:srgbClr val="F1A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0" dirty="0">
                          <a:latin typeface="BentonSans Medium"/>
                          <a:cs typeface="BentonSans Medium"/>
                        </a:rPr>
                        <a:t>Return</a:t>
                      </a:r>
                      <a:r>
                        <a:rPr sz="1000" b="0" spc="-25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1000" b="0" dirty="0">
                          <a:latin typeface="BentonSans Medium"/>
                          <a:cs typeface="BentonSans Medium"/>
                        </a:rPr>
                        <a:t>on</a:t>
                      </a:r>
                      <a:r>
                        <a:rPr sz="1000" b="0" spc="-20" dirty="0">
                          <a:latin typeface="BentonSans Medium"/>
                          <a:cs typeface="BentonSans Medium"/>
                        </a:rPr>
                        <a:t> </a:t>
                      </a:r>
                      <a:r>
                        <a:rPr sz="1000" b="0" spc="-10" dirty="0">
                          <a:latin typeface="BentonSans Medium"/>
                          <a:cs typeface="BentonSans Medium"/>
                        </a:rPr>
                        <a:t>investment</a:t>
                      </a:r>
                      <a:endParaRPr sz="1000">
                        <a:latin typeface="BentonSans Medium"/>
                        <a:cs typeface="BentonSans Medium"/>
                      </a:endParaRPr>
                    </a:p>
                  </a:txBody>
                  <a:tcPr marL="0" marR="0" marT="10160" marB="0">
                    <a:lnB w="19050">
                      <a:solidFill>
                        <a:srgbClr val="A7A1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dirty="0">
                          <a:latin typeface="BentonSans Book"/>
                          <a:cs typeface="BentonSans Book"/>
                        </a:rPr>
                        <a:t>U.S.</a:t>
                      </a:r>
                      <a:r>
                        <a:rPr sz="900" b="0" spc="-3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Steel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19050">
                      <a:solidFill>
                        <a:srgbClr val="007CB9"/>
                      </a:solidFill>
                      <a:prstDash val="solid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Steel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19050">
                      <a:solidFill>
                        <a:srgbClr val="70C5E8"/>
                      </a:solidFill>
                      <a:prstDash val="solid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97815" marR="1016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Committee</a:t>
                      </a:r>
                      <a:r>
                        <a:rPr sz="900" b="0" spc="-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on Foreign</a:t>
                      </a:r>
                      <a:r>
                        <a:rPr sz="900" b="0" spc="-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Investment</a:t>
                      </a:r>
                      <a:r>
                        <a:rPr sz="9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spc="-25" dirty="0">
                          <a:latin typeface="BentonSans Book"/>
                          <a:cs typeface="BentonSans Book"/>
                        </a:rPr>
                        <a:t>in</a:t>
                      </a:r>
                      <a:r>
                        <a:rPr sz="900" b="0" spc="50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the</a:t>
                      </a:r>
                      <a:r>
                        <a:rPr sz="900" b="0" spc="-2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United</a:t>
                      </a:r>
                      <a:r>
                        <a:rPr sz="900" b="0" spc="-2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States</a:t>
                      </a:r>
                      <a:r>
                        <a:rPr sz="900" b="0" spc="-3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(CFIUS)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19050">
                      <a:solidFill>
                        <a:srgbClr val="F1A900"/>
                      </a:solidFill>
                      <a:prstDash val="solid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dirty="0">
                          <a:latin typeface="BentonSans Book"/>
                          <a:cs typeface="BentonSans Book"/>
                        </a:rPr>
                        <a:t>Golden</a:t>
                      </a:r>
                      <a:r>
                        <a:rPr sz="900" b="0" spc="-4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share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19050">
                      <a:solidFill>
                        <a:srgbClr val="A7A1C3"/>
                      </a:solidFill>
                      <a:prstDash val="solid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dirty="0">
                          <a:latin typeface="BentonSans Book"/>
                          <a:cs typeface="BentonSans Book"/>
                        </a:rPr>
                        <a:t>MP</a:t>
                      </a:r>
                      <a:r>
                        <a:rPr sz="900" b="0" spc="-2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Materials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Minerals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Defense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dirty="0">
                          <a:latin typeface="BentonSans Book"/>
                          <a:cs typeface="BentonSans Book"/>
                        </a:rPr>
                        <a:t>75%</a:t>
                      </a: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stake,</a:t>
                      </a:r>
                      <a:r>
                        <a:rPr sz="900" b="0" spc="-3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plus</a:t>
                      </a:r>
                      <a:r>
                        <a:rPr sz="900" b="0" spc="-2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the</a:t>
                      </a:r>
                      <a:r>
                        <a:rPr sz="900" b="0" spc="-2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right</a:t>
                      </a:r>
                      <a:r>
                        <a:rPr sz="900" b="0" spc="-3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to</a:t>
                      </a:r>
                      <a:r>
                        <a:rPr sz="900" b="0" spc="-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another</a:t>
                      </a:r>
                      <a:r>
                        <a:rPr sz="900" b="0" spc="-3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spc="-20" dirty="0">
                          <a:latin typeface="BentonSans Book"/>
                          <a:cs typeface="BentonSans Book"/>
                        </a:rPr>
                        <a:t>7.5%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spc="-25" dirty="0">
                          <a:latin typeface="BentonSans Book"/>
                          <a:cs typeface="BentonSans Book"/>
                        </a:rPr>
                        <a:t>AMD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Semiconductors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Commerce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dirty="0">
                          <a:latin typeface="BentonSans Book"/>
                          <a:cs typeface="BentonSans Book"/>
                        </a:rPr>
                        <a:t>15%</a:t>
                      </a:r>
                      <a:r>
                        <a:rPr sz="9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of</a:t>
                      </a: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revenue</a:t>
                      </a:r>
                      <a:r>
                        <a:rPr sz="900" b="0" spc="-3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from</a:t>
                      </a:r>
                      <a:r>
                        <a:rPr sz="9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chip</a:t>
                      </a:r>
                      <a:r>
                        <a:rPr sz="9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sales</a:t>
                      </a:r>
                      <a:r>
                        <a:rPr sz="900" b="0" spc="-4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to</a:t>
                      </a: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Chinese</a:t>
                      </a:r>
                      <a:r>
                        <a:rPr sz="900" b="0" spc="-4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buyers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Intel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Semiconductors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Commerce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dirty="0">
                          <a:latin typeface="BentonSans Book"/>
                          <a:cs typeface="BentonSans Book"/>
                        </a:rPr>
                        <a:t>9.9%</a:t>
                      </a:r>
                      <a:r>
                        <a:rPr sz="900" b="0" spc="-3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stake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Nvidia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Semiconductors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Commerce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dirty="0">
                          <a:latin typeface="BentonSans Book"/>
                          <a:cs typeface="BentonSans Book"/>
                        </a:rPr>
                        <a:t>15%</a:t>
                      </a:r>
                      <a:r>
                        <a:rPr sz="9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of</a:t>
                      </a: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revenue</a:t>
                      </a:r>
                      <a:r>
                        <a:rPr sz="900" b="0" spc="-3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from</a:t>
                      </a:r>
                      <a:r>
                        <a:rPr sz="9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chip</a:t>
                      </a:r>
                      <a:r>
                        <a:rPr sz="9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sales</a:t>
                      </a:r>
                      <a:r>
                        <a:rPr sz="900" b="0" spc="-4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to</a:t>
                      </a: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Chinese</a:t>
                      </a:r>
                      <a:r>
                        <a:rPr sz="900" b="0" spc="-4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buyers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dirty="0">
                          <a:latin typeface="BentonSans Book"/>
                          <a:cs typeface="BentonSans Book"/>
                        </a:rPr>
                        <a:t>Lithium</a:t>
                      </a:r>
                      <a:r>
                        <a:rPr sz="900" b="0" spc="-2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Americas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Minerals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Energy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dirty="0">
                          <a:latin typeface="BentonSans Book"/>
                          <a:cs typeface="BentonSans Book"/>
                        </a:rPr>
                        <a:t>5%</a:t>
                      </a: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stake</a:t>
                      </a:r>
                      <a:r>
                        <a:rPr sz="900" b="0" spc="-2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in</a:t>
                      </a:r>
                      <a:r>
                        <a:rPr sz="900" b="0" spc="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Lithium </a:t>
                      </a: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Americas</a:t>
                      </a:r>
                      <a:r>
                        <a:rPr sz="900" b="0" spc="-3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and 5%</a:t>
                      </a: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stake</a:t>
                      </a: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in</a:t>
                      </a: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Thacker</a:t>
                      </a:r>
                      <a:r>
                        <a:rPr sz="900" b="0" spc="-3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Pass</a:t>
                      </a:r>
                      <a:r>
                        <a:rPr sz="900" b="0" spc="-2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joint</a:t>
                      </a:r>
                      <a:r>
                        <a:rPr sz="9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venture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Westinghouse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dirty="0">
                          <a:latin typeface="BentonSans Book"/>
                          <a:cs typeface="BentonSans Book"/>
                        </a:rPr>
                        <a:t>Energy</a:t>
                      </a:r>
                      <a:r>
                        <a:rPr sz="900" b="0" spc="-3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(Nuclear)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Commerce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dirty="0">
                          <a:latin typeface="BentonSans Book"/>
                          <a:cs typeface="BentonSans Book"/>
                        </a:rPr>
                        <a:t>Option</a:t>
                      </a:r>
                      <a:r>
                        <a:rPr sz="9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to</a:t>
                      </a:r>
                      <a:r>
                        <a:rPr sz="900" b="0" spc="-2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take</a:t>
                      </a:r>
                      <a:r>
                        <a:rPr sz="900" b="0" spc="-3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8%</a:t>
                      </a:r>
                      <a:r>
                        <a:rPr sz="900" b="0" spc="-2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spc="-20" dirty="0">
                          <a:latin typeface="BentonSans Book"/>
                          <a:cs typeface="BentonSans Book"/>
                        </a:rPr>
                        <a:t>stake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dirty="0">
                          <a:latin typeface="BentonSans Book"/>
                          <a:cs typeface="BentonSans Book"/>
                        </a:rPr>
                        <a:t>ReElement</a:t>
                      </a:r>
                      <a:r>
                        <a:rPr sz="900" b="0" spc="-3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Technologies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Minerals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Defense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dirty="0">
                          <a:latin typeface="BentonSans Book"/>
                          <a:cs typeface="BentonSans Book"/>
                        </a:rPr>
                        <a:t>Right</a:t>
                      </a:r>
                      <a:r>
                        <a:rPr sz="9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to</a:t>
                      </a: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future</a:t>
                      </a:r>
                      <a:r>
                        <a:rPr sz="900" b="0" spc="-3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stock</a:t>
                      </a: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purchase</a:t>
                      </a:r>
                      <a:r>
                        <a:rPr sz="900" b="0" spc="-4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at</a:t>
                      </a:r>
                      <a:r>
                        <a:rPr sz="900" b="0" spc="-2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set</a:t>
                      </a:r>
                      <a:r>
                        <a:rPr sz="900" b="0" spc="-2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spc="-20" dirty="0">
                          <a:latin typeface="BentonSans Book"/>
                          <a:cs typeface="BentonSans Book"/>
                        </a:rPr>
                        <a:t>price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dirty="0">
                          <a:latin typeface="BentonSans Book"/>
                          <a:cs typeface="BentonSans Book"/>
                        </a:rPr>
                        <a:t>Trilogy</a:t>
                      </a:r>
                      <a:r>
                        <a:rPr sz="900" b="0" spc="-3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Metals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Minerals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Defense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dirty="0">
                          <a:latin typeface="BentonSans Book"/>
                          <a:cs typeface="BentonSans Book"/>
                        </a:rPr>
                        <a:t>10%</a:t>
                      </a: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stake,</a:t>
                      </a:r>
                      <a:r>
                        <a:rPr sz="900" b="0" spc="-3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plus</a:t>
                      </a:r>
                      <a:r>
                        <a:rPr sz="900" b="0" spc="-2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the</a:t>
                      </a:r>
                      <a:r>
                        <a:rPr sz="900" b="0" spc="-2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right</a:t>
                      </a:r>
                      <a:r>
                        <a:rPr sz="900" b="0" spc="-3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to another</a:t>
                      </a:r>
                      <a:r>
                        <a:rPr sz="900" b="0" spc="-2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spc="-20" dirty="0">
                          <a:latin typeface="BentonSans Book"/>
                          <a:cs typeface="BentonSans Book"/>
                        </a:rPr>
                        <a:t>7.5%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dirty="0">
                          <a:latin typeface="BentonSans Book"/>
                          <a:cs typeface="BentonSans Book"/>
                        </a:rPr>
                        <a:t>Vulcan</a:t>
                      </a:r>
                      <a:r>
                        <a:rPr sz="900" b="0" spc="-3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Elements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Minerals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Commerce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dirty="0">
                          <a:latin typeface="BentonSans Book"/>
                          <a:cs typeface="BentonSans Book"/>
                        </a:rPr>
                        <a:t>USD</a:t>
                      </a:r>
                      <a:r>
                        <a:rPr sz="900" b="0" spc="-2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50</a:t>
                      </a:r>
                      <a:r>
                        <a:rPr sz="900" b="0" spc="-2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million</a:t>
                      </a:r>
                      <a:r>
                        <a:rPr sz="900" b="0" spc="-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in</a:t>
                      </a:r>
                      <a:r>
                        <a:rPr sz="900" b="0" spc="-2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equity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dirty="0">
                          <a:latin typeface="BentonSans Book"/>
                          <a:cs typeface="BentonSans Book"/>
                        </a:rPr>
                        <a:t>Vulcan</a:t>
                      </a:r>
                      <a:r>
                        <a:rPr sz="900" b="0" spc="-3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Elements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Minerals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Defense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dirty="0">
                          <a:latin typeface="BentonSans Book"/>
                          <a:cs typeface="BentonSans Book"/>
                        </a:rPr>
                        <a:t>Right</a:t>
                      </a:r>
                      <a:r>
                        <a:rPr sz="9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to</a:t>
                      </a: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future</a:t>
                      </a:r>
                      <a:r>
                        <a:rPr sz="900" b="0" spc="-3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stock</a:t>
                      </a: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purchase</a:t>
                      </a:r>
                      <a:r>
                        <a:rPr sz="900" b="0" spc="-4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at</a:t>
                      </a:r>
                      <a:r>
                        <a:rPr sz="900" b="0" spc="-2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set</a:t>
                      </a:r>
                      <a:r>
                        <a:rPr sz="900" b="0" spc="-2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spc="-20" dirty="0">
                          <a:latin typeface="BentonSans Book"/>
                          <a:cs typeface="BentonSans Book"/>
                        </a:rPr>
                        <a:t>price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dirty="0">
                          <a:latin typeface="BentonSans Book"/>
                          <a:cs typeface="BentonSans Book"/>
                        </a:rPr>
                        <a:t>Korea</a:t>
                      </a:r>
                      <a:r>
                        <a:rPr sz="900" b="0" spc="-3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spc="-20" dirty="0">
                          <a:latin typeface="BentonSans Book"/>
                          <a:cs typeface="BentonSans Book"/>
                        </a:rPr>
                        <a:t>Zinc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Minerals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Commerce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dirty="0">
                          <a:latin typeface="BentonSans Book"/>
                          <a:cs typeface="BentonSans Book"/>
                        </a:rPr>
                        <a:t>40%</a:t>
                      </a: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stake</a:t>
                      </a:r>
                      <a:r>
                        <a:rPr sz="900" b="0" spc="-3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in</a:t>
                      </a:r>
                      <a:r>
                        <a:rPr sz="900" b="0" spc="-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joint</a:t>
                      </a:r>
                      <a:r>
                        <a:rPr sz="900" b="0" spc="-3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venture</a:t>
                      </a:r>
                      <a:r>
                        <a:rPr sz="900" b="0" spc="-3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with U.S.</a:t>
                      </a:r>
                      <a:r>
                        <a:rPr sz="900" b="0" spc="-3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partners;</a:t>
                      </a:r>
                      <a:r>
                        <a:rPr sz="900" b="0" spc="-4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10%</a:t>
                      </a: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stake</a:t>
                      </a:r>
                      <a:r>
                        <a:rPr sz="900" b="0" spc="-3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of </a:t>
                      </a: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company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Nvidia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Semiconductors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Commerce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dirty="0">
                          <a:latin typeface="BentonSans Book"/>
                          <a:cs typeface="BentonSans Book"/>
                        </a:rPr>
                        <a:t>25%</a:t>
                      </a:r>
                      <a:r>
                        <a:rPr sz="900" b="0" spc="-2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of</a:t>
                      </a: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revenue</a:t>
                      </a:r>
                      <a:r>
                        <a:rPr sz="900" b="0" spc="-3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from</a:t>
                      </a:r>
                      <a:r>
                        <a:rPr sz="900" b="0" spc="-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chip</a:t>
                      </a:r>
                      <a:r>
                        <a:rPr sz="900" b="0" spc="-3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sales</a:t>
                      </a:r>
                      <a:r>
                        <a:rPr sz="900" b="0" spc="-3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to</a:t>
                      </a:r>
                      <a:r>
                        <a:rPr sz="900" b="0" spc="-2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Chinese</a:t>
                      </a:r>
                      <a:r>
                        <a:rPr sz="900" b="0" spc="-3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buyers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dirty="0">
                          <a:latin typeface="BentonSans Book"/>
                          <a:cs typeface="BentonSans Book"/>
                        </a:rPr>
                        <a:t>USA</a:t>
                      </a:r>
                      <a:r>
                        <a:rPr sz="900" b="0" spc="-2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Rare</a:t>
                      </a:r>
                      <a:r>
                        <a:rPr sz="900" b="0" spc="-2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Earth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Minerals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dirty="0">
                          <a:latin typeface="BentonSans Book"/>
                          <a:cs typeface="BentonSans Book"/>
                        </a:rPr>
                        <a:t>White</a:t>
                      </a:r>
                      <a:r>
                        <a:rPr sz="9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House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Undisclosed</a:t>
                      </a:r>
                      <a:r>
                        <a:rPr sz="9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stake</a:t>
                      </a:r>
                      <a:r>
                        <a:rPr sz="900" b="0" spc="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in</a:t>
                      </a:r>
                      <a:r>
                        <a:rPr sz="900" b="0" spc="1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the</a:t>
                      </a:r>
                      <a:r>
                        <a:rPr sz="900" b="0" spc="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company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  <a:lnB w="9525">
                      <a:solidFill>
                        <a:srgbClr val="A9A99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25400">
                        <a:lnSpc>
                          <a:spcPts val="1015"/>
                        </a:lnSpc>
                        <a:spcBef>
                          <a:spcPts val="310"/>
                        </a:spcBef>
                      </a:pP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xLight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ts val="1015"/>
                        </a:lnSpc>
                        <a:spcBef>
                          <a:spcPts val="310"/>
                        </a:spcBef>
                      </a:pP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Semiconductors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</a:tcPr>
                </a:tc>
                <a:tc>
                  <a:txBody>
                    <a:bodyPr/>
                    <a:lstStyle/>
                    <a:p>
                      <a:pPr marL="296545">
                        <a:lnSpc>
                          <a:spcPts val="1015"/>
                        </a:lnSpc>
                        <a:spcBef>
                          <a:spcPts val="310"/>
                        </a:spcBef>
                      </a:pP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Commerce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ts val="1015"/>
                        </a:lnSpc>
                        <a:spcBef>
                          <a:spcPts val="310"/>
                        </a:spcBef>
                      </a:pP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Undisclosed</a:t>
                      </a:r>
                      <a:r>
                        <a:rPr sz="9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stake</a:t>
                      </a:r>
                      <a:r>
                        <a:rPr sz="900" b="0" spc="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in</a:t>
                      </a:r>
                      <a:r>
                        <a:rPr sz="900" b="0" spc="1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dirty="0">
                          <a:latin typeface="BentonSans Book"/>
                          <a:cs typeface="BentonSans Book"/>
                        </a:rPr>
                        <a:t>the</a:t>
                      </a:r>
                      <a:r>
                        <a:rPr sz="900" b="0" spc="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900" b="0" spc="-10" dirty="0">
                          <a:latin typeface="BentonSans Book"/>
                          <a:cs typeface="BentonSans Book"/>
                        </a:rPr>
                        <a:t>company</a:t>
                      </a:r>
                      <a:endParaRPr sz="900">
                        <a:latin typeface="BentonSans Book"/>
                        <a:cs typeface="BentonSans Book"/>
                      </a:endParaRPr>
                    </a:p>
                  </a:txBody>
                  <a:tcPr marL="0" marR="0" marT="39370" marB="0">
                    <a:lnT w="9525">
                      <a:solidFill>
                        <a:srgbClr val="A9A99F"/>
                      </a:solidFill>
                      <a:prstDash val="dot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3386" y="332655"/>
            <a:ext cx="4788535" cy="50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95"/>
              </a:spcBef>
            </a:pPr>
            <a:r>
              <a:rPr sz="1600" b="1" spc="-10" dirty="0">
                <a:latin typeface="BentonSans Bold"/>
                <a:cs typeface="BentonSans Bold"/>
              </a:rPr>
              <a:t>Davos</a:t>
            </a:r>
            <a:r>
              <a:rPr sz="1600" b="1" spc="-75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to</a:t>
            </a:r>
            <a:r>
              <a:rPr sz="1600" b="1" spc="-55" dirty="0">
                <a:latin typeface="BentonSans Bold"/>
                <a:cs typeface="BentonSans Bold"/>
              </a:rPr>
              <a:t> </a:t>
            </a:r>
            <a:r>
              <a:rPr sz="1600" b="1" spc="-10" dirty="0">
                <a:latin typeface="BentonSans Bold"/>
                <a:cs typeface="BentonSans Bold"/>
              </a:rPr>
              <a:t>Donroe:</a:t>
            </a:r>
            <a:r>
              <a:rPr sz="1600" b="1" spc="-95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The</a:t>
            </a:r>
            <a:r>
              <a:rPr sz="1600" b="1" spc="-45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emerging</a:t>
            </a:r>
            <a:r>
              <a:rPr sz="1600" b="1" spc="-45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new</a:t>
            </a:r>
            <a:r>
              <a:rPr sz="1600" b="1" spc="-55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world</a:t>
            </a:r>
            <a:r>
              <a:rPr sz="1600" b="1" spc="-50" dirty="0">
                <a:latin typeface="BentonSans Bold"/>
                <a:cs typeface="BentonSans Bold"/>
              </a:rPr>
              <a:t> </a:t>
            </a:r>
            <a:r>
              <a:rPr sz="1600" b="1" spc="-10" dirty="0">
                <a:latin typeface="BentonSans Bold"/>
                <a:cs typeface="BentonSans Bold"/>
              </a:rPr>
              <a:t>order</a:t>
            </a:r>
            <a:endParaRPr sz="1600">
              <a:latin typeface="BentonSans Bold"/>
              <a:cs typeface="BentonSans Bold"/>
            </a:endParaRPr>
          </a:p>
          <a:p>
            <a:pPr marL="12700">
              <a:lnSpc>
                <a:spcPts val="1910"/>
              </a:lnSpc>
            </a:pPr>
            <a:r>
              <a:rPr sz="1600" b="0" dirty="0">
                <a:latin typeface="BentonSans Book"/>
                <a:cs typeface="BentonSans Book"/>
              </a:rPr>
              <a:t>US</a:t>
            </a:r>
            <a:r>
              <a:rPr sz="1600" b="0" spc="-3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dollar</a:t>
            </a:r>
            <a:r>
              <a:rPr sz="1600" b="0" spc="-25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uptrend</a:t>
            </a:r>
            <a:r>
              <a:rPr sz="1600" b="0" spc="-3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has</a:t>
            </a:r>
            <a:r>
              <a:rPr sz="1600" b="0" spc="-3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been</a:t>
            </a:r>
            <a:r>
              <a:rPr sz="1600" b="0" spc="-45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broken</a:t>
            </a:r>
            <a:endParaRPr sz="1600">
              <a:latin typeface="BentonSans Book"/>
              <a:cs typeface="BentonSans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3375" y="6510749"/>
            <a:ext cx="99186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dirty="0">
                <a:latin typeface="BentonSansCond Book"/>
                <a:cs typeface="BentonSansCond Book"/>
              </a:rPr>
              <a:t>Source:</a:t>
            </a:r>
            <a:r>
              <a:rPr sz="800" b="0" spc="-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Federal</a:t>
            </a:r>
            <a:r>
              <a:rPr sz="800" b="0" spc="-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Reserve</a:t>
            </a:r>
            <a:endParaRPr sz="800">
              <a:latin typeface="BentonSansCond Book"/>
              <a:cs typeface="BentonSansCond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86968" y="1535742"/>
            <a:ext cx="23685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latin typeface="BentonSans Book"/>
                <a:cs typeface="BentonSans Book"/>
              </a:rPr>
              <a:t>Real</a:t>
            </a:r>
            <a:r>
              <a:rPr sz="1200" b="0" spc="-30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effective</a:t>
            </a:r>
            <a:r>
              <a:rPr sz="1200" b="0" spc="-40" dirty="0">
                <a:latin typeface="BentonSans Book"/>
                <a:cs typeface="BentonSans Book"/>
              </a:rPr>
              <a:t> </a:t>
            </a:r>
            <a:r>
              <a:rPr sz="1200" b="0" spc="-20" dirty="0">
                <a:latin typeface="BentonSans Book"/>
                <a:cs typeface="BentonSans Book"/>
              </a:rPr>
              <a:t>exchange</a:t>
            </a:r>
            <a:r>
              <a:rPr sz="1200" b="0" spc="-2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rate</a:t>
            </a:r>
            <a:r>
              <a:rPr sz="1200" b="0" spc="-20" dirty="0">
                <a:latin typeface="BentonSans Book"/>
                <a:cs typeface="BentonSans Book"/>
              </a:rPr>
              <a:t> index</a:t>
            </a:r>
            <a:endParaRPr sz="1200">
              <a:latin typeface="BentonSans Book"/>
              <a:cs typeface="BentonSans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06795" y="4866132"/>
            <a:ext cx="5494020" cy="0"/>
          </a:xfrm>
          <a:custGeom>
            <a:avLst/>
            <a:gdLst/>
            <a:ahLst/>
            <a:cxnLst/>
            <a:rect l="l" t="t" r="r" b="b"/>
            <a:pathLst>
              <a:path w="5494020">
                <a:moveTo>
                  <a:pt x="0" y="0"/>
                </a:moveTo>
                <a:lnTo>
                  <a:pt x="5493854" y="0"/>
                </a:lnTo>
              </a:path>
            </a:pathLst>
          </a:custGeom>
          <a:ln w="6350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306795" y="2109851"/>
            <a:ext cx="5494020" cy="2416810"/>
            <a:chOff x="3306795" y="2109851"/>
            <a:chExt cx="5494020" cy="2416810"/>
          </a:xfrm>
        </p:grpSpPr>
        <p:sp>
          <p:nvSpPr>
            <p:cNvPr id="7" name="object 7"/>
            <p:cNvSpPr/>
            <p:nvPr/>
          </p:nvSpPr>
          <p:spPr>
            <a:xfrm>
              <a:off x="3306795" y="2407920"/>
              <a:ext cx="5494020" cy="1842770"/>
            </a:xfrm>
            <a:custGeom>
              <a:avLst/>
              <a:gdLst/>
              <a:ahLst/>
              <a:cxnLst/>
              <a:rect l="l" t="t" r="r" b="b"/>
              <a:pathLst>
                <a:path w="5494020" h="1842770">
                  <a:moveTo>
                    <a:pt x="0" y="1842515"/>
                  </a:moveTo>
                  <a:lnTo>
                    <a:pt x="5493854" y="1842515"/>
                  </a:lnTo>
                </a:path>
                <a:path w="5494020" h="1842770">
                  <a:moveTo>
                    <a:pt x="0" y="1228343"/>
                  </a:moveTo>
                  <a:lnTo>
                    <a:pt x="5493854" y="1228343"/>
                  </a:lnTo>
                </a:path>
                <a:path w="5494020" h="1842770">
                  <a:moveTo>
                    <a:pt x="0" y="614171"/>
                  </a:moveTo>
                  <a:lnTo>
                    <a:pt x="5493854" y="614171"/>
                  </a:lnTo>
                </a:path>
                <a:path w="5494020" h="1842770">
                  <a:moveTo>
                    <a:pt x="0" y="0"/>
                  </a:moveTo>
                  <a:lnTo>
                    <a:pt x="5493854" y="0"/>
                  </a:lnTo>
                </a:path>
              </a:pathLst>
            </a:custGeom>
            <a:ln w="6350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27957" y="2128901"/>
              <a:ext cx="5358765" cy="2317750"/>
            </a:xfrm>
            <a:custGeom>
              <a:avLst/>
              <a:gdLst/>
              <a:ahLst/>
              <a:cxnLst/>
              <a:rect l="l" t="t" r="r" b="b"/>
              <a:pathLst>
                <a:path w="5358765" h="2317750">
                  <a:moveTo>
                    <a:pt x="0" y="1455547"/>
                  </a:moveTo>
                  <a:lnTo>
                    <a:pt x="8077" y="1426591"/>
                  </a:lnTo>
                  <a:lnTo>
                    <a:pt x="17221" y="1481455"/>
                  </a:lnTo>
                  <a:lnTo>
                    <a:pt x="24841" y="1563751"/>
                  </a:lnTo>
                  <a:lnTo>
                    <a:pt x="33985" y="1679575"/>
                  </a:lnTo>
                  <a:lnTo>
                    <a:pt x="41605" y="1585087"/>
                  </a:lnTo>
                  <a:lnTo>
                    <a:pt x="50749" y="1598803"/>
                  </a:lnTo>
                  <a:lnTo>
                    <a:pt x="59893" y="1612519"/>
                  </a:lnTo>
                  <a:lnTo>
                    <a:pt x="67513" y="1511935"/>
                  </a:lnTo>
                  <a:lnTo>
                    <a:pt x="76657" y="1470787"/>
                  </a:lnTo>
                  <a:lnTo>
                    <a:pt x="84277" y="1341247"/>
                  </a:lnTo>
                  <a:lnTo>
                    <a:pt x="93421" y="1447927"/>
                  </a:lnTo>
                  <a:lnTo>
                    <a:pt x="101041" y="1536319"/>
                  </a:lnTo>
                  <a:lnTo>
                    <a:pt x="110185" y="1612519"/>
                  </a:lnTo>
                  <a:lnTo>
                    <a:pt x="117805" y="1658239"/>
                  </a:lnTo>
                  <a:lnTo>
                    <a:pt x="126949" y="1615567"/>
                  </a:lnTo>
                  <a:lnTo>
                    <a:pt x="136093" y="1604899"/>
                  </a:lnTo>
                  <a:lnTo>
                    <a:pt x="143713" y="1530223"/>
                  </a:lnTo>
                  <a:lnTo>
                    <a:pt x="152857" y="1489075"/>
                  </a:lnTo>
                  <a:lnTo>
                    <a:pt x="160477" y="1536319"/>
                  </a:lnTo>
                  <a:lnTo>
                    <a:pt x="169621" y="1563751"/>
                  </a:lnTo>
                  <a:lnTo>
                    <a:pt x="177241" y="1610995"/>
                  </a:lnTo>
                  <a:lnTo>
                    <a:pt x="186385" y="1646047"/>
                  </a:lnTo>
                  <a:lnTo>
                    <a:pt x="194005" y="1702435"/>
                  </a:lnTo>
                  <a:lnTo>
                    <a:pt x="203149" y="1743583"/>
                  </a:lnTo>
                  <a:lnTo>
                    <a:pt x="212293" y="1707007"/>
                  </a:lnTo>
                  <a:lnTo>
                    <a:pt x="219913" y="1731391"/>
                  </a:lnTo>
                  <a:lnTo>
                    <a:pt x="229057" y="1735963"/>
                  </a:lnTo>
                  <a:lnTo>
                    <a:pt x="236677" y="1626235"/>
                  </a:lnTo>
                  <a:lnTo>
                    <a:pt x="245821" y="1566799"/>
                  </a:lnTo>
                  <a:lnTo>
                    <a:pt x="253441" y="1540891"/>
                  </a:lnTo>
                  <a:lnTo>
                    <a:pt x="262585" y="1553083"/>
                  </a:lnTo>
                  <a:lnTo>
                    <a:pt x="270205" y="1569847"/>
                  </a:lnTo>
                  <a:lnTo>
                    <a:pt x="279349" y="1548511"/>
                  </a:lnTo>
                  <a:lnTo>
                    <a:pt x="288493" y="1582039"/>
                  </a:lnTo>
                  <a:lnTo>
                    <a:pt x="296113" y="1617091"/>
                  </a:lnTo>
                  <a:lnTo>
                    <a:pt x="305257" y="1601851"/>
                  </a:lnTo>
                  <a:lnTo>
                    <a:pt x="312877" y="1604899"/>
                  </a:lnTo>
                  <a:lnTo>
                    <a:pt x="322021" y="1606423"/>
                  </a:lnTo>
                  <a:lnTo>
                    <a:pt x="329641" y="1600327"/>
                  </a:lnTo>
                  <a:lnTo>
                    <a:pt x="338785" y="1618615"/>
                  </a:lnTo>
                  <a:lnTo>
                    <a:pt x="346405" y="1617091"/>
                  </a:lnTo>
                  <a:lnTo>
                    <a:pt x="355549" y="1664335"/>
                  </a:lnTo>
                  <a:lnTo>
                    <a:pt x="364693" y="1662811"/>
                  </a:lnTo>
                  <a:lnTo>
                    <a:pt x="372313" y="1652143"/>
                  </a:lnTo>
                  <a:lnTo>
                    <a:pt x="381457" y="1629283"/>
                  </a:lnTo>
                  <a:lnTo>
                    <a:pt x="389077" y="1667383"/>
                  </a:lnTo>
                  <a:lnTo>
                    <a:pt x="398221" y="1639951"/>
                  </a:lnTo>
                  <a:lnTo>
                    <a:pt x="405841" y="1639951"/>
                  </a:lnTo>
                  <a:lnTo>
                    <a:pt x="414985" y="1664335"/>
                  </a:lnTo>
                  <a:lnTo>
                    <a:pt x="422605" y="1687195"/>
                  </a:lnTo>
                  <a:lnTo>
                    <a:pt x="431749" y="1690243"/>
                  </a:lnTo>
                  <a:lnTo>
                    <a:pt x="440893" y="1732915"/>
                  </a:lnTo>
                  <a:lnTo>
                    <a:pt x="448513" y="1697863"/>
                  </a:lnTo>
                  <a:lnTo>
                    <a:pt x="457657" y="1707007"/>
                  </a:lnTo>
                  <a:lnTo>
                    <a:pt x="465277" y="1748155"/>
                  </a:lnTo>
                  <a:lnTo>
                    <a:pt x="474421" y="1786255"/>
                  </a:lnTo>
                  <a:lnTo>
                    <a:pt x="482041" y="1860931"/>
                  </a:lnTo>
                  <a:lnTo>
                    <a:pt x="491185" y="1886839"/>
                  </a:lnTo>
                  <a:lnTo>
                    <a:pt x="498805" y="1891411"/>
                  </a:lnTo>
                  <a:lnTo>
                    <a:pt x="507949" y="1927987"/>
                  </a:lnTo>
                  <a:lnTo>
                    <a:pt x="517093" y="1921891"/>
                  </a:lnTo>
                  <a:lnTo>
                    <a:pt x="524713" y="1880743"/>
                  </a:lnTo>
                  <a:lnTo>
                    <a:pt x="533857" y="1938655"/>
                  </a:lnTo>
                  <a:lnTo>
                    <a:pt x="541477" y="2031619"/>
                  </a:lnTo>
                  <a:lnTo>
                    <a:pt x="550621" y="2104771"/>
                  </a:lnTo>
                  <a:lnTo>
                    <a:pt x="558241" y="2063623"/>
                  </a:lnTo>
                  <a:lnTo>
                    <a:pt x="567385" y="2141347"/>
                  </a:lnTo>
                  <a:lnTo>
                    <a:pt x="575005" y="2051431"/>
                  </a:lnTo>
                  <a:lnTo>
                    <a:pt x="584149" y="2040763"/>
                  </a:lnTo>
                  <a:lnTo>
                    <a:pt x="593293" y="2030095"/>
                  </a:lnTo>
                  <a:lnTo>
                    <a:pt x="600913" y="1990471"/>
                  </a:lnTo>
                  <a:lnTo>
                    <a:pt x="610057" y="1985899"/>
                  </a:lnTo>
                  <a:lnTo>
                    <a:pt x="617677" y="1946275"/>
                  </a:lnTo>
                  <a:lnTo>
                    <a:pt x="626821" y="1894459"/>
                  </a:lnTo>
                  <a:lnTo>
                    <a:pt x="634441" y="1886839"/>
                  </a:lnTo>
                  <a:lnTo>
                    <a:pt x="643585" y="1975231"/>
                  </a:lnTo>
                  <a:lnTo>
                    <a:pt x="651205" y="1932559"/>
                  </a:lnTo>
                  <a:lnTo>
                    <a:pt x="660349" y="1931035"/>
                  </a:lnTo>
                  <a:lnTo>
                    <a:pt x="669493" y="1868551"/>
                  </a:lnTo>
                  <a:lnTo>
                    <a:pt x="677113" y="1803019"/>
                  </a:lnTo>
                  <a:lnTo>
                    <a:pt x="686257" y="1856359"/>
                  </a:lnTo>
                  <a:lnTo>
                    <a:pt x="693877" y="1874647"/>
                  </a:lnTo>
                  <a:lnTo>
                    <a:pt x="703021" y="1838071"/>
                  </a:lnTo>
                  <a:lnTo>
                    <a:pt x="710641" y="1678051"/>
                  </a:lnTo>
                  <a:lnTo>
                    <a:pt x="719785" y="1641475"/>
                  </a:lnTo>
                  <a:lnTo>
                    <a:pt x="727405" y="1809115"/>
                  </a:lnTo>
                  <a:lnTo>
                    <a:pt x="736549" y="1895983"/>
                  </a:lnTo>
                  <a:lnTo>
                    <a:pt x="744169" y="1927987"/>
                  </a:lnTo>
                  <a:lnTo>
                    <a:pt x="753313" y="1879219"/>
                  </a:lnTo>
                  <a:lnTo>
                    <a:pt x="762457" y="1912747"/>
                  </a:lnTo>
                  <a:lnTo>
                    <a:pt x="770077" y="1883791"/>
                  </a:lnTo>
                  <a:lnTo>
                    <a:pt x="779221" y="1790827"/>
                  </a:lnTo>
                  <a:lnTo>
                    <a:pt x="786841" y="1737487"/>
                  </a:lnTo>
                  <a:lnTo>
                    <a:pt x="795985" y="1764919"/>
                  </a:lnTo>
                  <a:lnTo>
                    <a:pt x="803605" y="1624711"/>
                  </a:lnTo>
                  <a:lnTo>
                    <a:pt x="812749" y="1618615"/>
                  </a:lnTo>
                  <a:lnTo>
                    <a:pt x="820369" y="1540891"/>
                  </a:lnTo>
                  <a:lnTo>
                    <a:pt x="829513" y="1400683"/>
                  </a:lnTo>
                  <a:lnTo>
                    <a:pt x="838657" y="1306195"/>
                  </a:lnTo>
                  <a:lnTo>
                    <a:pt x="846277" y="1181227"/>
                  </a:lnTo>
                  <a:lnTo>
                    <a:pt x="855421" y="1105027"/>
                  </a:lnTo>
                  <a:lnTo>
                    <a:pt x="863041" y="1226947"/>
                  </a:lnTo>
                  <a:lnTo>
                    <a:pt x="872185" y="1277239"/>
                  </a:lnTo>
                  <a:lnTo>
                    <a:pt x="879805" y="1380871"/>
                  </a:lnTo>
                  <a:lnTo>
                    <a:pt x="888949" y="1396111"/>
                  </a:lnTo>
                  <a:lnTo>
                    <a:pt x="896569" y="1335151"/>
                  </a:lnTo>
                  <a:lnTo>
                    <a:pt x="905713" y="1207135"/>
                  </a:lnTo>
                  <a:lnTo>
                    <a:pt x="914857" y="1158367"/>
                  </a:lnTo>
                  <a:lnTo>
                    <a:pt x="922477" y="1118743"/>
                  </a:lnTo>
                  <a:lnTo>
                    <a:pt x="931621" y="1196467"/>
                  </a:lnTo>
                  <a:lnTo>
                    <a:pt x="939241" y="952627"/>
                  </a:lnTo>
                  <a:lnTo>
                    <a:pt x="948385" y="890143"/>
                  </a:lnTo>
                  <a:lnTo>
                    <a:pt x="956005" y="902335"/>
                  </a:lnTo>
                  <a:lnTo>
                    <a:pt x="965149" y="894715"/>
                  </a:lnTo>
                  <a:lnTo>
                    <a:pt x="972769" y="826135"/>
                  </a:lnTo>
                  <a:lnTo>
                    <a:pt x="981913" y="844423"/>
                  </a:lnTo>
                  <a:lnTo>
                    <a:pt x="991057" y="1036447"/>
                  </a:lnTo>
                  <a:lnTo>
                    <a:pt x="998677" y="1103503"/>
                  </a:lnTo>
                  <a:lnTo>
                    <a:pt x="1007821" y="1053211"/>
                  </a:lnTo>
                  <a:lnTo>
                    <a:pt x="1015441" y="1030351"/>
                  </a:lnTo>
                  <a:lnTo>
                    <a:pt x="1024585" y="986155"/>
                  </a:lnTo>
                  <a:lnTo>
                    <a:pt x="1032205" y="1001395"/>
                  </a:lnTo>
                  <a:lnTo>
                    <a:pt x="1041349" y="923671"/>
                  </a:lnTo>
                  <a:lnTo>
                    <a:pt x="1048969" y="887095"/>
                  </a:lnTo>
                  <a:lnTo>
                    <a:pt x="1058113" y="820039"/>
                  </a:lnTo>
                  <a:lnTo>
                    <a:pt x="1067257" y="833755"/>
                  </a:lnTo>
                  <a:lnTo>
                    <a:pt x="1074877" y="922147"/>
                  </a:lnTo>
                  <a:lnTo>
                    <a:pt x="1084021" y="855091"/>
                  </a:lnTo>
                  <a:lnTo>
                    <a:pt x="1091641" y="791083"/>
                  </a:lnTo>
                  <a:lnTo>
                    <a:pt x="1100785" y="734695"/>
                  </a:lnTo>
                  <a:lnTo>
                    <a:pt x="1108405" y="807847"/>
                  </a:lnTo>
                  <a:lnTo>
                    <a:pt x="1117549" y="888619"/>
                  </a:lnTo>
                  <a:lnTo>
                    <a:pt x="1125169" y="826135"/>
                  </a:lnTo>
                  <a:lnTo>
                    <a:pt x="1134313" y="711835"/>
                  </a:lnTo>
                  <a:lnTo>
                    <a:pt x="1143457" y="678307"/>
                  </a:lnTo>
                  <a:lnTo>
                    <a:pt x="1151077" y="507619"/>
                  </a:lnTo>
                  <a:lnTo>
                    <a:pt x="1160221" y="510667"/>
                  </a:lnTo>
                  <a:lnTo>
                    <a:pt x="1167841" y="384175"/>
                  </a:lnTo>
                  <a:lnTo>
                    <a:pt x="1176985" y="335407"/>
                  </a:lnTo>
                  <a:lnTo>
                    <a:pt x="1184605" y="414655"/>
                  </a:lnTo>
                  <a:lnTo>
                    <a:pt x="1193749" y="314071"/>
                  </a:lnTo>
                  <a:lnTo>
                    <a:pt x="1201369" y="216535"/>
                  </a:lnTo>
                  <a:lnTo>
                    <a:pt x="1210513" y="24511"/>
                  </a:lnTo>
                  <a:lnTo>
                    <a:pt x="1219657" y="0"/>
                  </a:lnTo>
                  <a:lnTo>
                    <a:pt x="1227277" y="227203"/>
                  </a:lnTo>
                  <a:lnTo>
                    <a:pt x="1236421" y="216535"/>
                  </a:lnTo>
                  <a:lnTo>
                    <a:pt x="1244041" y="283591"/>
                  </a:lnTo>
                  <a:lnTo>
                    <a:pt x="1253185" y="481711"/>
                  </a:lnTo>
                  <a:lnTo>
                    <a:pt x="1260805" y="556387"/>
                  </a:lnTo>
                  <a:lnTo>
                    <a:pt x="1269949" y="501523"/>
                  </a:lnTo>
                  <a:lnTo>
                    <a:pt x="1277569" y="768223"/>
                  </a:lnTo>
                  <a:lnTo>
                    <a:pt x="1286713" y="842899"/>
                  </a:lnTo>
                  <a:lnTo>
                    <a:pt x="1295857" y="873379"/>
                  </a:lnTo>
                  <a:lnTo>
                    <a:pt x="1303477" y="920623"/>
                  </a:lnTo>
                  <a:lnTo>
                    <a:pt x="1312621" y="1117219"/>
                  </a:lnTo>
                  <a:lnTo>
                    <a:pt x="1320241" y="1239139"/>
                  </a:lnTo>
                  <a:lnTo>
                    <a:pt x="1329385" y="1298575"/>
                  </a:lnTo>
                  <a:lnTo>
                    <a:pt x="1337005" y="1400683"/>
                  </a:lnTo>
                  <a:lnTo>
                    <a:pt x="1346149" y="1358011"/>
                  </a:lnTo>
                  <a:lnTo>
                    <a:pt x="1353769" y="1478407"/>
                  </a:lnTo>
                  <a:lnTo>
                    <a:pt x="1362913" y="1550035"/>
                  </a:lnTo>
                  <a:lnTo>
                    <a:pt x="1372057" y="1546987"/>
                  </a:lnTo>
                  <a:lnTo>
                    <a:pt x="1379677" y="1543939"/>
                  </a:lnTo>
                  <a:lnTo>
                    <a:pt x="1388821" y="1486027"/>
                  </a:lnTo>
                  <a:lnTo>
                    <a:pt x="1396441" y="1522603"/>
                  </a:lnTo>
                  <a:lnTo>
                    <a:pt x="1405585" y="1671955"/>
                  </a:lnTo>
                  <a:lnTo>
                    <a:pt x="1413205" y="1731391"/>
                  </a:lnTo>
                  <a:lnTo>
                    <a:pt x="1422349" y="1764919"/>
                  </a:lnTo>
                  <a:lnTo>
                    <a:pt x="1429969" y="1854835"/>
                  </a:lnTo>
                  <a:lnTo>
                    <a:pt x="1439113" y="1873123"/>
                  </a:lnTo>
                  <a:lnTo>
                    <a:pt x="1448257" y="1806067"/>
                  </a:lnTo>
                  <a:lnTo>
                    <a:pt x="1455877" y="1745107"/>
                  </a:lnTo>
                  <a:lnTo>
                    <a:pt x="1465021" y="1755775"/>
                  </a:lnTo>
                  <a:lnTo>
                    <a:pt x="1472641" y="1833499"/>
                  </a:lnTo>
                  <a:lnTo>
                    <a:pt x="1481785" y="1842643"/>
                  </a:lnTo>
                  <a:lnTo>
                    <a:pt x="1489405" y="1991995"/>
                  </a:lnTo>
                  <a:lnTo>
                    <a:pt x="1498549" y="2107819"/>
                  </a:lnTo>
                  <a:lnTo>
                    <a:pt x="1506169" y="2098675"/>
                  </a:lnTo>
                  <a:lnTo>
                    <a:pt x="1515313" y="2065147"/>
                  </a:lnTo>
                  <a:lnTo>
                    <a:pt x="1524457" y="2129155"/>
                  </a:lnTo>
                  <a:lnTo>
                    <a:pt x="1532077" y="2158111"/>
                  </a:lnTo>
                  <a:lnTo>
                    <a:pt x="1541221" y="2142871"/>
                  </a:lnTo>
                  <a:lnTo>
                    <a:pt x="1548841" y="2075815"/>
                  </a:lnTo>
                  <a:lnTo>
                    <a:pt x="1557985" y="1963039"/>
                  </a:lnTo>
                  <a:lnTo>
                    <a:pt x="1565605" y="1908175"/>
                  </a:lnTo>
                  <a:lnTo>
                    <a:pt x="1574749" y="1902079"/>
                  </a:lnTo>
                  <a:lnTo>
                    <a:pt x="1582369" y="2013331"/>
                  </a:lnTo>
                  <a:lnTo>
                    <a:pt x="1591513" y="2106295"/>
                  </a:lnTo>
                  <a:lnTo>
                    <a:pt x="1600657" y="2120011"/>
                  </a:lnTo>
                  <a:lnTo>
                    <a:pt x="1608277" y="2033143"/>
                  </a:lnTo>
                  <a:lnTo>
                    <a:pt x="1617421" y="2013331"/>
                  </a:lnTo>
                  <a:lnTo>
                    <a:pt x="1625041" y="1953895"/>
                  </a:lnTo>
                  <a:lnTo>
                    <a:pt x="1634185" y="1940179"/>
                  </a:lnTo>
                  <a:lnTo>
                    <a:pt x="1641805" y="1824355"/>
                  </a:lnTo>
                  <a:lnTo>
                    <a:pt x="1650949" y="1729867"/>
                  </a:lnTo>
                  <a:lnTo>
                    <a:pt x="1658569" y="1845691"/>
                  </a:lnTo>
                  <a:lnTo>
                    <a:pt x="1667713" y="1828927"/>
                  </a:lnTo>
                  <a:lnTo>
                    <a:pt x="1675333" y="1780159"/>
                  </a:lnTo>
                  <a:lnTo>
                    <a:pt x="1684477" y="1857883"/>
                  </a:lnTo>
                  <a:lnTo>
                    <a:pt x="1693621" y="1859407"/>
                  </a:lnTo>
                  <a:lnTo>
                    <a:pt x="1701241" y="1932559"/>
                  </a:lnTo>
                  <a:lnTo>
                    <a:pt x="1710385" y="1944751"/>
                  </a:lnTo>
                  <a:lnTo>
                    <a:pt x="1718005" y="1938655"/>
                  </a:lnTo>
                  <a:lnTo>
                    <a:pt x="1727149" y="1860931"/>
                  </a:lnTo>
                  <a:lnTo>
                    <a:pt x="1734769" y="1867027"/>
                  </a:lnTo>
                  <a:lnTo>
                    <a:pt x="1743913" y="1921891"/>
                  </a:lnTo>
                  <a:lnTo>
                    <a:pt x="1751533" y="1908175"/>
                  </a:lnTo>
                  <a:lnTo>
                    <a:pt x="1760677" y="2005711"/>
                  </a:lnTo>
                  <a:lnTo>
                    <a:pt x="1769821" y="2088007"/>
                  </a:lnTo>
                  <a:lnTo>
                    <a:pt x="1777441" y="2124583"/>
                  </a:lnTo>
                  <a:lnTo>
                    <a:pt x="1786585" y="2229739"/>
                  </a:lnTo>
                  <a:lnTo>
                    <a:pt x="1794205" y="2258695"/>
                  </a:lnTo>
                  <a:lnTo>
                    <a:pt x="1803349" y="2199259"/>
                  </a:lnTo>
                  <a:lnTo>
                    <a:pt x="1810969" y="2226691"/>
                  </a:lnTo>
                  <a:lnTo>
                    <a:pt x="1820113" y="2278507"/>
                  </a:lnTo>
                  <a:lnTo>
                    <a:pt x="1827733" y="2109343"/>
                  </a:lnTo>
                  <a:lnTo>
                    <a:pt x="1836877" y="2045335"/>
                  </a:lnTo>
                  <a:lnTo>
                    <a:pt x="1846021" y="2019427"/>
                  </a:lnTo>
                  <a:lnTo>
                    <a:pt x="1853641" y="1950847"/>
                  </a:lnTo>
                  <a:lnTo>
                    <a:pt x="1862785" y="1966087"/>
                  </a:lnTo>
                  <a:lnTo>
                    <a:pt x="1870405" y="2013331"/>
                  </a:lnTo>
                  <a:lnTo>
                    <a:pt x="1879549" y="2074291"/>
                  </a:lnTo>
                  <a:lnTo>
                    <a:pt x="1887169" y="2123059"/>
                  </a:lnTo>
                  <a:lnTo>
                    <a:pt x="1896313" y="2185543"/>
                  </a:lnTo>
                  <a:lnTo>
                    <a:pt x="1903933" y="2219071"/>
                  </a:lnTo>
                  <a:lnTo>
                    <a:pt x="1913077" y="2212975"/>
                  </a:lnTo>
                  <a:lnTo>
                    <a:pt x="1922221" y="2138299"/>
                  </a:lnTo>
                  <a:lnTo>
                    <a:pt x="1929841" y="2046859"/>
                  </a:lnTo>
                  <a:lnTo>
                    <a:pt x="1938985" y="2063623"/>
                  </a:lnTo>
                  <a:lnTo>
                    <a:pt x="1946605" y="2104771"/>
                  </a:lnTo>
                  <a:lnTo>
                    <a:pt x="1955749" y="2180971"/>
                  </a:lnTo>
                  <a:lnTo>
                    <a:pt x="1963369" y="2254123"/>
                  </a:lnTo>
                  <a:lnTo>
                    <a:pt x="1972513" y="2284603"/>
                  </a:lnTo>
                  <a:lnTo>
                    <a:pt x="1980133" y="2246503"/>
                  </a:lnTo>
                  <a:lnTo>
                    <a:pt x="1989277" y="2142871"/>
                  </a:lnTo>
                  <a:lnTo>
                    <a:pt x="1998421" y="1985899"/>
                  </a:lnTo>
                  <a:lnTo>
                    <a:pt x="2006041" y="1979803"/>
                  </a:lnTo>
                  <a:lnTo>
                    <a:pt x="2015185" y="1926463"/>
                  </a:lnTo>
                  <a:lnTo>
                    <a:pt x="2022805" y="1926463"/>
                  </a:lnTo>
                  <a:lnTo>
                    <a:pt x="2031949" y="1972183"/>
                  </a:lnTo>
                  <a:lnTo>
                    <a:pt x="2039569" y="2052955"/>
                  </a:lnTo>
                  <a:lnTo>
                    <a:pt x="2048713" y="2056003"/>
                  </a:lnTo>
                  <a:lnTo>
                    <a:pt x="2056333" y="2033143"/>
                  </a:lnTo>
                  <a:lnTo>
                    <a:pt x="2065477" y="1981327"/>
                  </a:lnTo>
                  <a:lnTo>
                    <a:pt x="2074621" y="1991995"/>
                  </a:lnTo>
                  <a:lnTo>
                    <a:pt x="2082241" y="2011807"/>
                  </a:lnTo>
                  <a:lnTo>
                    <a:pt x="2091385" y="1961515"/>
                  </a:lnTo>
                  <a:lnTo>
                    <a:pt x="2099005" y="1908175"/>
                  </a:lnTo>
                  <a:lnTo>
                    <a:pt x="2108149" y="1879219"/>
                  </a:lnTo>
                  <a:lnTo>
                    <a:pt x="2115769" y="1870075"/>
                  </a:lnTo>
                  <a:lnTo>
                    <a:pt x="2124913" y="1886839"/>
                  </a:lnTo>
                  <a:lnTo>
                    <a:pt x="2132533" y="1900555"/>
                  </a:lnTo>
                  <a:lnTo>
                    <a:pt x="2141677" y="1894459"/>
                  </a:lnTo>
                  <a:lnTo>
                    <a:pt x="2150821" y="1921891"/>
                  </a:lnTo>
                  <a:lnTo>
                    <a:pt x="2158441" y="1949323"/>
                  </a:lnTo>
                  <a:lnTo>
                    <a:pt x="2167585" y="2028571"/>
                  </a:lnTo>
                  <a:lnTo>
                    <a:pt x="2175205" y="2010283"/>
                  </a:lnTo>
                  <a:lnTo>
                    <a:pt x="2184349" y="2059051"/>
                  </a:lnTo>
                  <a:lnTo>
                    <a:pt x="2191969" y="2100199"/>
                  </a:lnTo>
                  <a:lnTo>
                    <a:pt x="2201113" y="2068195"/>
                  </a:lnTo>
                  <a:lnTo>
                    <a:pt x="2208733" y="1991995"/>
                  </a:lnTo>
                  <a:lnTo>
                    <a:pt x="2217877" y="2004187"/>
                  </a:lnTo>
                  <a:lnTo>
                    <a:pt x="2227021" y="2042287"/>
                  </a:lnTo>
                  <a:lnTo>
                    <a:pt x="2234641" y="2165731"/>
                  </a:lnTo>
                  <a:lnTo>
                    <a:pt x="2243785" y="2272411"/>
                  </a:lnTo>
                  <a:lnTo>
                    <a:pt x="2251405" y="2251075"/>
                  </a:lnTo>
                  <a:lnTo>
                    <a:pt x="2260549" y="2251075"/>
                  </a:lnTo>
                  <a:lnTo>
                    <a:pt x="2268169" y="2246503"/>
                  </a:lnTo>
                  <a:lnTo>
                    <a:pt x="2277313" y="2130679"/>
                  </a:lnTo>
                  <a:lnTo>
                    <a:pt x="2284933" y="2071243"/>
                  </a:lnTo>
                  <a:lnTo>
                    <a:pt x="2294077" y="2094103"/>
                  </a:lnTo>
                  <a:lnTo>
                    <a:pt x="2303221" y="2075815"/>
                  </a:lnTo>
                  <a:lnTo>
                    <a:pt x="2310841" y="2042287"/>
                  </a:lnTo>
                  <a:lnTo>
                    <a:pt x="2319985" y="1976755"/>
                  </a:lnTo>
                  <a:lnTo>
                    <a:pt x="2327605" y="1966087"/>
                  </a:lnTo>
                  <a:lnTo>
                    <a:pt x="2336749" y="1967611"/>
                  </a:lnTo>
                  <a:lnTo>
                    <a:pt x="2344369" y="1937131"/>
                  </a:lnTo>
                  <a:lnTo>
                    <a:pt x="2353513" y="1915795"/>
                  </a:lnTo>
                  <a:lnTo>
                    <a:pt x="2361133" y="1900555"/>
                  </a:lnTo>
                  <a:lnTo>
                    <a:pt x="2370277" y="1912747"/>
                  </a:lnTo>
                  <a:lnTo>
                    <a:pt x="2379421" y="1929511"/>
                  </a:lnTo>
                  <a:lnTo>
                    <a:pt x="2387041" y="1894459"/>
                  </a:lnTo>
                  <a:lnTo>
                    <a:pt x="2396185" y="1879219"/>
                  </a:lnTo>
                  <a:lnTo>
                    <a:pt x="2403805" y="1915795"/>
                  </a:lnTo>
                  <a:lnTo>
                    <a:pt x="2412949" y="1847215"/>
                  </a:lnTo>
                  <a:lnTo>
                    <a:pt x="2420569" y="1784731"/>
                  </a:lnTo>
                  <a:lnTo>
                    <a:pt x="2429713" y="1667383"/>
                  </a:lnTo>
                  <a:lnTo>
                    <a:pt x="2437333" y="1627759"/>
                  </a:lnTo>
                  <a:lnTo>
                    <a:pt x="2446477" y="1591183"/>
                  </a:lnTo>
                  <a:lnTo>
                    <a:pt x="2455621" y="1662811"/>
                  </a:lnTo>
                  <a:lnTo>
                    <a:pt x="2463241" y="1682623"/>
                  </a:lnTo>
                  <a:lnTo>
                    <a:pt x="2472385" y="1642999"/>
                  </a:lnTo>
                  <a:lnTo>
                    <a:pt x="2480005" y="1551559"/>
                  </a:lnTo>
                  <a:lnTo>
                    <a:pt x="2489149" y="1562227"/>
                  </a:lnTo>
                  <a:lnTo>
                    <a:pt x="2496769" y="1583563"/>
                  </a:lnTo>
                  <a:lnTo>
                    <a:pt x="2505913" y="1551559"/>
                  </a:lnTo>
                  <a:lnTo>
                    <a:pt x="2513533" y="1452499"/>
                  </a:lnTo>
                  <a:lnTo>
                    <a:pt x="2522677" y="1399159"/>
                  </a:lnTo>
                  <a:lnTo>
                    <a:pt x="2531821" y="1443355"/>
                  </a:lnTo>
                  <a:lnTo>
                    <a:pt x="2539441" y="1434211"/>
                  </a:lnTo>
                  <a:lnTo>
                    <a:pt x="2548585" y="1408303"/>
                  </a:lnTo>
                  <a:lnTo>
                    <a:pt x="2556205" y="1382395"/>
                  </a:lnTo>
                  <a:lnTo>
                    <a:pt x="2565349" y="1306195"/>
                  </a:lnTo>
                  <a:lnTo>
                    <a:pt x="2572969" y="1265047"/>
                  </a:lnTo>
                  <a:lnTo>
                    <a:pt x="2582113" y="1187323"/>
                  </a:lnTo>
                  <a:lnTo>
                    <a:pt x="2589733" y="1358011"/>
                  </a:lnTo>
                  <a:lnTo>
                    <a:pt x="2598877" y="1495171"/>
                  </a:lnTo>
                  <a:lnTo>
                    <a:pt x="2606497" y="1457071"/>
                  </a:lnTo>
                  <a:lnTo>
                    <a:pt x="2615641" y="1481455"/>
                  </a:lnTo>
                  <a:lnTo>
                    <a:pt x="2624785" y="1510411"/>
                  </a:lnTo>
                  <a:lnTo>
                    <a:pt x="2632405" y="1452499"/>
                  </a:lnTo>
                  <a:lnTo>
                    <a:pt x="2641549" y="1368679"/>
                  </a:lnTo>
                  <a:lnTo>
                    <a:pt x="2649169" y="1350391"/>
                  </a:lnTo>
                  <a:lnTo>
                    <a:pt x="2658313" y="1353439"/>
                  </a:lnTo>
                  <a:lnTo>
                    <a:pt x="2665933" y="1313815"/>
                  </a:lnTo>
                  <a:lnTo>
                    <a:pt x="2675077" y="1286383"/>
                  </a:lnTo>
                  <a:lnTo>
                    <a:pt x="2682697" y="1371727"/>
                  </a:lnTo>
                  <a:lnTo>
                    <a:pt x="2691841" y="1418971"/>
                  </a:lnTo>
                  <a:lnTo>
                    <a:pt x="2700985" y="1458595"/>
                  </a:lnTo>
                  <a:lnTo>
                    <a:pt x="2708605" y="1411351"/>
                  </a:lnTo>
                  <a:lnTo>
                    <a:pt x="2717749" y="1388491"/>
                  </a:lnTo>
                  <a:lnTo>
                    <a:pt x="2725369" y="1393063"/>
                  </a:lnTo>
                  <a:lnTo>
                    <a:pt x="2734513" y="1284859"/>
                  </a:lnTo>
                  <a:lnTo>
                    <a:pt x="2742133" y="1246759"/>
                  </a:lnTo>
                  <a:lnTo>
                    <a:pt x="2751277" y="1208659"/>
                  </a:lnTo>
                  <a:lnTo>
                    <a:pt x="2758897" y="1062355"/>
                  </a:lnTo>
                  <a:lnTo>
                    <a:pt x="2768041" y="1170559"/>
                  </a:lnTo>
                  <a:lnTo>
                    <a:pt x="2777185" y="1126363"/>
                  </a:lnTo>
                  <a:lnTo>
                    <a:pt x="2784805" y="1059307"/>
                  </a:lnTo>
                  <a:lnTo>
                    <a:pt x="2793949" y="966343"/>
                  </a:lnTo>
                  <a:lnTo>
                    <a:pt x="2801569" y="891667"/>
                  </a:lnTo>
                  <a:lnTo>
                    <a:pt x="2810713" y="855091"/>
                  </a:lnTo>
                  <a:lnTo>
                    <a:pt x="2818333" y="943483"/>
                  </a:lnTo>
                  <a:lnTo>
                    <a:pt x="2827477" y="972439"/>
                  </a:lnTo>
                  <a:lnTo>
                    <a:pt x="2835097" y="905383"/>
                  </a:lnTo>
                  <a:lnTo>
                    <a:pt x="2844241" y="792607"/>
                  </a:lnTo>
                  <a:lnTo>
                    <a:pt x="2853385" y="751459"/>
                  </a:lnTo>
                  <a:lnTo>
                    <a:pt x="2861005" y="745363"/>
                  </a:lnTo>
                  <a:lnTo>
                    <a:pt x="2870149" y="695071"/>
                  </a:lnTo>
                  <a:lnTo>
                    <a:pt x="2877769" y="696595"/>
                  </a:lnTo>
                  <a:lnTo>
                    <a:pt x="2886913" y="806323"/>
                  </a:lnTo>
                  <a:lnTo>
                    <a:pt x="2894533" y="806323"/>
                  </a:lnTo>
                  <a:lnTo>
                    <a:pt x="2903677" y="772795"/>
                  </a:lnTo>
                  <a:lnTo>
                    <a:pt x="2911297" y="701167"/>
                  </a:lnTo>
                  <a:lnTo>
                    <a:pt x="2920441" y="695071"/>
                  </a:lnTo>
                  <a:lnTo>
                    <a:pt x="2929585" y="626491"/>
                  </a:lnTo>
                  <a:lnTo>
                    <a:pt x="2937205" y="586867"/>
                  </a:lnTo>
                  <a:lnTo>
                    <a:pt x="2946349" y="629539"/>
                  </a:lnTo>
                  <a:lnTo>
                    <a:pt x="2953969" y="661543"/>
                  </a:lnTo>
                  <a:lnTo>
                    <a:pt x="2963113" y="795655"/>
                  </a:lnTo>
                  <a:lnTo>
                    <a:pt x="2970733" y="926719"/>
                  </a:lnTo>
                  <a:lnTo>
                    <a:pt x="2979877" y="1042543"/>
                  </a:lnTo>
                  <a:lnTo>
                    <a:pt x="2987497" y="970915"/>
                  </a:lnTo>
                  <a:lnTo>
                    <a:pt x="2996641" y="957199"/>
                  </a:lnTo>
                  <a:lnTo>
                    <a:pt x="3005785" y="937387"/>
                  </a:lnTo>
                  <a:lnTo>
                    <a:pt x="3013405" y="1004443"/>
                  </a:lnTo>
                  <a:lnTo>
                    <a:pt x="3022549" y="1048639"/>
                  </a:lnTo>
                  <a:lnTo>
                    <a:pt x="3030169" y="1169035"/>
                  </a:lnTo>
                  <a:lnTo>
                    <a:pt x="3039313" y="1208659"/>
                  </a:lnTo>
                  <a:lnTo>
                    <a:pt x="3046933" y="1242187"/>
                  </a:lnTo>
                  <a:lnTo>
                    <a:pt x="3056077" y="1265047"/>
                  </a:lnTo>
                  <a:lnTo>
                    <a:pt x="3063697" y="1479931"/>
                  </a:lnTo>
                  <a:lnTo>
                    <a:pt x="3072841" y="1534795"/>
                  </a:lnTo>
                  <a:lnTo>
                    <a:pt x="3081985" y="1438783"/>
                  </a:lnTo>
                  <a:lnTo>
                    <a:pt x="3089605" y="1373251"/>
                  </a:lnTo>
                  <a:lnTo>
                    <a:pt x="3098749" y="1450975"/>
                  </a:lnTo>
                  <a:lnTo>
                    <a:pt x="3106369" y="1618615"/>
                  </a:lnTo>
                  <a:lnTo>
                    <a:pt x="3115513" y="1638427"/>
                  </a:lnTo>
                  <a:lnTo>
                    <a:pt x="3123133" y="1740535"/>
                  </a:lnTo>
                  <a:lnTo>
                    <a:pt x="3132277" y="1815211"/>
                  </a:lnTo>
                  <a:lnTo>
                    <a:pt x="3139897" y="1783207"/>
                  </a:lnTo>
                  <a:lnTo>
                    <a:pt x="3149041" y="1708531"/>
                  </a:lnTo>
                  <a:lnTo>
                    <a:pt x="3158185" y="1659763"/>
                  </a:lnTo>
                  <a:lnTo>
                    <a:pt x="3165805" y="1582039"/>
                  </a:lnTo>
                  <a:lnTo>
                    <a:pt x="3174949" y="1641475"/>
                  </a:lnTo>
                  <a:lnTo>
                    <a:pt x="3182569" y="1694815"/>
                  </a:lnTo>
                  <a:lnTo>
                    <a:pt x="3191713" y="1684147"/>
                  </a:lnTo>
                  <a:lnTo>
                    <a:pt x="3199333" y="1697863"/>
                  </a:lnTo>
                  <a:lnTo>
                    <a:pt x="3208477" y="1784731"/>
                  </a:lnTo>
                  <a:lnTo>
                    <a:pt x="3216097" y="1931035"/>
                  </a:lnTo>
                  <a:lnTo>
                    <a:pt x="3225241" y="1972183"/>
                  </a:lnTo>
                  <a:lnTo>
                    <a:pt x="3234385" y="1927987"/>
                  </a:lnTo>
                  <a:lnTo>
                    <a:pt x="3242005" y="1883791"/>
                  </a:lnTo>
                  <a:lnTo>
                    <a:pt x="3251149" y="1924939"/>
                  </a:lnTo>
                  <a:lnTo>
                    <a:pt x="3258769" y="1851787"/>
                  </a:lnTo>
                  <a:lnTo>
                    <a:pt x="3267913" y="1798447"/>
                  </a:lnTo>
                  <a:lnTo>
                    <a:pt x="3275533" y="1731391"/>
                  </a:lnTo>
                  <a:lnTo>
                    <a:pt x="3284677" y="1679575"/>
                  </a:lnTo>
                  <a:lnTo>
                    <a:pt x="3292297" y="1737487"/>
                  </a:lnTo>
                  <a:lnTo>
                    <a:pt x="3301441" y="1726819"/>
                  </a:lnTo>
                  <a:lnTo>
                    <a:pt x="3310585" y="1661287"/>
                  </a:lnTo>
                  <a:lnTo>
                    <a:pt x="3318205" y="1614043"/>
                  </a:lnTo>
                  <a:lnTo>
                    <a:pt x="3327349" y="1656715"/>
                  </a:lnTo>
                  <a:lnTo>
                    <a:pt x="3334969" y="1713103"/>
                  </a:lnTo>
                  <a:lnTo>
                    <a:pt x="3344113" y="1675003"/>
                  </a:lnTo>
                  <a:lnTo>
                    <a:pt x="3351733" y="1671955"/>
                  </a:lnTo>
                  <a:lnTo>
                    <a:pt x="3360877" y="1719199"/>
                  </a:lnTo>
                  <a:lnTo>
                    <a:pt x="3368497" y="1873123"/>
                  </a:lnTo>
                  <a:lnTo>
                    <a:pt x="3377641" y="1824355"/>
                  </a:lnTo>
                  <a:lnTo>
                    <a:pt x="3386785" y="1786255"/>
                  </a:lnTo>
                  <a:lnTo>
                    <a:pt x="3394405" y="1815211"/>
                  </a:lnTo>
                  <a:lnTo>
                    <a:pt x="3403549" y="1810639"/>
                  </a:lnTo>
                  <a:lnTo>
                    <a:pt x="3411169" y="1792351"/>
                  </a:lnTo>
                  <a:lnTo>
                    <a:pt x="3420313" y="1841119"/>
                  </a:lnTo>
                  <a:lnTo>
                    <a:pt x="3427933" y="1857883"/>
                  </a:lnTo>
                  <a:lnTo>
                    <a:pt x="3437077" y="1789303"/>
                  </a:lnTo>
                  <a:lnTo>
                    <a:pt x="3444697" y="1795399"/>
                  </a:lnTo>
                  <a:lnTo>
                    <a:pt x="3453841" y="1822831"/>
                  </a:lnTo>
                  <a:lnTo>
                    <a:pt x="3462985" y="1889887"/>
                  </a:lnTo>
                  <a:lnTo>
                    <a:pt x="3470605" y="1912747"/>
                  </a:lnTo>
                  <a:lnTo>
                    <a:pt x="3479749" y="1920367"/>
                  </a:lnTo>
                  <a:lnTo>
                    <a:pt x="3487369" y="1988947"/>
                  </a:lnTo>
                  <a:lnTo>
                    <a:pt x="3496513" y="1981327"/>
                  </a:lnTo>
                  <a:lnTo>
                    <a:pt x="3504133" y="2054479"/>
                  </a:lnTo>
                  <a:lnTo>
                    <a:pt x="3513277" y="2155063"/>
                  </a:lnTo>
                  <a:lnTo>
                    <a:pt x="3520897" y="2226691"/>
                  </a:lnTo>
                  <a:lnTo>
                    <a:pt x="3530041" y="2152015"/>
                  </a:lnTo>
                  <a:lnTo>
                    <a:pt x="3537661" y="2168779"/>
                  </a:lnTo>
                  <a:lnTo>
                    <a:pt x="3546805" y="2191639"/>
                  </a:lnTo>
                  <a:lnTo>
                    <a:pt x="3555949" y="2298319"/>
                  </a:lnTo>
                  <a:lnTo>
                    <a:pt x="3563569" y="2290699"/>
                  </a:lnTo>
                  <a:lnTo>
                    <a:pt x="3572713" y="2276983"/>
                  </a:lnTo>
                  <a:lnTo>
                    <a:pt x="3580333" y="2229739"/>
                  </a:lnTo>
                  <a:lnTo>
                    <a:pt x="3589477" y="2244979"/>
                  </a:lnTo>
                  <a:lnTo>
                    <a:pt x="3597097" y="2086483"/>
                  </a:lnTo>
                  <a:lnTo>
                    <a:pt x="3606241" y="2005711"/>
                  </a:lnTo>
                  <a:lnTo>
                    <a:pt x="3613861" y="1761871"/>
                  </a:lnTo>
                  <a:lnTo>
                    <a:pt x="3623005" y="1688719"/>
                  </a:lnTo>
                  <a:lnTo>
                    <a:pt x="3632149" y="1806067"/>
                  </a:lnTo>
                  <a:lnTo>
                    <a:pt x="3639769" y="1766443"/>
                  </a:lnTo>
                  <a:lnTo>
                    <a:pt x="3648913" y="1658239"/>
                  </a:lnTo>
                  <a:lnTo>
                    <a:pt x="3656533" y="1632331"/>
                  </a:lnTo>
                  <a:lnTo>
                    <a:pt x="3665677" y="1707007"/>
                  </a:lnTo>
                  <a:lnTo>
                    <a:pt x="3673297" y="1879219"/>
                  </a:lnTo>
                  <a:lnTo>
                    <a:pt x="3682441" y="1956943"/>
                  </a:lnTo>
                  <a:lnTo>
                    <a:pt x="3690061" y="1979803"/>
                  </a:lnTo>
                  <a:lnTo>
                    <a:pt x="3699205" y="2039239"/>
                  </a:lnTo>
                  <a:lnTo>
                    <a:pt x="3708349" y="2091055"/>
                  </a:lnTo>
                  <a:lnTo>
                    <a:pt x="3715969" y="2144395"/>
                  </a:lnTo>
                  <a:lnTo>
                    <a:pt x="3725113" y="2167255"/>
                  </a:lnTo>
                  <a:lnTo>
                    <a:pt x="3732733" y="2123059"/>
                  </a:lnTo>
                  <a:lnTo>
                    <a:pt x="3741877" y="2104771"/>
                  </a:lnTo>
                  <a:lnTo>
                    <a:pt x="3749497" y="2022475"/>
                  </a:lnTo>
                  <a:lnTo>
                    <a:pt x="3758641" y="2039239"/>
                  </a:lnTo>
                  <a:lnTo>
                    <a:pt x="3766261" y="2039239"/>
                  </a:lnTo>
                  <a:lnTo>
                    <a:pt x="3775405" y="1883791"/>
                  </a:lnTo>
                  <a:lnTo>
                    <a:pt x="3784549" y="1862455"/>
                  </a:lnTo>
                  <a:lnTo>
                    <a:pt x="3792169" y="1976755"/>
                  </a:lnTo>
                  <a:lnTo>
                    <a:pt x="3801313" y="2011807"/>
                  </a:lnTo>
                  <a:lnTo>
                    <a:pt x="3808933" y="2057527"/>
                  </a:lnTo>
                  <a:lnTo>
                    <a:pt x="3818077" y="2188591"/>
                  </a:lnTo>
                  <a:lnTo>
                    <a:pt x="3825697" y="2164207"/>
                  </a:lnTo>
                  <a:lnTo>
                    <a:pt x="3834841" y="2113915"/>
                  </a:lnTo>
                  <a:lnTo>
                    <a:pt x="3842461" y="2155063"/>
                  </a:lnTo>
                  <a:lnTo>
                    <a:pt x="3851605" y="2194687"/>
                  </a:lnTo>
                  <a:lnTo>
                    <a:pt x="3860749" y="2249551"/>
                  </a:lnTo>
                  <a:lnTo>
                    <a:pt x="3868369" y="2312035"/>
                  </a:lnTo>
                  <a:lnTo>
                    <a:pt x="3877513" y="2298319"/>
                  </a:lnTo>
                  <a:lnTo>
                    <a:pt x="3885133" y="2298319"/>
                  </a:lnTo>
                  <a:lnTo>
                    <a:pt x="3894277" y="2317292"/>
                  </a:lnTo>
                  <a:lnTo>
                    <a:pt x="3901897" y="2310511"/>
                  </a:lnTo>
                  <a:lnTo>
                    <a:pt x="3911041" y="2202307"/>
                  </a:lnTo>
                  <a:lnTo>
                    <a:pt x="3918661" y="2184019"/>
                  </a:lnTo>
                  <a:lnTo>
                    <a:pt x="3927805" y="2152015"/>
                  </a:lnTo>
                  <a:lnTo>
                    <a:pt x="3936949" y="2100199"/>
                  </a:lnTo>
                  <a:lnTo>
                    <a:pt x="3944569" y="2097151"/>
                  </a:lnTo>
                  <a:lnTo>
                    <a:pt x="3953713" y="2150491"/>
                  </a:lnTo>
                  <a:lnTo>
                    <a:pt x="3961333" y="2120011"/>
                  </a:lnTo>
                  <a:lnTo>
                    <a:pt x="3970477" y="2130679"/>
                  </a:lnTo>
                  <a:lnTo>
                    <a:pt x="3978097" y="2074291"/>
                  </a:lnTo>
                  <a:lnTo>
                    <a:pt x="3987241" y="2013331"/>
                  </a:lnTo>
                  <a:lnTo>
                    <a:pt x="3994861" y="2007235"/>
                  </a:lnTo>
                  <a:lnTo>
                    <a:pt x="4004005" y="2045335"/>
                  </a:lnTo>
                  <a:lnTo>
                    <a:pt x="4013149" y="2120011"/>
                  </a:lnTo>
                  <a:lnTo>
                    <a:pt x="4020769" y="2107819"/>
                  </a:lnTo>
                  <a:lnTo>
                    <a:pt x="4029913" y="2072767"/>
                  </a:lnTo>
                  <a:lnTo>
                    <a:pt x="4037533" y="2103247"/>
                  </a:lnTo>
                  <a:lnTo>
                    <a:pt x="4046677" y="2078863"/>
                  </a:lnTo>
                  <a:lnTo>
                    <a:pt x="4054297" y="2016379"/>
                  </a:lnTo>
                  <a:lnTo>
                    <a:pt x="4063441" y="1946275"/>
                  </a:lnTo>
                  <a:lnTo>
                    <a:pt x="4071061" y="1952371"/>
                  </a:lnTo>
                  <a:lnTo>
                    <a:pt x="4080205" y="1920367"/>
                  </a:lnTo>
                  <a:lnTo>
                    <a:pt x="4089349" y="1949323"/>
                  </a:lnTo>
                  <a:lnTo>
                    <a:pt x="4096969" y="1899031"/>
                  </a:lnTo>
                  <a:lnTo>
                    <a:pt x="4106113" y="1938655"/>
                  </a:lnTo>
                  <a:lnTo>
                    <a:pt x="4113733" y="1961515"/>
                  </a:lnTo>
                  <a:lnTo>
                    <a:pt x="4122877" y="2004187"/>
                  </a:lnTo>
                  <a:lnTo>
                    <a:pt x="4130497" y="1955419"/>
                  </a:lnTo>
                  <a:lnTo>
                    <a:pt x="4139641" y="1946275"/>
                  </a:lnTo>
                  <a:lnTo>
                    <a:pt x="4147261" y="1895983"/>
                  </a:lnTo>
                  <a:lnTo>
                    <a:pt x="4156405" y="1903603"/>
                  </a:lnTo>
                  <a:lnTo>
                    <a:pt x="4165549" y="1915795"/>
                  </a:lnTo>
                  <a:lnTo>
                    <a:pt x="4173169" y="1938655"/>
                  </a:lnTo>
                  <a:lnTo>
                    <a:pt x="4182313" y="1938655"/>
                  </a:lnTo>
                  <a:lnTo>
                    <a:pt x="4189933" y="1929511"/>
                  </a:lnTo>
                  <a:lnTo>
                    <a:pt x="4199077" y="1934083"/>
                  </a:lnTo>
                  <a:lnTo>
                    <a:pt x="4206697" y="1874647"/>
                  </a:lnTo>
                  <a:lnTo>
                    <a:pt x="4215841" y="1775587"/>
                  </a:lnTo>
                  <a:lnTo>
                    <a:pt x="4223461" y="1713103"/>
                  </a:lnTo>
                  <a:lnTo>
                    <a:pt x="4232605" y="1627759"/>
                  </a:lnTo>
                  <a:lnTo>
                    <a:pt x="4241749" y="1565275"/>
                  </a:lnTo>
                  <a:lnTo>
                    <a:pt x="4249369" y="1412875"/>
                  </a:lnTo>
                  <a:lnTo>
                    <a:pt x="4258513" y="1332103"/>
                  </a:lnTo>
                  <a:lnTo>
                    <a:pt x="4266133" y="1202563"/>
                  </a:lnTo>
                  <a:lnTo>
                    <a:pt x="4275277" y="1239139"/>
                  </a:lnTo>
                  <a:lnTo>
                    <a:pt x="4282897" y="1327531"/>
                  </a:lnTo>
                  <a:lnTo>
                    <a:pt x="4292041" y="1295527"/>
                  </a:lnTo>
                  <a:lnTo>
                    <a:pt x="4299661" y="1193419"/>
                  </a:lnTo>
                  <a:lnTo>
                    <a:pt x="4308805" y="1181227"/>
                  </a:lnTo>
                  <a:lnTo>
                    <a:pt x="4317949" y="1191895"/>
                  </a:lnTo>
                  <a:lnTo>
                    <a:pt x="4325569" y="1214755"/>
                  </a:lnTo>
                  <a:lnTo>
                    <a:pt x="4334713" y="1076071"/>
                  </a:lnTo>
                  <a:lnTo>
                    <a:pt x="4342333" y="1066927"/>
                  </a:lnTo>
                  <a:lnTo>
                    <a:pt x="4351477" y="996823"/>
                  </a:lnTo>
                  <a:lnTo>
                    <a:pt x="4359097" y="1103503"/>
                  </a:lnTo>
                  <a:lnTo>
                    <a:pt x="4368241" y="1179703"/>
                  </a:lnTo>
                  <a:lnTo>
                    <a:pt x="4375861" y="1266571"/>
                  </a:lnTo>
                  <a:lnTo>
                    <a:pt x="4385005" y="1248283"/>
                  </a:lnTo>
                  <a:lnTo>
                    <a:pt x="4394149" y="1246759"/>
                  </a:lnTo>
                  <a:lnTo>
                    <a:pt x="4401769" y="1172083"/>
                  </a:lnTo>
                  <a:lnTo>
                    <a:pt x="4410913" y="1214755"/>
                  </a:lnTo>
                  <a:lnTo>
                    <a:pt x="4418533" y="1194943"/>
                  </a:lnTo>
                  <a:lnTo>
                    <a:pt x="4427677" y="1097407"/>
                  </a:lnTo>
                  <a:lnTo>
                    <a:pt x="4435297" y="1009015"/>
                  </a:lnTo>
                  <a:lnTo>
                    <a:pt x="4444441" y="925195"/>
                  </a:lnTo>
                  <a:lnTo>
                    <a:pt x="4452061" y="961771"/>
                  </a:lnTo>
                  <a:lnTo>
                    <a:pt x="4461205" y="990727"/>
                  </a:lnTo>
                  <a:lnTo>
                    <a:pt x="4468825" y="963295"/>
                  </a:lnTo>
                  <a:lnTo>
                    <a:pt x="4477969" y="993775"/>
                  </a:lnTo>
                  <a:lnTo>
                    <a:pt x="4487113" y="1036447"/>
                  </a:lnTo>
                  <a:lnTo>
                    <a:pt x="4494733" y="1105027"/>
                  </a:lnTo>
                  <a:lnTo>
                    <a:pt x="4503877" y="1223899"/>
                  </a:lnTo>
                  <a:lnTo>
                    <a:pt x="4511497" y="1280287"/>
                  </a:lnTo>
                  <a:lnTo>
                    <a:pt x="4520641" y="1326007"/>
                  </a:lnTo>
                  <a:lnTo>
                    <a:pt x="4528261" y="1242187"/>
                  </a:lnTo>
                  <a:lnTo>
                    <a:pt x="4537405" y="1222375"/>
                  </a:lnTo>
                  <a:lnTo>
                    <a:pt x="4545025" y="1243711"/>
                  </a:lnTo>
                  <a:lnTo>
                    <a:pt x="4554169" y="1361059"/>
                  </a:lnTo>
                  <a:lnTo>
                    <a:pt x="4563313" y="1382395"/>
                  </a:lnTo>
                  <a:lnTo>
                    <a:pt x="4570933" y="1358011"/>
                  </a:lnTo>
                  <a:lnTo>
                    <a:pt x="4580077" y="1344295"/>
                  </a:lnTo>
                  <a:lnTo>
                    <a:pt x="4587697" y="1223899"/>
                  </a:lnTo>
                  <a:lnTo>
                    <a:pt x="4596841" y="1167511"/>
                  </a:lnTo>
                  <a:lnTo>
                    <a:pt x="4604461" y="1161415"/>
                  </a:lnTo>
                  <a:lnTo>
                    <a:pt x="4613605" y="1141603"/>
                  </a:lnTo>
                  <a:lnTo>
                    <a:pt x="4621225" y="1161415"/>
                  </a:lnTo>
                  <a:lnTo>
                    <a:pt x="4630369" y="1118743"/>
                  </a:lnTo>
                  <a:lnTo>
                    <a:pt x="4639513" y="1071499"/>
                  </a:lnTo>
                  <a:lnTo>
                    <a:pt x="4647133" y="1045591"/>
                  </a:lnTo>
                  <a:lnTo>
                    <a:pt x="4656277" y="1092835"/>
                  </a:lnTo>
                  <a:lnTo>
                    <a:pt x="4663897" y="1076071"/>
                  </a:lnTo>
                  <a:lnTo>
                    <a:pt x="4673041" y="1045591"/>
                  </a:lnTo>
                  <a:lnTo>
                    <a:pt x="4680661" y="1019683"/>
                  </a:lnTo>
                  <a:lnTo>
                    <a:pt x="4689805" y="1004443"/>
                  </a:lnTo>
                  <a:lnTo>
                    <a:pt x="4697425" y="1053211"/>
                  </a:lnTo>
                  <a:lnTo>
                    <a:pt x="4706569" y="1042543"/>
                  </a:lnTo>
                  <a:lnTo>
                    <a:pt x="4715713" y="1009015"/>
                  </a:lnTo>
                  <a:lnTo>
                    <a:pt x="4723333" y="984631"/>
                  </a:lnTo>
                  <a:lnTo>
                    <a:pt x="4732477" y="995299"/>
                  </a:lnTo>
                  <a:lnTo>
                    <a:pt x="4740097" y="987679"/>
                  </a:lnTo>
                  <a:lnTo>
                    <a:pt x="4749241" y="1016635"/>
                  </a:lnTo>
                  <a:lnTo>
                    <a:pt x="4756861" y="1013587"/>
                  </a:lnTo>
                  <a:lnTo>
                    <a:pt x="4766005" y="943483"/>
                  </a:lnTo>
                  <a:lnTo>
                    <a:pt x="4773625" y="891667"/>
                  </a:lnTo>
                  <a:lnTo>
                    <a:pt x="4782769" y="873379"/>
                  </a:lnTo>
                  <a:lnTo>
                    <a:pt x="4791913" y="890143"/>
                  </a:lnTo>
                  <a:lnTo>
                    <a:pt x="4799533" y="1009015"/>
                  </a:lnTo>
                  <a:lnTo>
                    <a:pt x="4808677" y="1057783"/>
                  </a:lnTo>
                  <a:lnTo>
                    <a:pt x="4816297" y="1147699"/>
                  </a:lnTo>
                  <a:lnTo>
                    <a:pt x="4825441" y="1124839"/>
                  </a:lnTo>
                  <a:lnTo>
                    <a:pt x="4833061" y="1123315"/>
                  </a:lnTo>
                  <a:lnTo>
                    <a:pt x="4842205" y="1155319"/>
                  </a:lnTo>
                  <a:lnTo>
                    <a:pt x="4849825" y="1252855"/>
                  </a:lnTo>
                  <a:lnTo>
                    <a:pt x="4858969" y="1290955"/>
                  </a:lnTo>
                  <a:lnTo>
                    <a:pt x="4868113" y="1260475"/>
                  </a:lnTo>
                  <a:lnTo>
                    <a:pt x="4875733" y="1199515"/>
                  </a:lnTo>
                  <a:lnTo>
                    <a:pt x="4884877" y="1191895"/>
                  </a:lnTo>
                  <a:lnTo>
                    <a:pt x="4892497" y="1254379"/>
                  </a:lnTo>
                  <a:lnTo>
                    <a:pt x="4901641" y="1191895"/>
                  </a:lnTo>
                  <a:lnTo>
                    <a:pt x="4909261" y="1101979"/>
                  </a:lnTo>
                  <a:lnTo>
                    <a:pt x="4918405" y="1091311"/>
                  </a:lnTo>
                  <a:lnTo>
                    <a:pt x="4926025" y="1077595"/>
                  </a:lnTo>
                  <a:lnTo>
                    <a:pt x="4935169" y="1042543"/>
                  </a:lnTo>
                  <a:lnTo>
                    <a:pt x="4944313" y="972439"/>
                  </a:lnTo>
                  <a:lnTo>
                    <a:pt x="4951933" y="903859"/>
                  </a:lnTo>
                  <a:lnTo>
                    <a:pt x="4961077" y="935863"/>
                  </a:lnTo>
                  <a:lnTo>
                    <a:pt x="4968697" y="922147"/>
                  </a:lnTo>
                  <a:lnTo>
                    <a:pt x="4977841" y="847471"/>
                  </a:lnTo>
                  <a:lnTo>
                    <a:pt x="4985461" y="763651"/>
                  </a:lnTo>
                  <a:lnTo>
                    <a:pt x="4994605" y="634111"/>
                  </a:lnTo>
                  <a:lnTo>
                    <a:pt x="5002225" y="583819"/>
                  </a:lnTo>
                  <a:lnTo>
                    <a:pt x="5011369" y="474091"/>
                  </a:lnTo>
                  <a:lnTo>
                    <a:pt x="5020513" y="495427"/>
                  </a:lnTo>
                  <a:lnTo>
                    <a:pt x="5028133" y="335407"/>
                  </a:lnTo>
                  <a:lnTo>
                    <a:pt x="5037277" y="277495"/>
                  </a:lnTo>
                  <a:lnTo>
                    <a:pt x="5044897" y="442087"/>
                  </a:lnTo>
                  <a:lnTo>
                    <a:pt x="5054041" y="577723"/>
                  </a:lnTo>
                  <a:lnTo>
                    <a:pt x="5061661" y="653923"/>
                  </a:lnTo>
                  <a:lnTo>
                    <a:pt x="5070805" y="615823"/>
                  </a:lnTo>
                  <a:lnTo>
                    <a:pt x="5078425" y="599059"/>
                  </a:lnTo>
                  <a:lnTo>
                    <a:pt x="5087569" y="688975"/>
                  </a:lnTo>
                  <a:lnTo>
                    <a:pt x="5096713" y="652399"/>
                  </a:lnTo>
                  <a:lnTo>
                    <a:pt x="5104333" y="656971"/>
                  </a:lnTo>
                  <a:lnTo>
                    <a:pt x="5113477" y="739267"/>
                  </a:lnTo>
                  <a:lnTo>
                    <a:pt x="5121097" y="644779"/>
                  </a:lnTo>
                  <a:lnTo>
                    <a:pt x="5130241" y="553339"/>
                  </a:lnTo>
                  <a:lnTo>
                    <a:pt x="5137861" y="489331"/>
                  </a:lnTo>
                  <a:lnTo>
                    <a:pt x="5147005" y="557911"/>
                  </a:lnTo>
                  <a:lnTo>
                    <a:pt x="5154625" y="653923"/>
                  </a:lnTo>
                  <a:lnTo>
                    <a:pt x="5163769" y="634111"/>
                  </a:lnTo>
                  <a:lnTo>
                    <a:pt x="5172913" y="570103"/>
                  </a:lnTo>
                  <a:lnTo>
                    <a:pt x="5180533" y="573151"/>
                  </a:lnTo>
                  <a:lnTo>
                    <a:pt x="5189677" y="487807"/>
                  </a:lnTo>
                  <a:lnTo>
                    <a:pt x="5197297" y="518287"/>
                  </a:lnTo>
                  <a:lnTo>
                    <a:pt x="5206441" y="516763"/>
                  </a:lnTo>
                  <a:lnTo>
                    <a:pt x="5214061" y="545719"/>
                  </a:lnTo>
                  <a:lnTo>
                    <a:pt x="5223205" y="641731"/>
                  </a:lnTo>
                  <a:lnTo>
                    <a:pt x="5230825" y="688975"/>
                  </a:lnTo>
                  <a:lnTo>
                    <a:pt x="5239969" y="583819"/>
                  </a:lnTo>
                  <a:lnTo>
                    <a:pt x="5249113" y="460375"/>
                  </a:lnTo>
                  <a:lnTo>
                    <a:pt x="5256733" y="384175"/>
                  </a:lnTo>
                  <a:lnTo>
                    <a:pt x="5265877" y="303403"/>
                  </a:lnTo>
                  <a:lnTo>
                    <a:pt x="5273497" y="358267"/>
                  </a:lnTo>
                  <a:lnTo>
                    <a:pt x="5282641" y="478663"/>
                  </a:lnTo>
                  <a:lnTo>
                    <a:pt x="5290261" y="641731"/>
                  </a:lnTo>
                  <a:lnTo>
                    <a:pt x="5299405" y="675259"/>
                  </a:lnTo>
                  <a:lnTo>
                    <a:pt x="5307025" y="759079"/>
                  </a:lnTo>
                  <a:lnTo>
                    <a:pt x="5316169" y="775843"/>
                  </a:lnTo>
                  <a:lnTo>
                    <a:pt x="5323789" y="740791"/>
                  </a:lnTo>
                  <a:lnTo>
                    <a:pt x="5332933" y="757555"/>
                  </a:lnTo>
                  <a:lnTo>
                    <a:pt x="5342077" y="708787"/>
                  </a:lnTo>
                  <a:lnTo>
                    <a:pt x="5349697" y="661543"/>
                  </a:lnTo>
                  <a:lnTo>
                    <a:pt x="5358409" y="727075"/>
                  </a:lnTo>
                </a:path>
              </a:pathLst>
            </a:custGeom>
            <a:ln w="3810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63717" y="3037396"/>
              <a:ext cx="474980" cy="1296035"/>
            </a:xfrm>
            <a:custGeom>
              <a:avLst/>
              <a:gdLst/>
              <a:ahLst/>
              <a:cxnLst/>
              <a:rect l="l" t="t" r="r" b="b"/>
              <a:pathLst>
                <a:path w="474979" h="1296035">
                  <a:moveTo>
                    <a:pt x="0" y="1295717"/>
                  </a:moveTo>
                  <a:lnTo>
                    <a:pt x="474903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78413" y="2947958"/>
              <a:ext cx="107314" cy="127000"/>
            </a:xfrm>
            <a:custGeom>
              <a:avLst/>
              <a:gdLst/>
              <a:ahLst/>
              <a:cxnLst/>
              <a:rect l="l" t="t" r="r" b="b"/>
              <a:pathLst>
                <a:path w="107314" h="127000">
                  <a:moveTo>
                    <a:pt x="92989" y="0"/>
                  </a:moveTo>
                  <a:lnTo>
                    <a:pt x="0" y="87655"/>
                  </a:lnTo>
                  <a:lnTo>
                    <a:pt x="107314" y="126987"/>
                  </a:lnTo>
                  <a:lnTo>
                    <a:pt x="929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14721" y="3322862"/>
              <a:ext cx="519430" cy="1137920"/>
            </a:xfrm>
            <a:custGeom>
              <a:avLst/>
              <a:gdLst/>
              <a:ahLst/>
              <a:cxnLst/>
              <a:rect l="l" t="t" r="r" b="b"/>
              <a:pathLst>
                <a:path w="519429" h="1137920">
                  <a:moveTo>
                    <a:pt x="0" y="1137907"/>
                  </a:moveTo>
                  <a:lnTo>
                    <a:pt x="51889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73721" y="3236189"/>
              <a:ext cx="104139" cy="128270"/>
            </a:xfrm>
            <a:custGeom>
              <a:avLst/>
              <a:gdLst/>
              <a:ahLst/>
              <a:cxnLst/>
              <a:rect l="l" t="t" r="r" b="b"/>
              <a:pathLst>
                <a:path w="104139" h="128270">
                  <a:moveTo>
                    <a:pt x="99415" y="0"/>
                  </a:moveTo>
                  <a:lnTo>
                    <a:pt x="0" y="80289"/>
                  </a:lnTo>
                  <a:lnTo>
                    <a:pt x="104000" y="127711"/>
                  </a:lnTo>
                  <a:lnTo>
                    <a:pt x="994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78645" y="3126855"/>
              <a:ext cx="1156970" cy="1380490"/>
            </a:xfrm>
            <a:custGeom>
              <a:avLst/>
              <a:gdLst/>
              <a:ahLst/>
              <a:cxnLst/>
              <a:rect l="l" t="t" r="r" b="b"/>
              <a:pathLst>
                <a:path w="1156970" h="1380489">
                  <a:moveTo>
                    <a:pt x="0" y="1380236"/>
                  </a:moveTo>
                  <a:lnTo>
                    <a:pt x="115657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79178" y="3053839"/>
              <a:ext cx="117475" cy="124460"/>
            </a:xfrm>
            <a:custGeom>
              <a:avLst/>
              <a:gdLst/>
              <a:ahLst/>
              <a:cxnLst/>
              <a:rect l="l" t="t" r="r" b="b"/>
              <a:pathLst>
                <a:path w="117475" h="124460">
                  <a:moveTo>
                    <a:pt x="117221" y="0"/>
                  </a:moveTo>
                  <a:lnTo>
                    <a:pt x="0" y="50914"/>
                  </a:lnTo>
                  <a:lnTo>
                    <a:pt x="87617" y="124320"/>
                  </a:lnTo>
                  <a:lnTo>
                    <a:pt x="1172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3306795" y="1792681"/>
            <a:ext cx="5494020" cy="0"/>
          </a:xfrm>
          <a:custGeom>
            <a:avLst/>
            <a:gdLst/>
            <a:ahLst/>
            <a:cxnLst/>
            <a:rect l="l" t="t" r="r" b="b"/>
            <a:pathLst>
              <a:path w="5494020">
                <a:moveTo>
                  <a:pt x="0" y="0"/>
                </a:moveTo>
                <a:lnTo>
                  <a:pt x="5493854" y="0"/>
                </a:lnTo>
              </a:path>
            </a:pathLst>
          </a:custGeom>
          <a:ln w="6350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06795" y="5480455"/>
            <a:ext cx="5494020" cy="0"/>
          </a:xfrm>
          <a:custGeom>
            <a:avLst/>
            <a:gdLst/>
            <a:ahLst/>
            <a:cxnLst/>
            <a:rect l="l" t="t" r="r" b="b"/>
            <a:pathLst>
              <a:path w="5494020">
                <a:moveTo>
                  <a:pt x="0" y="0"/>
                </a:moveTo>
                <a:lnTo>
                  <a:pt x="5493854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093667" y="5395619"/>
            <a:ext cx="1333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60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586755" y="7033655"/>
            <a:ext cx="1134745" cy="41338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691515" marR="6985" indent="-11430">
              <a:lnSpc>
                <a:spcPct val="109400"/>
              </a:lnSpc>
              <a:spcBef>
                <a:spcPts val="5"/>
              </a:spcBef>
            </a:pPr>
            <a:r>
              <a:rPr sz="600" b="0" spc="-10" dirty="0">
                <a:latin typeface="BentonSansCond Light"/>
                <a:cs typeface="BentonSansCond Light"/>
              </a:rPr>
              <a:t>S0000043508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P0000139823</a:t>
            </a:r>
            <a:endParaRPr sz="600">
              <a:latin typeface="BentonSansCond Light"/>
              <a:cs typeface="BentonSansCond Light"/>
            </a:endParaRPr>
          </a:p>
          <a:p>
            <a:pPr marL="12700" marR="5080" indent="657860">
              <a:lnSpc>
                <a:spcPts val="790"/>
              </a:lnSpc>
              <a:spcBef>
                <a:spcPts val="25"/>
              </a:spcBef>
            </a:pPr>
            <a:r>
              <a:rPr sz="600" b="0" dirty="0">
                <a:latin typeface="BentonSansCond Light"/>
                <a:cs typeface="BentonSansCond Light"/>
              </a:rPr>
              <a:t>PPT/</a:t>
            </a:r>
            <a:r>
              <a:rPr sz="600" b="0" spc="225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Tmpl</a:t>
            </a:r>
            <a:r>
              <a:rPr sz="600" b="0" spc="-5" dirty="0">
                <a:latin typeface="BentonSansCond Light"/>
                <a:cs typeface="BentonSansCond Light"/>
              </a:rPr>
              <a:t> </a:t>
            </a:r>
            <a:r>
              <a:rPr sz="600" b="0" spc="-25" dirty="0">
                <a:latin typeface="BentonSansCond Light"/>
                <a:cs typeface="BentonSansCond Light"/>
              </a:rPr>
              <a:t>1.6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Copyright</a:t>
            </a:r>
            <a:r>
              <a:rPr sz="600" b="0" dirty="0">
                <a:latin typeface="BentonSansCond Light"/>
                <a:cs typeface="BentonSansCond Light"/>
              </a:rPr>
              <a:t> © 2026 All</a:t>
            </a:r>
            <a:r>
              <a:rPr sz="600" b="0" spc="20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Rights</a:t>
            </a:r>
            <a:r>
              <a:rPr sz="600" b="0" spc="5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Reserved</a:t>
            </a:r>
            <a:endParaRPr sz="600">
              <a:latin typeface="BentonSansCond Light"/>
              <a:cs typeface="BentonSansCond Light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  <p:sp>
        <p:nvSpPr>
          <p:cNvPr id="18" name="object 18"/>
          <p:cNvSpPr txBox="1"/>
          <p:nvPr/>
        </p:nvSpPr>
        <p:spPr>
          <a:xfrm>
            <a:off x="3103776" y="4781031"/>
            <a:ext cx="1225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75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93667" y="4166442"/>
            <a:ext cx="1333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90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58440" y="3551854"/>
            <a:ext cx="16764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105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58338" y="2937267"/>
            <a:ext cx="16700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120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63648" y="2322678"/>
            <a:ext cx="16383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135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58542" y="1708090"/>
            <a:ext cx="16700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150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49382" y="5525806"/>
            <a:ext cx="408177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6230" algn="l"/>
                <a:tab pos="621030" algn="l"/>
                <a:tab pos="924560" algn="l"/>
                <a:tab pos="1229360" algn="l"/>
                <a:tab pos="1533525" algn="l"/>
                <a:tab pos="1845310" algn="l"/>
                <a:tab pos="2143125" algn="l"/>
                <a:tab pos="2449830" algn="l"/>
                <a:tab pos="2748280" algn="l"/>
                <a:tab pos="3055620" algn="l"/>
                <a:tab pos="3359785" algn="l"/>
                <a:tab pos="3664585" algn="l"/>
                <a:tab pos="3979545" algn="l"/>
              </a:tabLst>
            </a:pPr>
            <a:r>
              <a:rPr sz="800" b="0" spc="-25" dirty="0">
                <a:latin typeface="BentonSansCond Light"/>
                <a:cs typeface="BentonSansCond Light"/>
              </a:rPr>
              <a:t>73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76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79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82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85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88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91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94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97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00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03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06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09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12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21275" y="5525806"/>
            <a:ext cx="1143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825046" y="5525806"/>
            <a:ext cx="1162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18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130757" y="5525806"/>
            <a:ext cx="7283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9880" algn="l"/>
                <a:tab pos="616585" algn="l"/>
              </a:tabLst>
            </a:pPr>
            <a:r>
              <a:rPr sz="800" b="0" spc="-25" dirty="0">
                <a:latin typeface="BentonSansCond Light"/>
                <a:cs typeface="BentonSansCond Light"/>
              </a:rPr>
              <a:t>21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24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27</a:t>
            </a:r>
            <a:endParaRPr sz="800">
              <a:latin typeface="BentonSansCond Light"/>
              <a:cs typeface="BentonSansCond Ligh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3386" y="332655"/>
            <a:ext cx="5937885" cy="50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95"/>
              </a:spcBef>
            </a:pPr>
            <a:r>
              <a:rPr sz="1600" b="1" spc="-10" dirty="0">
                <a:latin typeface="BentonSans Bold"/>
                <a:cs typeface="BentonSans Bold"/>
              </a:rPr>
              <a:t>Davos</a:t>
            </a:r>
            <a:r>
              <a:rPr sz="1600" b="1" spc="-75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to</a:t>
            </a:r>
            <a:r>
              <a:rPr sz="1600" b="1" spc="-55" dirty="0">
                <a:latin typeface="BentonSans Bold"/>
                <a:cs typeface="BentonSans Bold"/>
              </a:rPr>
              <a:t> </a:t>
            </a:r>
            <a:r>
              <a:rPr sz="1600" b="1" spc="-10" dirty="0">
                <a:latin typeface="BentonSans Bold"/>
                <a:cs typeface="BentonSans Bold"/>
              </a:rPr>
              <a:t>Donroe:</a:t>
            </a:r>
            <a:r>
              <a:rPr sz="1600" b="1" spc="-95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The</a:t>
            </a:r>
            <a:r>
              <a:rPr sz="1600" b="1" spc="-45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emerging</a:t>
            </a:r>
            <a:r>
              <a:rPr sz="1600" b="1" spc="-45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new</a:t>
            </a:r>
            <a:r>
              <a:rPr sz="1600" b="1" spc="-55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world</a:t>
            </a:r>
            <a:r>
              <a:rPr sz="1600" b="1" spc="-50" dirty="0">
                <a:latin typeface="BentonSans Bold"/>
                <a:cs typeface="BentonSans Bold"/>
              </a:rPr>
              <a:t> </a:t>
            </a:r>
            <a:r>
              <a:rPr sz="1600" b="1" spc="-10" dirty="0">
                <a:latin typeface="BentonSans Bold"/>
                <a:cs typeface="BentonSans Bold"/>
              </a:rPr>
              <a:t>order</a:t>
            </a:r>
            <a:endParaRPr sz="1600">
              <a:latin typeface="BentonSans Bold"/>
              <a:cs typeface="BentonSans Bold"/>
            </a:endParaRPr>
          </a:p>
          <a:p>
            <a:pPr marL="12700">
              <a:lnSpc>
                <a:spcPts val="1910"/>
              </a:lnSpc>
            </a:pPr>
            <a:r>
              <a:rPr sz="1600" b="0" dirty="0">
                <a:latin typeface="BentonSans Book"/>
                <a:cs typeface="BentonSans Book"/>
              </a:rPr>
              <a:t>Shifting</a:t>
            </a:r>
            <a:r>
              <a:rPr sz="1600" b="0" spc="-45" dirty="0">
                <a:latin typeface="BentonSans Book"/>
                <a:cs typeface="BentonSans Book"/>
              </a:rPr>
              <a:t> </a:t>
            </a:r>
            <a:r>
              <a:rPr sz="1600" b="0" spc="-20" dirty="0">
                <a:latin typeface="BentonSans Book"/>
                <a:cs typeface="BentonSans Book"/>
              </a:rPr>
              <a:t>foreign</a:t>
            </a:r>
            <a:r>
              <a:rPr sz="1600" b="0" spc="-70" dirty="0">
                <a:latin typeface="BentonSans Book"/>
                <a:cs typeface="BentonSans Book"/>
              </a:rPr>
              <a:t> </a:t>
            </a:r>
            <a:r>
              <a:rPr sz="1600" b="0" spc="-40" dirty="0">
                <a:latin typeface="BentonSans Book"/>
                <a:cs typeface="BentonSans Book"/>
              </a:rPr>
              <a:t>Treasury</a:t>
            </a:r>
            <a:r>
              <a:rPr sz="1600" b="0" spc="-35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ownership </a:t>
            </a:r>
            <a:r>
              <a:rPr sz="1600" b="0" dirty="0">
                <a:latin typeface="BentonSans Book"/>
                <a:cs typeface="BentonSans Book"/>
              </a:rPr>
              <a:t>adds</a:t>
            </a:r>
            <a:r>
              <a:rPr sz="1600" b="0" spc="-3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to</a:t>
            </a:r>
            <a:r>
              <a:rPr sz="1600" b="0" spc="-40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interest</a:t>
            </a:r>
            <a:r>
              <a:rPr sz="1600" b="0" spc="-2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cost</a:t>
            </a:r>
            <a:r>
              <a:rPr sz="1600" b="0" spc="-40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burden</a:t>
            </a:r>
            <a:endParaRPr sz="1600">
              <a:latin typeface="BentonSans Book"/>
              <a:cs typeface="BentonSans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3375" y="6510749"/>
            <a:ext cx="99186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dirty="0">
                <a:latin typeface="BentonSansCond Book"/>
                <a:cs typeface="BentonSansCond Book"/>
              </a:rPr>
              <a:t>Source:</a:t>
            </a:r>
            <a:r>
              <a:rPr sz="800" b="0" spc="-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Federal</a:t>
            </a:r>
            <a:r>
              <a:rPr sz="800" b="0" spc="-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Reserve</a:t>
            </a:r>
            <a:endParaRPr sz="800">
              <a:latin typeface="BentonSansCond Book"/>
              <a:cs typeface="BentonSansCond Boo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67162" y="2945743"/>
            <a:ext cx="2523490" cy="2387600"/>
            <a:chOff x="3167162" y="2945743"/>
            <a:chExt cx="2523490" cy="2387600"/>
          </a:xfrm>
        </p:grpSpPr>
        <p:sp>
          <p:nvSpPr>
            <p:cNvPr id="5" name="object 5"/>
            <p:cNvSpPr/>
            <p:nvPr/>
          </p:nvSpPr>
          <p:spPr>
            <a:xfrm>
              <a:off x="3175684" y="3704844"/>
              <a:ext cx="2515235" cy="862965"/>
            </a:xfrm>
            <a:custGeom>
              <a:avLst/>
              <a:gdLst/>
              <a:ahLst/>
              <a:cxnLst/>
              <a:rect l="l" t="t" r="r" b="b"/>
              <a:pathLst>
                <a:path w="2515235" h="862964">
                  <a:moveTo>
                    <a:pt x="0" y="862584"/>
                  </a:moveTo>
                  <a:lnTo>
                    <a:pt x="2514904" y="862584"/>
                  </a:lnTo>
                </a:path>
                <a:path w="2515235" h="862964">
                  <a:moveTo>
                    <a:pt x="0" y="0"/>
                  </a:moveTo>
                  <a:lnTo>
                    <a:pt x="2514904" y="0"/>
                  </a:lnTo>
                </a:path>
              </a:pathLst>
            </a:custGeom>
            <a:ln w="6350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79862" y="2958443"/>
              <a:ext cx="2440305" cy="2362200"/>
            </a:xfrm>
            <a:custGeom>
              <a:avLst/>
              <a:gdLst/>
              <a:ahLst/>
              <a:cxnLst/>
              <a:rect l="l" t="t" r="r" b="b"/>
              <a:pathLst>
                <a:path w="2440304" h="2362200">
                  <a:moveTo>
                    <a:pt x="0" y="2362098"/>
                  </a:moveTo>
                  <a:lnTo>
                    <a:pt x="8343" y="2358796"/>
                  </a:lnTo>
                  <a:lnTo>
                    <a:pt x="15963" y="2351176"/>
                  </a:lnTo>
                  <a:lnTo>
                    <a:pt x="25107" y="2358796"/>
                  </a:lnTo>
                  <a:lnTo>
                    <a:pt x="32727" y="2352700"/>
                  </a:lnTo>
                  <a:lnTo>
                    <a:pt x="41871" y="2348128"/>
                  </a:lnTo>
                  <a:lnTo>
                    <a:pt x="49491" y="2346604"/>
                  </a:lnTo>
                  <a:lnTo>
                    <a:pt x="58635" y="2348128"/>
                  </a:lnTo>
                  <a:lnTo>
                    <a:pt x="66255" y="2338984"/>
                  </a:lnTo>
                  <a:lnTo>
                    <a:pt x="75399" y="2340508"/>
                  </a:lnTo>
                  <a:lnTo>
                    <a:pt x="83019" y="2334412"/>
                  </a:lnTo>
                  <a:lnTo>
                    <a:pt x="92163" y="2338984"/>
                  </a:lnTo>
                  <a:lnTo>
                    <a:pt x="99783" y="2335936"/>
                  </a:lnTo>
                  <a:lnTo>
                    <a:pt x="108927" y="2332888"/>
                  </a:lnTo>
                  <a:lnTo>
                    <a:pt x="116547" y="2329840"/>
                  </a:lnTo>
                  <a:lnTo>
                    <a:pt x="125691" y="2331364"/>
                  </a:lnTo>
                  <a:lnTo>
                    <a:pt x="133311" y="2317648"/>
                  </a:lnTo>
                  <a:lnTo>
                    <a:pt x="142455" y="2311552"/>
                  </a:lnTo>
                  <a:lnTo>
                    <a:pt x="150075" y="2305456"/>
                  </a:lnTo>
                  <a:lnTo>
                    <a:pt x="159219" y="2319172"/>
                  </a:lnTo>
                  <a:lnTo>
                    <a:pt x="166839" y="2319172"/>
                  </a:lnTo>
                  <a:lnTo>
                    <a:pt x="175983" y="2317648"/>
                  </a:lnTo>
                  <a:lnTo>
                    <a:pt x="183603" y="2329840"/>
                  </a:lnTo>
                  <a:lnTo>
                    <a:pt x="192747" y="2322220"/>
                  </a:lnTo>
                  <a:lnTo>
                    <a:pt x="200367" y="2337460"/>
                  </a:lnTo>
                  <a:lnTo>
                    <a:pt x="209511" y="2351176"/>
                  </a:lnTo>
                  <a:lnTo>
                    <a:pt x="217131" y="2331364"/>
                  </a:lnTo>
                  <a:lnTo>
                    <a:pt x="226275" y="2328316"/>
                  </a:lnTo>
                  <a:lnTo>
                    <a:pt x="233895" y="2316124"/>
                  </a:lnTo>
                  <a:lnTo>
                    <a:pt x="243039" y="2270404"/>
                  </a:lnTo>
                  <a:lnTo>
                    <a:pt x="250659" y="2249068"/>
                  </a:lnTo>
                  <a:lnTo>
                    <a:pt x="258279" y="2236876"/>
                  </a:lnTo>
                  <a:lnTo>
                    <a:pt x="267423" y="2230780"/>
                  </a:lnTo>
                  <a:lnTo>
                    <a:pt x="275043" y="2230780"/>
                  </a:lnTo>
                  <a:lnTo>
                    <a:pt x="284187" y="2229256"/>
                  </a:lnTo>
                  <a:lnTo>
                    <a:pt x="291807" y="2227732"/>
                  </a:lnTo>
                  <a:lnTo>
                    <a:pt x="300951" y="2224684"/>
                  </a:lnTo>
                  <a:lnTo>
                    <a:pt x="308571" y="2232304"/>
                  </a:lnTo>
                  <a:lnTo>
                    <a:pt x="317715" y="2226208"/>
                  </a:lnTo>
                  <a:lnTo>
                    <a:pt x="325335" y="2226208"/>
                  </a:lnTo>
                  <a:lnTo>
                    <a:pt x="334479" y="2226208"/>
                  </a:lnTo>
                  <a:lnTo>
                    <a:pt x="342099" y="2217064"/>
                  </a:lnTo>
                  <a:lnTo>
                    <a:pt x="351243" y="2203348"/>
                  </a:lnTo>
                  <a:lnTo>
                    <a:pt x="358863" y="2203348"/>
                  </a:lnTo>
                  <a:lnTo>
                    <a:pt x="368007" y="2201824"/>
                  </a:lnTo>
                  <a:lnTo>
                    <a:pt x="375627" y="2188108"/>
                  </a:lnTo>
                  <a:lnTo>
                    <a:pt x="384771" y="2186584"/>
                  </a:lnTo>
                  <a:lnTo>
                    <a:pt x="392391" y="2192680"/>
                  </a:lnTo>
                  <a:lnTo>
                    <a:pt x="401535" y="2207920"/>
                  </a:lnTo>
                  <a:lnTo>
                    <a:pt x="409155" y="2207920"/>
                  </a:lnTo>
                  <a:lnTo>
                    <a:pt x="418299" y="2200300"/>
                  </a:lnTo>
                  <a:lnTo>
                    <a:pt x="425919" y="2192680"/>
                  </a:lnTo>
                  <a:lnTo>
                    <a:pt x="435063" y="2209444"/>
                  </a:lnTo>
                  <a:lnTo>
                    <a:pt x="442683" y="2210968"/>
                  </a:lnTo>
                  <a:lnTo>
                    <a:pt x="451827" y="2203348"/>
                  </a:lnTo>
                  <a:lnTo>
                    <a:pt x="459447" y="2198776"/>
                  </a:lnTo>
                  <a:lnTo>
                    <a:pt x="468591" y="2217064"/>
                  </a:lnTo>
                  <a:lnTo>
                    <a:pt x="476211" y="2221636"/>
                  </a:lnTo>
                  <a:lnTo>
                    <a:pt x="485355" y="2232304"/>
                  </a:lnTo>
                  <a:lnTo>
                    <a:pt x="492975" y="2239924"/>
                  </a:lnTo>
                  <a:lnTo>
                    <a:pt x="500595" y="2233828"/>
                  </a:lnTo>
                  <a:lnTo>
                    <a:pt x="509739" y="2223160"/>
                  </a:lnTo>
                  <a:lnTo>
                    <a:pt x="517359" y="2221636"/>
                  </a:lnTo>
                  <a:lnTo>
                    <a:pt x="526503" y="2207920"/>
                  </a:lnTo>
                  <a:lnTo>
                    <a:pt x="534123" y="2232304"/>
                  </a:lnTo>
                  <a:lnTo>
                    <a:pt x="543267" y="2252116"/>
                  </a:lnTo>
                  <a:lnTo>
                    <a:pt x="550887" y="2247544"/>
                  </a:lnTo>
                  <a:lnTo>
                    <a:pt x="560031" y="2230780"/>
                  </a:lnTo>
                  <a:lnTo>
                    <a:pt x="567651" y="2258212"/>
                  </a:lnTo>
                  <a:lnTo>
                    <a:pt x="576795" y="2256688"/>
                  </a:lnTo>
                  <a:lnTo>
                    <a:pt x="584415" y="2224684"/>
                  </a:lnTo>
                  <a:lnTo>
                    <a:pt x="593559" y="2274976"/>
                  </a:lnTo>
                  <a:lnTo>
                    <a:pt x="601179" y="2242972"/>
                  </a:lnTo>
                  <a:lnTo>
                    <a:pt x="610323" y="2204872"/>
                  </a:lnTo>
                  <a:lnTo>
                    <a:pt x="617943" y="2162200"/>
                  </a:lnTo>
                  <a:lnTo>
                    <a:pt x="627087" y="2113432"/>
                  </a:lnTo>
                  <a:lnTo>
                    <a:pt x="634707" y="2026564"/>
                  </a:lnTo>
                  <a:lnTo>
                    <a:pt x="643851" y="1901596"/>
                  </a:lnTo>
                  <a:lnTo>
                    <a:pt x="651471" y="1749196"/>
                  </a:lnTo>
                  <a:lnTo>
                    <a:pt x="660615" y="1708048"/>
                  </a:lnTo>
                  <a:lnTo>
                    <a:pt x="668235" y="1671472"/>
                  </a:lnTo>
                  <a:lnTo>
                    <a:pt x="677379" y="1648612"/>
                  </a:lnTo>
                  <a:lnTo>
                    <a:pt x="684999" y="1572412"/>
                  </a:lnTo>
                  <a:lnTo>
                    <a:pt x="694143" y="1608988"/>
                  </a:lnTo>
                  <a:lnTo>
                    <a:pt x="701763" y="1512976"/>
                  </a:lnTo>
                  <a:lnTo>
                    <a:pt x="710907" y="1534312"/>
                  </a:lnTo>
                  <a:lnTo>
                    <a:pt x="718527" y="1555648"/>
                  </a:lnTo>
                  <a:lnTo>
                    <a:pt x="726147" y="1624228"/>
                  </a:lnTo>
                  <a:lnTo>
                    <a:pt x="735291" y="1642516"/>
                  </a:lnTo>
                  <a:lnTo>
                    <a:pt x="742911" y="1578508"/>
                  </a:lnTo>
                  <a:lnTo>
                    <a:pt x="752055" y="1520596"/>
                  </a:lnTo>
                  <a:lnTo>
                    <a:pt x="759675" y="1511452"/>
                  </a:lnTo>
                  <a:lnTo>
                    <a:pt x="768819" y="1474876"/>
                  </a:lnTo>
                  <a:lnTo>
                    <a:pt x="776439" y="1525168"/>
                  </a:lnTo>
                  <a:lnTo>
                    <a:pt x="785583" y="1605940"/>
                  </a:lnTo>
                  <a:lnTo>
                    <a:pt x="793203" y="1648612"/>
                  </a:lnTo>
                  <a:lnTo>
                    <a:pt x="802347" y="1669948"/>
                  </a:lnTo>
                  <a:lnTo>
                    <a:pt x="809967" y="1666900"/>
                  </a:lnTo>
                  <a:lnTo>
                    <a:pt x="819111" y="1653184"/>
                  </a:lnTo>
                  <a:lnTo>
                    <a:pt x="826731" y="1640992"/>
                  </a:lnTo>
                  <a:lnTo>
                    <a:pt x="835875" y="1604416"/>
                  </a:lnTo>
                  <a:lnTo>
                    <a:pt x="843495" y="1555648"/>
                  </a:lnTo>
                  <a:lnTo>
                    <a:pt x="852639" y="1508404"/>
                  </a:lnTo>
                  <a:lnTo>
                    <a:pt x="860259" y="1421536"/>
                  </a:lnTo>
                  <a:lnTo>
                    <a:pt x="869403" y="1327048"/>
                  </a:lnTo>
                  <a:lnTo>
                    <a:pt x="877023" y="1377340"/>
                  </a:lnTo>
                  <a:lnTo>
                    <a:pt x="886167" y="1384960"/>
                  </a:lnTo>
                  <a:lnTo>
                    <a:pt x="893787" y="1269136"/>
                  </a:lnTo>
                  <a:lnTo>
                    <a:pt x="902931" y="1348384"/>
                  </a:lnTo>
                  <a:lnTo>
                    <a:pt x="910551" y="1462684"/>
                  </a:lnTo>
                  <a:lnTo>
                    <a:pt x="919695" y="1429156"/>
                  </a:lnTo>
                  <a:lnTo>
                    <a:pt x="927315" y="1502308"/>
                  </a:lnTo>
                  <a:lnTo>
                    <a:pt x="936459" y="1561744"/>
                  </a:lnTo>
                  <a:lnTo>
                    <a:pt x="944079" y="1560220"/>
                  </a:lnTo>
                  <a:lnTo>
                    <a:pt x="953223" y="1578508"/>
                  </a:lnTo>
                  <a:lnTo>
                    <a:pt x="960843" y="1567840"/>
                  </a:lnTo>
                  <a:lnTo>
                    <a:pt x="968463" y="1561744"/>
                  </a:lnTo>
                  <a:lnTo>
                    <a:pt x="977607" y="1570888"/>
                  </a:lnTo>
                  <a:lnTo>
                    <a:pt x="985227" y="1631848"/>
                  </a:lnTo>
                  <a:lnTo>
                    <a:pt x="994371" y="1642516"/>
                  </a:lnTo>
                  <a:lnTo>
                    <a:pt x="1001991" y="1679092"/>
                  </a:lnTo>
                  <a:lnTo>
                    <a:pt x="1011135" y="1691284"/>
                  </a:lnTo>
                  <a:lnTo>
                    <a:pt x="1018755" y="1715668"/>
                  </a:lnTo>
                  <a:lnTo>
                    <a:pt x="1027899" y="1726336"/>
                  </a:lnTo>
                  <a:lnTo>
                    <a:pt x="1035519" y="1743100"/>
                  </a:lnTo>
                  <a:lnTo>
                    <a:pt x="1044663" y="1750720"/>
                  </a:lnTo>
                  <a:lnTo>
                    <a:pt x="1052283" y="1781200"/>
                  </a:lnTo>
                  <a:lnTo>
                    <a:pt x="1061427" y="1794916"/>
                  </a:lnTo>
                  <a:lnTo>
                    <a:pt x="1069047" y="1817776"/>
                  </a:lnTo>
                  <a:lnTo>
                    <a:pt x="1078191" y="1811680"/>
                  </a:lnTo>
                  <a:lnTo>
                    <a:pt x="1085811" y="1822348"/>
                  </a:lnTo>
                  <a:lnTo>
                    <a:pt x="1094955" y="1772056"/>
                  </a:lnTo>
                  <a:lnTo>
                    <a:pt x="1102575" y="1811680"/>
                  </a:lnTo>
                  <a:lnTo>
                    <a:pt x="1111719" y="1782724"/>
                  </a:lnTo>
                  <a:lnTo>
                    <a:pt x="1119339" y="1778152"/>
                  </a:lnTo>
                  <a:lnTo>
                    <a:pt x="1128483" y="1791868"/>
                  </a:lnTo>
                  <a:lnTo>
                    <a:pt x="1136103" y="1784248"/>
                  </a:lnTo>
                  <a:lnTo>
                    <a:pt x="1145247" y="1743100"/>
                  </a:lnTo>
                  <a:lnTo>
                    <a:pt x="1152867" y="1743100"/>
                  </a:lnTo>
                  <a:lnTo>
                    <a:pt x="1162011" y="1756816"/>
                  </a:lnTo>
                  <a:lnTo>
                    <a:pt x="1169631" y="1737004"/>
                  </a:lnTo>
                  <a:lnTo>
                    <a:pt x="1178775" y="1723288"/>
                  </a:lnTo>
                  <a:lnTo>
                    <a:pt x="1186395" y="1733956"/>
                  </a:lnTo>
                  <a:lnTo>
                    <a:pt x="1195539" y="1724812"/>
                  </a:lnTo>
                  <a:lnTo>
                    <a:pt x="1203159" y="1656232"/>
                  </a:lnTo>
                  <a:lnTo>
                    <a:pt x="1210779" y="1633372"/>
                  </a:lnTo>
                  <a:lnTo>
                    <a:pt x="1219923" y="1648612"/>
                  </a:lnTo>
                  <a:lnTo>
                    <a:pt x="1227543" y="1631848"/>
                  </a:lnTo>
                  <a:lnTo>
                    <a:pt x="1236687" y="1613560"/>
                  </a:lnTo>
                  <a:lnTo>
                    <a:pt x="1244307" y="1634896"/>
                  </a:lnTo>
                  <a:lnTo>
                    <a:pt x="1253451" y="1590700"/>
                  </a:lnTo>
                  <a:lnTo>
                    <a:pt x="1261071" y="1532788"/>
                  </a:lnTo>
                  <a:lnTo>
                    <a:pt x="1270215" y="1555648"/>
                  </a:lnTo>
                  <a:lnTo>
                    <a:pt x="1277835" y="1557172"/>
                  </a:lnTo>
                  <a:lnTo>
                    <a:pt x="1286979" y="1555648"/>
                  </a:lnTo>
                  <a:lnTo>
                    <a:pt x="1294599" y="1575460"/>
                  </a:lnTo>
                  <a:lnTo>
                    <a:pt x="1303743" y="1586128"/>
                  </a:lnTo>
                  <a:lnTo>
                    <a:pt x="1311363" y="1581556"/>
                  </a:lnTo>
                  <a:lnTo>
                    <a:pt x="1320507" y="1615084"/>
                  </a:lnTo>
                  <a:lnTo>
                    <a:pt x="1328127" y="1615084"/>
                  </a:lnTo>
                  <a:lnTo>
                    <a:pt x="1337271" y="1613560"/>
                  </a:lnTo>
                  <a:lnTo>
                    <a:pt x="1344891" y="1598320"/>
                  </a:lnTo>
                  <a:lnTo>
                    <a:pt x="1354035" y="1616608"/>
                  </a:lnTo>
                  <a:lnTo>
                    <a:pt x="1361655" y="1633372"/>
                  </a:lnTo>
                  <a:lnTo>
                    <a:pt x="1370799" y="1627276"/>
                  </a:lnTo>
                  <a:lnTo>
                    <a:pt x="1378419" y="1633372"/>
                  </a:lnTo>
                  <a:lnTo>
                    <a:pt x="1387563" y="1613560"/>
                  </a:lnTo>
                  <a:lnTo>
                    <a:pt x="1395183" y="1590700"/>
                  </a:lnTo>
                  <a:lnTo>
                    <a:pt x="1404327" y="1587652"/>
                  </a:lnTo>
                  <a:lnTo>
                    <a:pt x="1411947" y="1589176"/>
                  </a:lnTo>
                  <a:lnTo>
                    <a:pt x="1421091" y="1569364"/>
                  </a:lnTo>
                  <a:lnTo>
                    <a:pt x="1428711" y="1570888"/>
                  </a:lnTo>
                  <a:lnTo>
                    <a:pt x="1436331" y="1540408"/>
                  </a:lnTo>
                  <a:lnTo>
                    <a:pt x="1445475" y="1474876"/>
                  </a:lnTo>
                  <a:lnTo>
                    <a:pt x="1453095" y="1407820"/>
                  </a:lnTo>
                  <a:lnTo>
                    <a:pt x="1462239" y="1384960"/>
                  </a:lnTo>
                  <a:lnTo>
                    <a:pt x="1469859" y="1314856"/>
                  </a:lnTo>
                  <a:lnTo>
                    <a:pt x="1479003" y="1276756"/>
                  </a:lnTo>
                  <a:lnTo>
                    <a:pt x="1486623" y="1211224"/>
                  </a:lnTo>
                  <a:lnTo>
                    <a:pt x="1495767" y="1130452"/>
                  </a:lnTo>
                  <a:lnTo>
                    <a:pt x="1503387" y="1077112"/>
                  </a:lnTo>
                  <a:lnTo>
                    <a:pt x="1512531" y="1023772"/>
                  </a:lnTo>
                  <a:lnTo>
                    <a:pt x="1520151" y="976528"/>
                  </a:lnTo>
                  <a:lnTo>
                    <a:pt x="1529295" y="988720"/>
                  </a:lnTo>
                  <a:lnTo>
                    <a:pt x="1536915" y="987196"/>
                  </a:lnTo>
                  <a:lnTo>
                    <a:pt x="1546059" y="944524"/>
                  </a:lnTo>
                  <a:lnTo>
                    <a:pt x="1553679" y="988720"/>
                  </a:lnTo>
                  <a:lnTo>
                    <a:pt x="1562823" y="933856"/>
                  </a:lnTo>
                  <a:lnTo>
                    <a:pt x="1570443" y="944524"/>
                  </a:lnTo>
                  <a:lnTo>
                    <a:pt x="1579587" y="907948"/>
                  </a:lnTo>
                  <a:lnTo>
                    <a:pt x="1587207" y="875944"/>
                  </a:lnTo>
                  <a:lnTo>
                    <a:pt x="1596351" y="987196"/>
                  </a:lnTo>
                  <a:lnTo>
                    <a:pt x="1603971" y="970432"/>
                  </a:lnTo>
                  <a:lnTo>
                    <a:pt x="1613115" y="914044"/>
                  </a:lnTo>
                  <a:lnTo>
                    <a:pt x="1620735" y="927760"/>
                  </a:lnTo>
                  <a:lnTo>
                    <a:pt x="1629879" y="920140"/>
                  </a:lnTo>
                  <a:lnTo>
                    <a:pt x="1637499" y="935380"/>
                  </a:lnTo>
                  <a:lnTo>
                    <a:pt x="1646643" y="891184"/>
                  </a:lnTo>
                  <a:lnTo>
                    <a:pt x="1654263" y="938428"/>
                  </a:lnTo>
                  <a:lnTo>
                    <a:pt x="1663407" y="839368"/>
                  </a:lnTo>
                  <a:lnTo>
                    <a:pt x="1671027" y="845464"/>
                  </a:lnTo>
                  <a:lnTo>
                    <a:pt x="1678647" y="807364"/>
                  </a:lnTo>
                  <a:lnTo>
                    <a:pt x="1687791" y="773836"/>
                  </a:lnTo>
                  <a:lnTo>
                    <a:pt x="1695411" y="731164"/>
                  </a:lnTo>
                  <a:lnTo>
                    <a:pt x="1704555" y="740308"/>
                  </a:lnTo>
                  <a:lnTo>
                    <a:pt x="1712175" y="656488"/>
                  </a:lnTo>
                  <a:lnTo>
                    <a:pt x="1721319" y="606196"/>
                  </a:lnTo>
                  <a:lnTo>
                    <a:pt x="1728939" y="598576"/>
                  </a:lnTo>
                  <a:lnTo>
                    <a:pt x="1738083" y="508660"/>
                  </a:lnTo>
                  <a:lnTo>
                    <a:pt x="1745703" y="360832"/>
                  </a:lnTo>
                  <a:lnTo>
                    <a:pt x="1754847" y="359308"/>
                  </a:lnTo>
                  <a:lnTo>
                    <a:pt x="1762467" y="397408"/>
                  </a:lnTo>
                  <a:lnTo>
                    <a:pt x="1771611" y="363880"/>
                  </a:lnTo>
                  <a:lnTo>
                    <a:pt x="1779231" y="321208"/>
                  </a:lnTo>
                  <a:lnTo>
                    <a:pt x="1788375" y="295300"/>
                  </a:lnTo>
                  <a:lnTo>
                    <a:pt x="1795995" y="283108"/>
                  </a:lnTo>
                  <a:lnTo>
                    <a:pt x="1805139" y="339496"/>
                  </a:lnTo>
                  <a:lnTo>
                    <a:pt x="1812759" y="293776"/>
                  </a:lnTo>
                  <a:lnTo>
                    <a:pt x="1821903" y="264820"/>
                  </a:lnTo>
                  <a:lnTo>
                    <a:pt x="1829523" y="211480"/>
                  </a:lnTo>
                  <a:lnTo>
                    <a:pt x="1838667" y="188620"/>
                  </a:lnTo>
                  <a:lnTo>
                    <a:pt x="1846287" y="130708"/>
                  </a:lnTo>
                  <a:lnTo>
                    <a:pt x="1855431" y="167284"/>
                  </a:lnTo>
                  <a:lnTo>
                    <a:pt x="1863051" y="121564"/>
                  </a:lnTo>
                  <a:lnTo>
                    <a:pt x="1872195" y="95656"/>
                  </a:lnTo>
                  <a:lnTo>
                    <a:pt x="1879815" y="0"/>
                  </a:lnTo>
                  <a:lnTo>
                    <a:pt x="1888959" y="74320"/>
                  </a:lnTo>
                  <a:lnTo>
                    <a:pt x="1896579" y="80416"/>
                  </a:lnTo>
                  <a:lnTo>
                    <a:pt x="1905723" y="118516"/>
                  </a:lnTo>
                  <a:lnTo>
                    <a:pt x="1913343" y="162712"/>
                  </a:lnTo>
                  <a:lnTo>
                    <a:pt x="1920963" y="226720"/>
                  </a:lnTo>
                  <a:lnTo>
                    <a:pt x="1930107" y="232816"/>
                  </a:lnTo>
                  <a:lnTo>
                    <a:pt x="1937727" y="266344"/>
                  </a:lnTo>
                  <a:lnTo>
                    <a:pt x="1946871" y="293776"/>
                  </a:lnTo>
                  <a:lnTo>
                    <a:pt x="1954491" y="243484"/>
                  </a:lnTo>
                  <a:lnTo>
                    <a:pt x="1963635" y="266344"/>
                  </a:lnTo>
                  <a:lnTo>
                    <a:pt x="1971255" y="281584"/>
                  </a:lnTo>
                  <a:lnTo>
                    <a:pt x="1980399" y="278536"/>
                  </a:lnTo>
                  <a:lnTo>
                    <a:pt x="1988019" y="281584"/>
                  </a:lnTo>
                  <a:lnTo>
                    <a:pt x="1997163" y="341020"/>
                  </a:lnTo>
                  <a:lnTo>
                    <a:pt x="2004783" y="383692"/>
                  </a:lnTo>
                  <a:lnTo>
                    <a:pt x="2013927" y="388264"/>
                  </a:lnTo>
                  <a:lnTo>
                    <a:pt x="2021547" y="368452"/>
                  </a:lnTo>
                  <a:lnTo>
                    <a:pt x="2030691" y="371500"/>
                  </a:lnTo>
                  <a:lnTo>
                    <a:pt x="2038311" y="366928"/>
                  </a:lnTo>
                  <a:lnTo>
                    <a:pt x="2047455" y="357784"/>
                  </a:lnTo>
                  <a:lnTo>
                    <a:pt x="2055075" y="362356"/>
                  </a:lnTo>
                  <a:lnTo>
                    <a:pt x="2064219" y="331876"/>
                  </a:lnTo>
                  <a:lnTo>
                    <a:pt x="2071839" y="341020"/>
                  </a:lnTo>
                  <a:lnTo>
                    <a:pt x="2080983" y="327304"/>
                  </a:lnTo>
                  <a:lnTo>
                    <a:pt x="2088603" y="341020"/>
                  </a:lnTo>
                  <a:lnTo>
                    <a:pt x="2097747" y="366928"/>
                  </a:lnTo>
                  <a:lnTo>
                    <a:pt x="2105367" y="401980"/>
                  </a:lnTo>
                  <a:lnTo>
                    <a:pt x="2114511" y="377596"/>
                  </a:lnTo>
                  <a:lnTo>
                    <a:pt x="2122131" y="440080"/>
                  </a:lnTo>
                  <a:lnTo>
                    <a:pt x="2131275" y="455320"/>
                  </a:lnTo>
                  <a:lnTo>
                    <a:pt x="2138895" y="488848"/>
                  </a:lnTo>
                  <a:lnTo>
                    <a:pt x="2148039" y="516280"/>
                  </a:lnTo>
                  <a:lnTo>
                    <a:pt x="2155659" y="571144"/>
                  </a:lnTo>
                  <a:lnTo>
                    <a:pt x="2163279" y="586384"/>
                  </a:lnTo>
                  <a:lnTo>
                    <a:pt x="2172423" y="569620"/>
                  </a:lnTo>
                  <a:lnTo>
                    <a:pt x="2180043" y="560476"/>
                  </a:lnTo>
                  <a:lnTo>
                    <a:pt x="2189187" y="537616"/>
                  </a:lnTo>
                  <a:lnTo>
                    <a:pt x="2196807" y="586384"/>
                  </a:lnTo>
                  <a:lnTo>
                    <a:pt x="2205951" y="616864"/>
                  </a:lnTo>
                  <a:lnTo>
                    <a:pt x="2213571" y="616864"/>
                  </a:lnTo>
                  <a:lnTo>
                    <a:pt x="2222715" y="635152"/>
                  </a:lnTo>
                  <a:lnTo>
                    <a:pt x="2230335" y="690016"/>
                  </a:lnTo>
                  <a:lnTo>
                    <a:pt x="2239479" y="693064"/>
                  </a:lnTo>
                  <a:lnTo>
                    <a:pt x="2247099" y="683920"/>
                  </a:lnTo>
                  <a:lnTo>
                    <a:pt x="2256243" y="683920"/>
                  </a:lnTo>
                  <a:lnTo>
                    <a:pt x="2263863" y="709828"/>
                  </a:lnTo>
                  <a:lnTo>
                    <a:pt x="2273007" y="821080"/>
                  </a:lnTo>
                  <a:lnTo>
                    <a:pt x="2280627" y="1003960"/>
                  </a:lnTo>
                  <a:lnTo>
                    <a:pt x="2289771" y="1020724"/>
                  </a:lnTo>
                  <a:lnTo>
                    <a:pt x="2297391" y="1039012"/>
                  </a:lnTo>
                  <a:lnTo>
                    <a:pt x="2306535" y="1013104"/>
                  </a:lnTo>
                  <a:lnTo>
                    <a:pt x="2314155" y="1008532"/>
                  </a:lnTo>
                  <a:lnTo>
                    <a:pt x="2323299" y="1003960"/>
                  </a:lnTo>
                  <a:lnTo>
                    <a:pt x="2330919" y="1016152"/>
                  </a:lnTo>
                  <a:lnTo>
                    <a:pt x="2340063" y="1019200"/>
                  </a:lnTo>
                  <a:lnTo>
                    <a:pt x="2347683" y="1008532"/>
                  </a:lnTo>
                  <a:lnTo>
                    <a:pt x="2356827" y="1005484"/>
                  </a:lnTo>
                  <a:lnTo>
                    <a:pt x="2364447" y="1016152"/>
                  </a:lnTo>
                  <a:lnTo>
                    <a:pt x="2373591" y="1022248"/>
                  </a:lnTo>
                  <a:lnTo>
                    <a:pt x="2381211" y="1019200"/>
                  </a:lnTo>
                  <a:lnTo>
                    <a:pt x="2388831" y="1037488"/>
                  </a:lnTo>
                  <a:lnTo>
                    <a:pt x="2397975" y="1061872"/>
                  </a:lnTo>
                  <a:lnTo>
                    <a:pt x="2405595" y="1055776"/>
                  </a:lnTo>
                  <a:lnTo>
                    <a:pt x="2414739" y="1040536"/>
                  </a:lnTo>
                  <a:lnTo>
                    <a:pt x="2422359" y="1043584"/>
                  </a:lnTo>
                  <a:lnTo>
                    <a:pt x="2431503" y="1061872"/>
                  </a:lnTo>
                  <a:lnTo>
                    <a:pt x="2439708" y="1025296"/>
                  </a:lnTo>
                </a:path>
              </a:pathLst>
            </a:custGeom>
            <a:ln w="2540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3175684" y="2842260"/>
            <a:ext cx="2515235" cy="0"/>
          </a:xfrm>
          <a:custGeom>
            <a:avLst/>
            <a:gdLst/>
            <a:ahLst/>
            <a:cxnLst/>
            <a:rect l="l" t="t" r="r" b="b"/>
            <a:pathLst>
              <a:path w="2515235">
                <a:moveTo>
                  <a:pt x="0" y="0"/>
                </a:moveTo>
                <a:lnTo>
                  <a:pt x="2514904" y="0"/>
                </a:lnTo>
              </a:path>
            </a:pathLst>
          </a:custGeom>
          <a:ln w="6350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75684" y="1979548"/>
            <a:ext cx="2515235" cy="0"/>
          </a:xfrm>
          <a:custGeom>
            <a:avLst/>
            <a:gdLst/>
            <a:ahLst/>
            <a:cxnLst/>
            <a:rect l="l" t="t" r="r" b="b"/>
            <a:pathLst>
              <a:path w="2515235">
                <a:moveTo>
                  <a:pt x="0" y="0"/>
                </a:moveTo>
                <a:lnTo>
                  <a:pt x="2514904" y="0"/>
                </a:lnTo>
              </a:path>
            </a:pathLst>
          </a:custGeom>
          <a:ln w="6350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5684" y="5429716"/>
            <a:ext cx="2515235" cy="0"/>
          </a:xfrm>
          <a:custGeom>
            <a:avLst/>
            <a:gdLst/>
            <a:ahLst/>
            <a:cxnLst/>
            <a:rect l="l" t="t" r="r" b="b"/>
            <a:pathLst>
              <a:path w="2515235">
                <a:moveTo>
                  <a:pt x="0" y="0"/>
                </a:moveTo>
                <a:lnTo>
                  <a:pt x="2514904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14501" y="5344879"/>
            <a:ext cx="812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64570" y="4482373"/>
            <a:ext cx="1320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63345" y="3619867"/>
            <a:ext cx="1333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40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62528" y="2757361"/>
            <a:ext cx="1333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60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62630" y="1894855"/>
            <a:ext cx="1333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80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17221" y="5474965"/>
            <a:ext cx="26320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dirty="0">
                <a:latin typeface="BentonSansCond Light"/>
                <a:cs typeface="BentonSansCond Light"/>
              </a:rPr>
              <a:t>52</a:t>
            </a:r>
            <a:r>
              <a:rPr sz="800" b="0" spc="380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57</a:t>
            </a:r>
            <a:r>
              <a:rPr sz="800" b="0" spc="375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62</a:t>
            </a:r>
            <a:r>
              <a:rPr sz="800" b="0" spc="375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67</a:t>
            </a:r>
            <a:r>
              <a:rPr sz="800" b="0" spc="385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72</a:t>
            </a:r>
            <a:r>
              <a:rPr sz="800" b="0" spc="409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77</a:t>
            </a:r>
            <a:r>
              <a:rPr sz="800" b="0" spc="390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82</a:t>
            </a:r>
            <a:r>
              <a:rPr sz="800" b="0" spc="370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87</a:t>
            </a:r>
            <a:r>
              <a:rPr sz="800" b="0" spc="375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92</a:t>
            </a:r>
            <a:r>
              <a:rPr sz="800" b="0" spc="370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97</a:t>
            </a:r>
            <a:r>
              <a:rPr sz="800" b="0" spc="360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02</a:t>
            </a:r>
            <a:r>
              <a:rPr sz="800" b="0" spc="345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07</a:t>
            </a:r>
            <a:r>
              <a:rPr sz="800" b="0" spc="420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12</a:t>
            </a:r>
            <a:r>
              <a:rPr sz="800" b="0" spc="480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17</a:t>
            </a:r>
            <a:r>
              <a:rPr sz="800" b="0" spc="430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22</a:t>
            </a:r>
            <a:r>
              <a:rPr sz="800" b="0" spc="385" dirty="0">
                <a:latin typeface="BentonSansCond Light"/>
                <a:cs typeface="BentonSansCond Light"/>
              </a:rPr>
              <a:t> </a:t>
            </a:r>
            <a:r>
              <a:rPr sz="800" b="0" spc="-25" dirty="0">
                <a:latin typeface="BentonSansCond Light"/>
                <a:cs typeface="BentonSansCond Light"/>
              </a:rPr>
              <a:t>27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412340" y="4724400"/>
            <a:ext cx="2517775" cy="0"/>
          </a:xfrm>
          <a:custGeom>
            <a:avLst/>
            <a:gdLst/>
            <a:ahLst/>
            <a:cxnLst/>
            <a:rect l="l" t="t" r="r" b="b"/>
            <a:pathLst>
              <a:path w="2517775">
                <a:moveTo>
                  <a:pt x="0" y="0"/>
                </a:moveTo>
                <a:lnTo>
                  <a:pt x="2517495" y="0"/>
                </a:lnTo>
              </a:path>
            </a:pathLst>
          </a:custGeom>
          <a:ln w="6350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6412340" y="2767431"/>
            <a:ext cx="2517775" cy="1765935"/>
            <a:chOff x="6412340" y="2767431"/>
            <a:chExt cx="2517775" cy="1765935"/>
          </a:xfrm>
        </p:grpSpPr>
        <p:sp>
          <p:nvSpPr>
            <p:cNvPr id="18" name="object 18"/>
            <p:cNvSpPr/>
            <p:nvPr/>
          </p:nvSpPr>
          <p:spPr>
            <a:xfrm>
              <a:off x="6412340" y="3351276"/>
              <a:ext cx="2517775" cy="685800"/>
            </a:xfrm>
            <a:custGeom>
              <a:avLst/>
              <a:gdLst/>
              <a:ahLst/>
              <a:cxnLst/>
              <a:rect l="l" t="t" r="r" b="b"/>
              <a:pathLst>
                <a:path w="2517775" h="685800">
                  <a:moveTo>
                    <a:pt x="0" y="685800"/>
                  </a:moveTo>
                  <a:lnTo>
                    <a:pt x="2517495" y="685800"/>
                  </a:lnTo>
                </a:path>
                <a:path w="2517775" h="685800">
                  <a:moveTo>
                    <a:pt x="0" y="0"/>
                  </a:moveTo>
                  <a:lnTo>
                    <a:pt x="2517495" y="0"/>
                  </a:lnTo>
                </a:path>
              </a:pathLst>
            </a:custGeom>
            <a:ln w="6350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80707" y="2780131"/>
              <a:ext cx="2284730" cy="1740535"/>
            </a:xfrm>
            <a:custGeom>
              <a:avLst/>
              <a:gdLst/>
              <a:ahLst/>
              <a:cxnLst/>
              <a:rect l="l" t="t" r="r" b="b"/>
              <a:pathLst>
                <a:path w="2284729" h="1740535">
                  <a:moveTo>
                    <a:pt x="0" y="1551076"/>
                  </a:moveTo>
                  <a:lnTo>
                    <a:pt x="8483" y="1551076"/>
                  </a:lnTo>
                  <a:lnTo>
                    <a:pt x="16103" y="1551076"/>
                  </a:lnTo>
                  <a:lnTo>
                    <a:pt x="23723" y="1551076"/>
                  </a:lnTo>
                  <a:lnTo>
                    <a:pt x="32867" y="1580032"/>
                  </a:lnTo>
                  <a:lnTo>
                    <a:pt x="40487" y="1580032"/>
                  </a:lnTo>
                  <a:lnTo>
                    <a:pt x="48107" y="1580032"/>
                  </a:lnTo>
                  <a:lnTo>
                    <a:pt x="55727" y="1580032"/>
                  </a:lnTo>
                  <a:lnTo>
                    <a:pt x="64871" y="1648612"/>
                  </a:lnTo>
                  <a:lnTo>
                    <a:pt x="72491" y="1648612"/>
                  </a:lnTo>
                  <a:lnTo>
                    <a:pt x="80111" y="1648612"/>
                  </a:lnTo>
                  <a:lnTo>
                    <a:pt x="87731" y="1648612"/>
                  </a:lnTo>
                  <a:lnTo>
                    <a:pt x="96875" y="1613560"/>
                  </a:lnTo>
                  <a:lnTo>
                    <a:pt x="104495" y="1613560"/>
                  </a:lnTo>
                  <a:lnTo>
                    <a:pt x="112115" y="1613560"/>
                  </a:lnTo>
                  <a:lnTo>
                    <a:pt x="121259" y="1613560"/>
                  </a:lnTo>
                  <a:lnTo>
                    <a:pt x="128879" y="1509928"/>
                  </a:lnTo>
                  <a:lnTo>
                    <a:pt x="136499" y="1509928"/>
                  </a:lnTo>
                  <a:lnTo>
                    <a:pt x="144119" y="1509928"/>
                  </a:lnTo>
                  <a:lnTo>
                    <a:pt x="153263" y="1509928"/>
                  </a:lnTo>
                  <a:lnTo>
                    <a:pt x="160883" y="1551076"/>
                  </a:lnTo>
                  <a:lnTo>
                    <a:pt x="168503" y="1551076"/>
                  </a:lnTo>
                  <a:lnTo>
                    <a:pt x="177647" y="1551076"/>
                  </a:lnTo>
                  <a:lnTo>
                    <a:pt x="185267" y="1551076"/>
                  </a:lnTo>
                  <a:lnTo>
                    <a:pt x="192887" y="1430680"/>
                  </a:lnTo>
                  <a:lnTo>
                    <a:pt x="200507" y="1430680"/>
                  </a:lnTo>
                  <a:lnTo>
                    <a:pt x="209651" y="1430680"/>
                  </a:lnTo>
                  <a:lnTo>
                    <a:pt x="217271" y="1430680"/>
                  </a:lnTo>
                  <a:lnTo>
                    <a:pt x="224891" y="1450492"/>
                  </a:lnTo>
                  <a:lnTo>
                    <a:pt x="232511" y="1450492"/>
                  </a:lnTo>
                  <a:lnTo>
                    <a:pt x="241655" y="1450492"/>
                  </a:lnTo>
                  <a:lnTo>
                    <a:pt x="249275" y="1450492"/>
                  </a:lnTo>
                  <a:lnTo>
                    <a:pt x="256895" y="1514500"/>
                  </a:lnTo>
                  <a:lnTo>
                    <a:pt x="266039" y="1514500"/>
                  </a:lnTo>
                  <a:lnTo>
                    <a:pt x="273659" y="1514500"/>
                  </a:lnTo>
                  <a:lnTo>
                    <a:pt x="281279" y="1514500"/>
                  </a:lnTo>
                  <a:lnTo>
                    <a:pt x="288899" y="1416964"/>
                  </a:lnTo>
                  <a:lnTo>
                    <a:pt x="298043" y="1416964"/>
                  </a:lnTo>
                  <a:lnTo>
                    <a:pt x="305663" y="1416964"/>
                  </a:lnTo>
                  <a:lnTo>
                    <a:pt x="313283" y="1416964"/>
                  </a:lnTo>
                  <a:lnTo>
                    <a:pt x="322427" y="1362100"/>
                  </a:lnTo>
                  <a:lnTo>
                    <a:pt x="330047" y="1362100"/>
                  </a:lnTo>
                  <a:lnTo>
                    <a:pt x="337667" y="1362100"/>
                  </a:lnTo>
                  <a:lnTo>
                    <a:pt x="345287" y="1362100"/>
                  </a:lnTo>
                  <a:lnTo>
                    <a:pt x="354431" y="1410868"/>
                  </a:lnTo>
                  <a:lnTo>
                    <a:pt x="362051" y="1410868"/>
                  </a:lnTo>
                  <a:lnTo>
                    <a:pt x="369671" y="1410868"/>
                  </a:lnTo>
                  <a:lnTo>
                    <a:pt x="377291" y="1410868"/>
                  </a:lnTo>
                  <a:lnTo>
                    <a:pt x="386435" y="1467256"/>
                  </a:lnTo>
                  <a:lnTo>
                    <a:pt x="394055" y="1467256"/>
                  </a:lnTo>
                  <a:lnTo>
                    <a:pt x="401675" y="1467256"/>
                  </a:lnTo>
                  <a:lnTo>
                    <a:pt x="410819" y="1467256"/>
                  </a:lnTo>
                  <a:lnTo>
                    <a:pt x="418439" y="1433728"/>
                  </a:lnTo>
                  <a:lnTo>
                    <a:pt x="426059" y="1433728"/>
                  </a:lnTo>
                  <a:lnTo>
                    <a:pt x="433679" y="1433728"/>
                  </a:lnTo>
                  <a:lnTo>
                    <a:pt x="442823" y="1433728"/>
                  </a:lnTo>
                  <a:lnTo>
                    <a:pt x="450443" y="1732432"/>
                  </a:lnTo>
                  <a:lnTo>
                    <a:pt x="458063" y="1732432"/>
                  </a:lnTo>
                  <a:lnTo>
                    <a:pt x="467207" y="1732432"/>
                  </a:lnTo>
                  <a:lnTo>
                    <a:pt x="474827" y="1732432"/>
                  </a:lnTo>
                  <a:lnTo>
                    <a:pt x="482447" y="1740001"/>
                  </a:lnTo>
                  <a:lnTo>
                    <a:pt x="490067" y="1740001"/>
                  </a:lnTo>
                  <a:lnTo>
                    <a:pt x="499211" y="1740001"/>
                  </a:lnTo>
                  <a:lnTo>
                    <a:pt x="506831" y="1740001"/>
                  </a:lnTo>
                  <a:lnTo>
                    <a:pt x="514451" y="1593748"/>
                  </a:lnTo>
                  <a:lnTo>
                    <a:pt x="522071" y="1593748"/>
                  </a:lnTo>
                  <a:lnTo>
                    <a:pt x="531215" y="1593748"/>
                  </a:lnTo>
                  <a:lnTo>
                    <a:pt x="538835" y="1593748"/>
                  </a:lnTo>
                  <a:lnTo>
                    <a:pt x="546455" y="1580032"/>
                  </a:lnTo>
                  <a:lnTo>
                    <a:pt x="555599" y="1580032"/>
                  </a:lnTo>
                  <a:lnTo>
                    <a:pt x="563219" y="1580032"/>
                  </a:lnTo>
                  <a:lnTo>
                    <a:pt x="570839" y="1580032"/>
                  </a:lnTo>
                  <a:lnTo>
                    <a:pt x="578459" y="1671472"/>
                  </a:lnTo>
                  <a:lnTo>
                    <a:pt x="587603" y="1671472"/>
                  </a:lnTo>
                  <a:lnTo>
                    <a:pt x="595223" y="1671472"/>
                  </a:lnTo>
                  <a:lnTo>
                    <a:pt x="602843" y="1671472"/>
                  </a:lnTo>
                  <a:lnTo>
                    <a:pt x="611987" y="1679092"/>
                  </a:lnTo>
                  <a:lnTo>
                    <a:pt x="619607" y="1679092"/>
                  </a:lnTo>
                  <a:lnTo>
                    <a:pt x="627227" y="1679092"/>
                  </a:lnTo>
                  <a:lnTo>
                    <a:pt x="634847" y="1679092"/>
                  </a:lnTo>
                  <a:lnTo>
                    <a:pt x="643991" y="1580032"/>
                  </a:lnTo>
                  <a:lnTo>
                    <a:pt x="651611" y="1580032"/>
                  </a:lnTo>
                  <a:lnTo>
                    <a:pt x="659231" y="1580032"/>
                  </a:lnTo>
                  <a:lnTo>
                    <a:pt x="666851" y="1580032"/>
                  </a:lnTo>
                  <a:lnTo>
                    <a:pt x="675995" y="1493164"/>
                  </a:lnTo>
                  <a:lnTo>
                    <a:pt x="683615" y="1493164"/>
                  </a:lnTo>
                  <a:lnTo>
                    <a:pt x="691235" y="1493164"/>
                  </a:lnTo>
                  <a:lnTo>
                    <a:pt x="700379" y="1493164"/>
                  </a:lnTo>
                  <a:lnTo>
                    <a:pt x="707999" y="1474876"/>
                  </a:lnTo>
                  <a:lnTo>
                    <a:pt x="715619" y="1474876"/>
                  </a:lnTo>
                  <a:lnTo>
                    <a:pt x="723239" y="1474876"/>
                  </a:lnTo>
                  <a:lnTo>
                    <a:pt x="732383" y="1474876"/>
                  </a:lnTo>
                  <a:lnTo>
                    <a:pt x="740003" y="1509928"/>
                  </a:lnTo>
                  <a:lnTo>
                    <a:pt x="747623" y="1509928"/>
                  </a:lnTo>
                  <a:lnTo>
                    <a:pt x="756767" y="1509928"/>
                  </a:lnTo>
                  <a:lnTo>
                    <a:pt x="764387" y="1509928"/>
                  </a:lnTo>
                  <a:lnTo>
                    <a:pt x="772007" y="1462684"/>
                  </a:lnTo>
                  <a:lnTo>
                    <a:pt x="779627" y="1462684"/>
                  </a:lnTo>
                  <a:lnTo>
                    <a:pt x="788771" y="1462684"/>
                  </a:lnTo>
                  <a:lnTo>
                    <a:pt x="796391" y="1462684"/>
                  </a:lnTo>
                  <a:lnTo>
                    <a:pt x="804011" y="1412392"/>
                  </a:lnTo>
                  <a:lnTo>
                    <a:pt x="811631" y="1412392"/>
                  </a:lnTo>
                  <a:lnTo>
                    <a:pt x="820775" y="1412392"/>
                  </a:lnTo>
                  <a:lnTo>
                    <a:pt x="828395" y="1412392"/>
                  </a:lnTo>
                  <a:lnTo>
                    <a:pt x="836015" y="1276756"/>
                  </a:lnTo>
                  <a:lnTo>
                    <a:pt x="845159" y="1276756"/>
                  </a:lnTo>
                  <a:lnTo>
                    <a:pt x="852779" y="1276756"/>
                  </a:lnTo>
                  <a:lnTo>
                    <a:pt x="860399" y="1276756"/>
                  </a:lnTo>
                  <a:lnTo>
                    <a:pt x="868019" y="1106068"/>
                  </a:lnTo>
                  <a:lnTo>
                    <a:pt x="877163" y="1106068"/>
                  </a:lnTo>
                  <a:lnTo>
                    <a:pt x="884783" y="1106068"/>
                  </a:lnTo>
                  <a:lnTo>
                    <a:pt x="892403" y="1106068"/>
                  </a:lnTo>
                  <a:lnTo>
                    <a:pt x="901547" y="712876"/>
                  </a:lnTo>
                  <a:lnTo>
                    <a:pt x="909167" y="712876"/>
                  </a:lnTo>
                  <a:lnTo>
                    <a:pt x="916787" y="712876"/>
                  </a:lnTo>
                  <a:lnTo>
                    <a:pt x="924407" y="712876"/>
                  </a:lnTo>
                  <a:lnTo>
                    <a:pt x="933551" y="618388"/>
                  </a:lnTo>
                  <a:lnTo>
                    <a:pt x="941171" y="618388"/>
                  </a:lnTo>
                  <a:lnTo>
                    <a:pt x="948791" y="618388"/>
                  </a:lnTo>
                  <a:lnTo>
                    <a:pt x="956411" y="618388"/>
                  </a:lnTo>
                  <a:lnTo>
                    <a:pt x="965555" y="397408"/>
                  </a:lnTo>
                  <a:lnTo>
                    <a:pt x="973175" y="397408"/>
                  </a:lnTo>
                  <a:lnTo>
                    <a:pt x="980795" y="397408"/>
                  </a:lnTo>
                  <a:lnTo>
                    <a:pt x="989939" y="283108"/>
                  </a:lnTo>
                  <a:lnTo>
                    <a:pt x="997559" y="222148"/>
                  </a:lnTo>
                  <a:lnTo>
                    <a:pt x="1005179" y="213004"/>
                  </a:lnTo>
                  <a:lnTo>
                    <a:pt x="1012799" y="199288"/>
                  </a:lnTo>
                  <a:lnTo>
                    <a:pt x="1021943" y="177952"/>
                  </a:lnTo>
                  <a:lnTo>
                    <a:pt x="1029563" y="138328"/>
                  </a:lnTo>
                  <a:lnTo>
                    <a:pt x="1037183" y="159664"/>
                  </a:lnTo>
                  <a:lnTo>
                    <a:pt x="1046327" y="190144"/>
                  </a:lnTo>
                  <a:lnTo>
                    <a:pt x="1053947" y="243484"/>
                  </a:lnTo>
                  <a:lnTo>
                    <a:pt x="1061567" y="283108"/>
                  </a:lnTo>
                  <a:lnTo>
                    <a:pt x="1069187" y="351688"/>
                  </a:lnTo>
                  <a:lnTo>
                    <a:pt x="1078331" y="360832"/>
                  </a:lnTo>
                  <a:lnTo>
                    <a:pt x="1085951" y="362356"/>
                  </a:lnTo>
                  <a:lnTo>
                    <a:pt x="1093571" y="353212"/>
                  </a:lnTo>
                  <a:lnTo>
                    <a:pt x="1101191" y="334924"/>
                  </a:lnTo>
                  <a:lnTo>
                    <a:pt x="1110335" y="307492"/>
                  </a:lnTo>
                  <a:lnTo>
                    <a:pt x="1117955" y="310540"/>
                  </a:lnTo>
                  <a:lnTo>
                    <a:pt x="1125575" y="280060"/>
                  </a:lnTo>
                  <a:lnTo>
                    <a:pt x="1134719" y="277012"/>
                  </a:lnTo>
                  <a:lnTo>
                    <a:pt x="1142339" y="238912"/>
                  </a:lnTo>
                  <a:lnTo>
                    <a:pt x="1149959" y="188620"/>
                  </a:lnTo>
                  <a:lnTo>
                    <a:pt x="1157579" y="188620"/>
                  </a:lnTo>
                  <a:lnTo>
                    <a:pt x="1166723" y="179476"/>
                  </a:lnTo>
                  <a:lnTo>
                    <a:pt x="1174343" y="144424"/>
                  </a:lnTo>
                  <a:lnTo>
                    <a:pt x="1181963" y="171856"/>
                  </a:lnTo>
                  <a:lnTo>
                    <a:pt x="1191107" y="126136"/>
                  </a:lnTo>
                  <a:lnTo>
                    <a:pt x="1198727" y="60604"/>
                  </a:lnTo>
                  <a:lnTo>
                    <a:pt x="1206347" y="72796"/>
                  </a:lnTo>
                  <a:lnTo>
                    <a:pt x="1213967" y="36220"/>
                  </a:lnTo>
                  <a:lnTo>
                    <a:pt x="1238351" y="81940"/>
                  </a:lnTo>
                  <a:lnTo>
                    <a:pt x="1255115" y="193192"/>
                  </a:lnTo>
                  <a:lnTo>
                    <a:pt x="1262735" y="208432"/>
                  </a:lnTo>
                  <a:lnTo>
                    <a:pt x="1270355" y="240436"/>
                  </a:lnTo>
                  <a:lnTo>
                    <a:pt x="1279499" y="281584"/>
                  </a:lnTo>
                  <a:lnTo>
                    <a:pt x="1287119" y="354736"/>
                  </a:lnTo>
                  <a:lnTo>
                    <a:pt x="1294739" y="388264"/>
                  </a:lnTo>
                  <a:lnTo>
                    <a:pt x="1302359" y="397408"/>
                  </a:lnTo>
                  <a:lnTo>
                    <a:pt x="1311503" y="365404"/>
                  </a:lnTo>
                  <a:lnTo>
                    <a:pt x="1319123" y="310540"/>
                  </a:lnTo>
                  <a:lnTo>
                    <a:pt x="1326743" y="287680"/>
                  </a:lnTo>
                  <a:lnTo>
                    <a:pt x="1335887" y="246532"/>
                  </a:lnTo>
                  <a:lnTo>
                    <a:pt x="1343507" y="241960"/>
                  </a:lnTo>
                  <a:lnTo>
                    <a:pt x="1351127" y="232816"/>
                  </a:lnTo>
                  <a:lnTo>
                    <a:pt x="1358747" y="272440"/>
                  </a:lnTo>
                  <a:lnTo>
                    <a:pt x="1367891" y="310540"/>
                  </a:lnTo>
                  <a:lnTo>
                    <a:pt x="1375511" y="330352"/>
                  </a:lnTo>
                  <a:lnTo>
                    <a:pt x="1383131" y="380644"/>
                  </a:lnTo>
                  <a:lnTo>
                    <a:pt x="1390751" y="414172"/>
                  </a:lnTo>
                  <a:lnTo>
                    <a:pt x="1399895" y="469036"/>
                  </a:lnTo>
                  <a:lnTo>
                    <a:pt x="1407515" y="520852"/>
                  </a:lnTo>
                  <a:lnTo>
                    <a:pt x="1415135" y="565048"/>
                  </a:lnTo>
                  <a:lnTo>
                    <a:pt x="1424279" y="607720"/>
                  </a:lnTo>
                  <a:lnTo>
                    <a:pt x="1431899" y="647344"/>
                  </a:lnTo>
                  <a:lnTo>
                    <a:pt x="1439519" y="717448"/>
                  </a:lnTo>
                  <a:lnTo>
                    <a:pt x="1447139" y="775360"/>
                  </a:lnTo>
                  <a:lnTo>
                    <a:pt x="1456283" y="804316"/>
                  </a:lnTo>
                  <a:lnTo>
                    <a:pt x="1463903" y="869848"/>
                  </a:lnTo>
                  <a:lnTo>
                    <a:pt x="1471523" y="912520"/>
                  </a:lnTo>
                  <a:lnTo>
                    <a:pt x="1480667" y="955192"/>
                  </a:lnTo>
                  <a:lnTo>
                    <a:pt x="1488287" y="1007008"/>
                  </a:lnTo>
                  <a:lnTo>
                    <a:pt x="1495907" y="1075588"/>
                  </a:lnTo>
                  <a:lnTo>
                    <a:pt x="1503527" y="1116736"/>
                  </a:lnTo>
                  <a:lnTo>
                    <a:pt x="1512671" y="1154836"/>
                  </a:lnTo>
                  <a:lnTo>
                    <a:pt x="1520291" y="1188364"/>
                  </a:lnTo>
                  <a:lnTo>
                    <a:pt x="1527911" y="1171600"/>
                  </a:lnTo>
                  <a:lnTo>
                    <a:pt x="1535531" y="1238656"/>
                  </a:lnTo>
                  <a:lnTo>
                    <a:pt x="1544675" y="1288948"/>
                  </a:lnTo>
                  <a:lnTo>
                    <a:pt x="1552295" y="1266088"/>
                  </a:lnTo>
                  <a:lnTo>
                    <a:pt x="1559915" y="1356004"/>
                  </a:lnTo>
                  <a:lnTo>
                    <a:pt x="1569059" y="1348384"/>
                  </a:lnTo>
                  <a:lnTo>
                    <a:pt x="1576679" y="1366672"/>
                  </a:lnTo>
                  <a:lnTo>
                    <a:pt x="1584299" y="1397152"/>
                  </a:lnTo>
                  <a:lnTo>
                    <a:pt x="1591919" y="1427632"/>
                  </a:lnTo>
                  <a:lnTo>
                    <a:pt x="1601063" y="1447444"/>
                  </a:lnTo>
                  <a:lnTo>
                    <a:pt x="1608683" y="1471828"/>
                  </a:lnTo>
                  <a:lnTo>
                    <a:pt x="1616303" y="1458112"/>
                  </a:lnTo>
                  <a:lnTo>
                    <a:pt x="1625447" y="1448968"/>
                  </a:lnTo>
                  <a:lnTo>
                    <a:pt x="1633067" y="1461160"/>
                  </a:lnTo>
                  <a:lnTo>
                    <a:pt x="1640687" y="1456588"/>
                  </a:lnTo>
                  <a:lnTo>
                    <a:pt x="1648307" y="1458112"/>
                  </a:lnTo>
                  <a:lnTo>
                    <a:pt x="1657451" y="1448968"/>
                  </a:lnTo>
                  <a:lnTo>
                    <a:pt x="1665071" y="1391056"/>
                  </a:lnTo>
                  <a:lnTo>
                    <a:pt x="1672691" y="1365148"/>
                  </a:lnTo>
                  <a:lnTo>
                    <a:pt x="1680311" y="1372768"/>
                  </a:lnTo>
                  <a:lnTo>
                    <a:pt x="1689455" y="1311808"/>
                  </a:lnTo>
                  <a:lnTo>
                    <a:pt x="1697075" y="1369720"/>
                  </a:lnTo>
                  <a:lnTo>
                    <a:pt x="1704695" y="1346860"/>
                  </a:lnTo>
                  <a:lnTo>
                    <a:pt x="1713839" y="1342288"/>
                  </a:lnTo>
                  <a:lnTo>
                    <a:pt x="1721459" y="1336192"/>
                  </a:lnTo>
                  <a:lnTo>
                    <a:pt x="1729079" y="1296568"/>
                  </a:lnTo>
                  <a:lnTo>
                    <a:pt x="1736699" y="1264564"/>
                  </a:lnTo>
                  <a:lnTo>
                    <a:pt x="1745843" y="1281328"/>
                  </a:lnTo>
                  <a:lnTo>
                    <a:pt x="1753463" y="1243228"/>
                  </a:lnTo>
                  <a:lnTo>
                    <a:pt x="1761083" y="1250848"/>
                  </a:lnTo>
                  <a:lnTo>
                    <a:pt x="1770227" y="1348384"/>
                  </a:lnTo>
                  <a:lnTo>
                    <a:pt x="1777847" y="1295044"/>
                  </a:lnTo>
                  <a:lnTo>
                    <a:pt x="1785467" y="1388008"/>
                  </a:lnTo>
                  <a:lnTo>
                    <a:pt x="1793087" y="1362100"/>
                  </a:lnTo>
                  <a:lnTo>
                    <a:pt x="1802231" y="1279804"/>
                  </a:lnTo>
                  <a:lnTo>
                    <a:pt x="1809851" y="1270660"/>
                  </a:lnTo>
                  <a:lnTo>
                    <a:pt x="1817471" y="1359052"/>
                  </a:lnTo>
                  <a:lnTo>
                    <a:pt x="1825091" y="1360576"/>
                  </a:lnTo>
                  <a:lnTo>
                    <a:pt x="1834235" y="1334668"/>
                  </a:lnTo>
                  <a:lnTo>
                    <a:pt x="1841855" y="1302664"/>
                  </a:lnTo>
                  <a:lnTo>
                    <a:pt x="1849475" y="1266088"/>
                  </a:lnTo>
                  <a:lnTo>
                    <a:pt x="1858619" y="1246276"/>
                  </a:lnTo>
                  <a:lnTo>
                    <a:pt x="1866239" y="1266088"/>
                  </a:lnTo>
                  <a:lnTo>
                    <a:pt x="1873859" y="1284376"/>
                  </a:lnTo>
                  <a:lnTo>
                    <a:pt x="1881479" y="1362100"/>
                  </a:lnTo>
                  <a:lnTo>
                    <a:pt x="1890623" y="1377340"/>
                  </a:lnTo>
                  <a:lnTo>
                    <a:pt x="1898243" y="1456588"/>
                  </a:lnTo>
                  <a:lnTo>
                    <a:pt x="1905863" y="1531264"/>
                  </a:lnTo>
                  <a:lnTo>
                    <a:pt x="1915007" y="1512976"/>
                  </a:lnTo>
                  <a:lnTo>
                    <a:pt x="1922627" y="1592224"/>
                  </a:lnTo>
                  <a:lnTo>
                    <a:pt x="1930247" y="1593748"/>
                  </a:lnTo>
                  <a:lnTo>
                    <a:pt x="1937867" y="1578508"/>
                  </a:lnTo>
                  <a:lnTo>
                    <a:pt x="1947011" y="1584604"/>
                  </a:lnTo>
                  <a:lnTo>
                    <a:pt x="1954631" y="1598320"/>
                  </a:lnTo>
                  <a:lnTo>
                    <a:pt x="1962251" y="1682140"/>
                  </a:lnTo>
                  <a:lnTo>
                    <a:pt x="1969871" y="1701952"/>
                  </a:lnTo>
                  <a:lnTo>
                    <a:pt x="1979015" y="1688236"/>
                  </a:lnTo>
                  <a:lnTo>
                    <a:pt x="1986635" y="1688236"/>
                  </a:lnTo>
                  <a:lnTo>
                    <a:pt x="1994255" y="1615084"/>
                  </a:lnTo>
                  <a:lnTo>
                    <a:pt x="2003399" y="1598320"/>
                  </a:lnTo>
                  <a:lnTo>
                    <a:pt x="2011019" y="1615084"/>
                  </a:lnTo>
                  <a:lnTo>
                    <a:pt x="2018639" y="1560220"/>
                  </a:lnTo>
                  <a:lnTo>
                    <a:pt x="2026259" y="1525168"/>
                  </a:lnTo>
                  <a:lnTo>
                    <a:pt x="2035403" y="1532788"/>
                  </a:lnTo>
                  <a:lnTo>
                    <a:pt x="2043023" y="1526692"/>
                  </a:lnTo>
                  <a:lnTo>
                    <a:pt x="2050643" y="1488592"/>
                  </a:lnTo>
                  <a:lnTo>
                    <a:pt x="2059787" y="1444396"/>
                  </a:lnTo>
                  <a:lnTo>
                    <a:pt x="2067407" y="1377340"/>
                  </a:lnTo>
                  <a:lnTo>
                    <a:pt x="2075027" y="1284376"/>
                  </a:lnTo>
                  <a:lnTo>
                    <a:pt x="2082647" y="1214272"/>
                  </a:lnTo>
                  <a:lnTo>
                    <a:pt x="2091791" y="1177696"/>
                  </a:lnTo>
                  <a:lnTo>
                    <a:pt x="2099411" y="1135024"/>
                  </a:lnTo>
                  <a:lnTo>
                    <a:pt x="2107031" y="1125880"/>
                  </a:lnTo>
                  <a:lnTo>
                    <a:pt x="2114651" y="1145692"/>
                  </a:lnTo>
                  <a:lnTo>
                    <a:pt x="2123795" y="1138072"/>
                  </a:lnTo>
                  <a:lnTo>
                    <a:pt x="2131415" y="1086256"/>
                  </a:lnTo>
                  <a:lnTo>
                    <a:pt x="2139035" y="1163980"/>
                  </a:lnTo>
                  <a:lnTo>
                    <a:pt x="2148179" y="1214272"/>
                  </a:lnTo>
                  <a:lnTo>
                    <a:pt x="2155799" y="1333144"/>
                  </a:lnTo>
                  <a:lnTo>
                    <a:pt x="2163419" y="1474876"/>
                  </a:lnTo>
                  <a:lnTo>
                    <a:pt x="2171039" y="1412392"/>
                  </a:lnTo>
                  <a:lnTo>
                    <a:pt x="2180183" y="1453540"/>
                  </a:lnTo>
                  <a:lnTo>
                    <a:pt x="2187803" y="1413916"/>
                  </a:lnTo>
                  <a:lnTo>
                    <a:pt x="2195423" y="1406296"/>
                  </a:lnTo>
                  <a:lnTo>
                    <a:pt x="2204567" y="1269136"/>
                  </a:lnTo>
                  <a:lnTo>
                    <a:pt x="2212187" y="1118260"/>
                  </a:lnTo>
                  <a:lnTo>
                    <a:pt x="2219807" y="943000"/>
                  </a:lnTo>
                  <a:lnTo>
                    <a:pt x="2227427" y="741832"/>
                  </a:lnTo>
                  <a:lnTo>
                    <a:pt x="2236571" y="583336"/>
                  </a:lnTo>
                  <a:lnTo>
                    <a:pt x="2244191" y="398932"/>
                  </a:lnTo>
                  <a:lnTo>
                    <a:pt x="2251811" y="246532"/>
                  </a:lnTo>
                  <a:lnTo>
                    <a:pt x="2259431" y="176428"/>
                  </a:lnTo>
                  <a:lnTo>
                    <a:pt x="2268575" y="139852"/>
                  </a:lnTo>
                  <a:lnTo>
                    <a:pt x="2276195" y="43840"/>
                  </a:lnTo>
                  <a:lnTo>
                    <a:pt x="2284247" y="0"/>
                  </a:lnTo>
                </a:path>
              </a:pathLst>
            </a:custGeom>
            <a:ln w="2540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6412340" y="2663951"/>
            <a:ext cx="2517775" cy="0"/>
          </a:xfrm>
          <a:custGeom>
            <a:avLst/>
            <a:gdLst/>
            <a:ahLst/>
            <a:cxnLst/>
            <a:rect l="l" t="t" r="r" b="b"/>
            <a:pathLst>
              <a:path w="2517775">
                <a:moveTo>
                  <a:pt x="0" y="0"/>
                </a:moveTo>
                <a:lnTo>
                  <a:pt x="2517495" y="0"/>
                </a:lnTo>
              </a:path>
            </a:pathLst>
          </a:custGeom>
          <a:ln w="6350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12340" y="1977301"/>
            <a:ext cx="2517775" cy="0"/>
          </a:xfrm>
          <a:custGeom>
            <a:avLst/>
            <a:gdLst/>
            <a:ahLst/>
            <a:cxnLst/>
            <a:rect l="l" t="t" r="r" b="b"/>
            <a:pathLst>
              <a:path w="2517775">
                <a:moveTo>
                  <a:pt x="0" y="0"/>
                </a:moveTo>
                <a:lnTo>
                  <a:pt x="2517495" y="0"/>
                </a:lnTo>
              </a:path>
            </a:pathLst>
          </a:custGeom>
          <a:ln w="6350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12340" y="5411370"/>
            <a:ext cx="2517775" cy="0"/>
          </a:xfrm>
          <a:custGeom>
            <a:avLst/>
            <a:gdLst/>
            <a:ahLst/>
            <a:cxnLst/>
            <a:rect l="l" t="t" r="r" b="b"/>
            <a:pathLst>
              <a:path w="2517775">
                <a:moveTo>
                  <a:pt x="0" y="0"/>
                </a:moveTo>
                <a:lnTo>
                  <a:pt x="251749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251156" y="5326534"/>
            <a:ext cx="812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586755" y="7033655"/>
            <a:ext cx="1134745" cy="41338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689610" marR="6985" indent="-10160">
              <a:lnSpc>
                <a:spcPct val="109400"/>
              </a:lnSpc>
              <a:spcBef>
                <a:spcPts val="5"/>
              </a:spcBef>
            </a:pPr>
            <a:r>
              <a:rPr sz="600" b="0" spc="-10" dirty="0">
                <a:latin typeface="BentonSansCond Light"/>
                <a:cs typeface="BentonSansCond Light"/>
              </a:rPr>
              <a:t>S0000043508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P0000140462</a:t>
            </a:r>
            <a:endParaRPr sz="600">
              <a:latin typeface="BentonSansCond Light"/>
              <a:cs typeface="BentonSansCond Light"/>
            </a:endParaRPr>
          </a:p>
          <a:p>
            <a:pPr marL="12700" marR="5080" indent="657860">
              <a:lnSpc>
                <a:spcPts val="790"/>
              </a:lnSpc>
              <a:spcBef>
                <a:spcPts val="25"/>
              </a:spcBef>
            </a:pPr>
            <a:r>
              <a:rPr sz="600" b="0" dirty="0">
                <a:latin typeface="BentonSansCond Light"/>
                <a:cs typeface="BentonSansCond Light"/>
              </a:rPr>
              <a:t>PPT/</a:t>
            </a:r>
            <a:r>
              <a:rPr sz="600" b="0" spc="225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Tmpl</a:t>
            </a:r>
            <a:r>
              <a:rPr sz="600" b="0" spc="-5" dirty="0">
                <a:latin typeface="BentonSansCond Light"/>
                <a:cs typeface="BentonSansCond Light"/>
              </a:rPr>
              <a:t> </a:t>
            </a:r>
            <a:r>
              <a:rPr sz="600" b="0" spc="-25" dirty="0">
                <a:latin typeface="BentonSansCond Light"/>
                <a:cs typeface="BentonSansCond Light"/>
              </a:rPr>
              <a:t>1.6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Copyright</a:t>
            </a:r>
            <a:r>
              <a:rPr sz="600" b="0" dirty="0">
                <a:latin typeface="BentonSansCond Light"/>
                <a:cs typeface="BentonSansCond Light"/>
              </a:rPr>
              <a:t> © 2026 All</a:t>
            </a:r>
            <a:r>
              <a:rPr sz="600" b="0" spc="20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Rights</a:t>
            </a:r>
            <a:r>
              <a:rPr sz="600" b="0" spc="5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Reserved</a:t>
            </a:r>
            <a:endParaRPr sz="600">
              <a:latin typeface="BentonSansCond Light"/>
              <a:cs typeface="BentonSansCond Light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  <p:sp>
        <p:nvSpPr>
          <p:cNvPr id="24" name="object 24"/>
          <p:cNvSpPr txBox="1"/>
          <p:nvPr/>
        </p:nvSpPr>
        <p:spPr>
          <a:xfrm>
            <a:off x="6256976" y="4639756"/>
            <a:ext cx="755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13784" y="3952978"/>
            <a:ext cx="120014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19604" y="3266199"/>
            <a:ext cx="11430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01327" y="2579421"/>
            <a:ext cx="1320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07147" y="1892642"/>
            <a:ext cx="12573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53978" y="5456620"/>
            <a:ext cx="25380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dirty="0">
                <a:latin typeface="BentonSansCond Light"/>
                <a:cs typeface="BentonSansCond Light"/>
              </a:rPr>
              <a:t>52</a:t>
            </a:r>
            <a:r>
              <a:rPr sz="800" b="0" spc="330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57</a:t>
            </a:r>
            <a:r>
              <a:rPr sz="800" b="0" spc="325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62</a:t>
            </a:r>
            <a:r>
              <a:rPr sz="800" b="0" spc="325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67</a:t>
            </a:r>
            <a:r>
              <a:rPr sz="800" b="0" spc="335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72</a:t>
            </a:r>
            <a:r>
              <a:rPr sz="800" b="0" spc="360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77</a:t>
            </a:r>
            <a:r>
              <a:rPr sz="800" b="0" spc="340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82</a:t>
            </a:r>
            <a:r>
              <a:rPr sz="800" b="0" spc="320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87</a:t>
            </a:r>
            <a:r>
              <a:rPr sz="800" b="0" spc="325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92</a:t>
            </a:r>
            <a:r>
              <a:rPr sz="800" b="0" spc="320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97</a:t>
            </a:r>
            <a:r>
              <a:rPr sz="800" b="0" spc="310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02</a:t>
            </a:r>
            <a:r>
              <a:rPr sz="800" b="0" spc="295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07</a:t>
            </a:r>
            <a:r>
              <a:rPr sz="800" b="0" spc="370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12</a:t>
            </a:r>
            <a:r>
              <a:rPr sz="800" b="0" spc="430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17</a:t>
            </a:r>
            <a:r>
              <a:rPr sz="800" b="0" spc="380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22</a:t>
            </a:r>
            <a:r>
              <a:rPr sz="800" b="0" spc="335" dirty="0">
                <a:latin typeface="BentonSansCond Light"/>
                <a:cs typeface="BentonSansCond Light"/>
              </a:rPr>
              <a:t> </a:t>
            </a:r>
            <a:r>
              <a:rPr sz="800" b="0" spc="-25" dirty="0">
                <a:latin typeface="BentonSansCond Light"/>
                <a:cs typeface="BentonSansCond Light"/>
              </a:rPr>
              <a:t>27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881048" y="1708205"/>
            <a:ext cx="3217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latin typeface="BentonSans Book"/>
                <a:cs typeface="BentonSans Book"/>
              </a:rPr>
              <a:t>Share</a:t>
            </a:r>
            <a:r>
              <a:rPr sz="1200" b="0" spc="-2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of</a:t>
            </a:r>
            <a:r>
              <a:rPr sz="1200" b="0" spc="-20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foreign</a:t>
            </a:r>
            <a:r>
              <a:rPr sz="1200" b="0" spc="-20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ownership</a:t>
            </a:r>
            <a:r>
              <a:rPr sz="1200" b="0" spc="-3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of</a:t>
            </a:r>
            <a:r>
              <a:rPr sz="1200" b="0" spc="-45" dirty="0">
                <a:latin typeface="BentonSans Book"/>
                <a:cs typeface="BentonSans Book"/>
              </a:rPr>
              <a:t> </a:t>
            </a:r>
            <a:r>
              <a:rPr sz="1200" b="0" spc="-30" dirty="0">
                <a:latin typeface="BentonSans Book"/>
                <a:cs typeface="BentonSans Book"/>
              </a:rPr>
              <a:t>Treasury</a:t>
            </a:r>
            <a:r>
              <a:rPr sz="1200" b="0" spc="-15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Market</a:t>
            </a:r>
            <a:endParaRPr sz="1200">
              <a:latin typeface="BentonSans Book"/>
              <a:cs typeface="BentonSans Boo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324374" y="1708205"/>
            <a:ext cx="24739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latin typeface="BentonSans Book"/>
                <a:cs typeface="BentonSans Book"/>
              </a:rPr>
              <a:t>Net</a:t>
            </a:r>
            <a:r>
              <a:rPr sz="1200" b="0" spc="5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interest</a:t>
            </a:r>
            <a:r>
              <a:rPr sz="1200" b="0" spc="5" dirty="0">
                <a:latin typeface="BentonSans Book"/>
                <a:cs typeface="BentonSans Book"/>
              </a:rPr>
              <a:t> </a:t>
            </a:r>
            <a:r>
              <a:rPr sz="1200" b="0" spc="-20" dirty="0">
                <a:latin typeface="BentonSans Book"/>
                <a:cs typeface="BentonSans Book"/>
              </a:rPr>
              <a:t>cost/Federal</a:t>
            </a:r>
            <a:r>
              <a:rPr sz="1200" b="0" spc="-15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Revenues</a:t>
            </a:r>
            <a:endParaRPr sz="1200">
              <a:latin typeface="BentonSans Book"/>
              <a:cs typeface="BentonSans Book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3386" y="332655"/>
            <a:ext cx="6363970" cy="50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95"/>
              </a:spcBef>
            </a:pPr>
            <a:r>
              <a:rPr sz="1600" b="1" spc="-10" dirty="0">
                <a:latin typeface="BentonSans Bold"/>
                <a:cs typeface="BentonSans Bold"/>
              </a:rPr>
              <a:t>Davos</a:t>
            </a:r>
            <a:r>
              <a:rPr sz="1600" b="1" spc="-75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to</a:t>
            </a:r>
            <a:r>
              <a:rPr sz="1600" b="1" spc="-55" dirty="0">
                <a:latin typeface="BentonSans Bold"/>
                <a:cs typeface="BentonSans Bold"/>
              </a:rPr>
              <a:t> </a:t>
            </a:r>
            <a:r>
              <a:rPr sz="1600" b="1" spc="-10" dirty="0">
                <a:latin typeface="BentonSans Bold"/>
                <a:cs typeface="BentonSans Bold"/>
              </a:rPr>
              <a:t>Donroe:</a:t>
            </a:r>
            <a:r>
              <a:rPr sz="1600" b="1" spc="-95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The</a:t>
            </a:r>
            <a:r>
              <a:rPr sz="1600" b="1" spc="-45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emerging</a:t>
            </a:r>
            <a:r>
              <a:rPr sz="1600" b="1" spc="-45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new</a:t>
            </a:r>
            <a:r>
              <a:rPr sz="1600" b="1" spc="-55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world</a:t>
            </a:r>
            <a:r>
              <a:rPr sz="1600" b="1" spc="-50" dirty="0">
                <a:latin typeface="BentonSans Bold"/>
                <a:cs typeface="BentonSans Bold"/>
              </a:rPr>
              <a:t> </a:t>
            </a:r>
            <a:r>
              <a:rPr sz="1600" b="1" spc="-10" dirty="0">
                <a:latin typeface="BentonSans Bold"/>
                <a:cs typeface="BentonSans Bold"/>
              </a:rPr>
              <a:t>order</a:t>
            </a:r>
            <a:endParaRPr sz="1600">
              <a:latin typeface="BentonSans Bold"/>
              <a:cs typeface="BentonSans Bold"/>
            </a:endParaRPr>
          </a:p>
          <a:p>
            <a:pPr marL="12700">
              <a:lnSpc>
                <a:spcPts val="1910"/>
              </a:lnSpc>
            </a:pPr>
            <a:r>
              <a:rPr sz="1600" b="0" dirty="0">
                <a:latin typeface="BentonSans Book"/>
                <a:cs typeface="BentonSans Book"/>
              </a:rPr>
              <a:t>As</a:t>
            </a:r>
            <a:r>
              <a:rPr sz="1600" b="0" spc="-9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trade</a:t>
            </a:r>
            <a:r>
              <a:rPr sz="1600" b="0" spc="-4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policy</a:t>
            </a:r>
            <a:r>
              <a:rPr sz="1600" b="0" spc="-55" dirty="0">
                <a:latin typeface="BentonSans Book"/>
                <a:cs typeface="BentonSans Book"/>
              </a:rPr>
              <a:t> </a:t>
            </a:r>
            <a:r>
              <a:rPr sz="1600" b="0" spc="-25" dirty="0">
                <a:latin typeface="BentonSans Book"/>
                <a:cs typeface="BentonSans Book"/>
              </a:rPr>
              <a:t>evolves,</a:t>
            </a:r>
            <a:r>
              <a:rPr sz="1600" b="0" spc="-65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foreign</a:t>
            </a:r>
            <a:r>
              <a:rPr sz="1600" b="0" spc="-4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capital</a:t>
            </a:r>
            <a:r>
              <a:rPr sz="1600" b="0" spc="-40" dirty="0">
                <a:latin typeface="BentonSans Book"/>
                <a:cs typeface="BentonSans Book"/>
              </a:rPr>
              <a:t> </a:t>
            </a:r>
            <a:r>
              <a:rPr sz="1600" b="0" spc="-20" dirty="0">
                <a:latin typeface="BentonSans Book"/>
                <a:cs typeface="BentonSans Book"/>
              </a:rPr>
              <a:t>reassesses</a:t>
            </a:r>
            <a:r>
              <a:rPr sz="1600" b="0" spc="-3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US</a:t>
            </a:r>
            <a:r>
              <a:rPr sz="1600" b="0" spc="-35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exceptionalism</a:t>
            </a:r>
            <a:endParaRPr sz="1600">
              <a:latin typeface="BentonSans Book"/>
              <a:cs typeface="BentonSans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4962" y="6510130"/>
            <a:ext cx="99186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dirty="0">
                <a:latin typeface="BentonSansCond Book"/>
                <a:cs typeface="BentonSansCond Book"/>
              </a:rPr>
              <a:t>Source:</a:t>
            </a:r>
            <a:r>
              <a:rPr sz="800" b="0" spc="-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Federal</a:t>
            </a:r>
            <a:r>
              <a:rPr sz="800" b="0" spc="-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Reserve</a:t>
            </a:r>
            <a:endParaRPr sz="800">
              <a:latin typeface="BentonSansCond Book"/>
              <a:cs typeface="BentonSansCond Boo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36845" y="2624556"/>
            <a:ext cx="3670935" cy="2882265"/>
            <a:chOff x="636845" y="2624556"/>
            <a:chExt cx="3670935" cy="2882265"/>
          </a:xfrm>
        </p:grpSpPr>
        <p:sp>
          <p:nvSpPr>
            <p:cNvPr id="5" name="object 5"/>
            <p:cNvSpPr/>
            <p:nvPr/>
          </p:nvSpPr>
          <p:spPr>
            <a:xfrm>
              <a:off x="643766" y="2741676"/>
              <a:ext cx="3663950" cy="1839595"/>
            </a:xfrm>
            <a:custGeom>
              <a:avLst/>
              <a:gdLst/>
              <a:ahLst/>
              <a:cxnLst/>
              <a:rect l="l" t="t" r="r" b="b"/>
              <a:pathLst>
                <a:path w="3663950" h="1839595">
                  <a:moveTo>
                    <a:pt x="0" y="1839468"/>
                  </a:moveTo>
                  <a:lnTo>
                    <a:pt x="3663480" y="1839468"/>
                  </a:lnTo>
                </a:path>
                <a:path w="3663950" h="1839595">
                  <a:moveTo>
                    <a:pt x="0" y="920496"/>
                  </a:moveTo>
                  <a:lnTo>
                    <a:pt x="3663480" y="920496"/>
                  </a:lnTo>
                </a:path>
                <a:path w="3663950" h="1839595">
                  <a:moveTo>
                    <a:pt x="0" y="0"/>
                  </a:moveTo>
                  <a:lnTo>
                    <a:pt x="3663480" y="0"/>
                  </a:lnTo>
                </a:path>
              </a:pathLst>
            </a:custGeom>
            <a:ln w="6350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3766" y="5501712"/>
              <a:ext cx="3663950" cy="0"/>
            </a:xfrm>
            <a:custGeom>
              <a:avLst/>
              <a:gdLst/>
              <a:ahLst/>
              <a:cxnLst/>
              <a:rect l="l" t="t" r="r" b="b"/>
              <a:pathLst>
                <a:path w="3663950">
                  <a:moveTo>
                    <a:pt x="0" y="0"/>
                  </a:moveTo>
                  <a:lnTo>
                    <a:pt x="366348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545" y="2637256"/>
              <a:ext cx="3351529" cy="2807335"/>
            </a:xfrm>
            <a:custGeom>
              <a:avLst/>
              <a:gdLst/>
              <a:ahLst/>
              <a:cxnLst/>
              <a:rect l="l" t="t" r="r" b="b"/>
              <a:pathLst>
                <a:path w="3351529" h="2807335">
                  <a:moveTo>
                    <a:pt x="0" y="2798851"/>
                  </a:moveTo>
                  <a:lnTo>
                    <a:pt x="11874" y="2798851"/>
                  </a:lnTo>
                  <a:lnTo>
                    <a:pt x="22542" y="2798851"/>
                  </a:lnTo>
                  <a:lnTo>
                    <a:pt x="34734" y="2797327"/>
                  </a:lnTo>
                  <a:lnTo>
                    <a:pt x="46926" y="2801899"/>
                  </a:lnTo>
                  <a:lnTo>
                    <a:pt x="57594" y="2800375"/>
                  </a:lnTo>
                  <a:lnTo>
                    <a:pt x="69786" y="2798851"/>
                  </a:lnTo>
                  <a:lnTo>
                    <a:pt x="80454" y="2801899"/>
                  </a:lnTo>
                  <a:lnTo>
                    <a:pt x="92646" y="2803423"/>
                  </a:lnTo>
                  <a:lnTo>
                    <a:pt x="103314" y="2806471"/>
                  </a:lnTo>
                  <a:lnTo>
                    <a:pt x="115506" y="2803423"/>
                  </a:lnTo>
                  <a:lnTo>
                    <a:pt x="127698" y="2803423"/>
                  </a:lnTo>
                  <a:lnTo>
                    <a:pt x="138366" y="2803423"/>
                  </a:lnTo>
                  <a:lnTo>
                    <a:pt x="150558" y="2801899"/>
                  </a:lnTo>
                  <a:lnTo>
                    <a:pt x="161226" y="2801899"/>
                  </a:lnTo>
                  <a:lnTo>
                    <a:pt x="173418" y="2798851"/>
                  </a:lnTo>
                  <a:lnTo>
                    <a:pt x="185610" y="2797327"/>
                  </a:lnTo>
                  <a:lnTo>
                    <a:pt x="196278" y="2795803"/>
                  </a:lnTo>
                  <a:lnTo>
                    <a:pt x="208470" y="2794279"/>
                  </a:lnTo>
                  <a:lnTo>
                    <a:pt x="219138" y="2794279"/>
                  </a:lnTo>
                  <a:lnTo>
                    <a:pt x="231330" y="2792755"/>
                  </a:lnTo>
                  <a:lnTo>
                    <a:pt x="241998" y="2792755"/>
                  </a:lnTo>
                  <a:lnTo>
                    <a:pt x="254190" y="2791231"/>
                  </a:lnTo>
                  <a:lnTo>
                    <a:pt x="266382" y="2791231"/>
                  </a:lnTo>
                  <a:lnTo>
                    <a:pt x="277050" y="2788183"/>
                  </a:lnTo>
                  <a:lnTo>
                    <a:pt x="289242" y="2789707"/>
                  </a:lnTo>
                  <a:lnTo>
                    <a:pt x="299910" y="2791231"/>
                  </a:lnTo>
                  <a:lnTo>
                    <a:pt x="312102" y="2789707"/>
                  </a:lnTo>
                  <a:lnTo>
                    <a:pt x="324294" y="2789707"/>
                  </a:lnTo>
                  <a:lnTo>
                    <a:pt x="334962" y="2789707"/>
                  </a:lnTo>
                  <a:lnTo>
                    <a:pt x="347154" y="2786659"/>
                  </a:lnTo>
                  <a:lnTo>
                    <a:pt x="357822" y="2800375"/>
                  </a:lnTo>
                  <a:lnTo>
                    <a:pt x="370014" y="2798851"/>
                  </a:lnTo>
                  <a:lnTo>
                    <a:pt x="380682" y="2795803"/>
                  </a:lnTo>
                  <a:lnTo>
                    <a:pt x="392874" y="2795803"/>
                  </a:lnTo>
                  <a:lnTo>
                    <a:pt x="405066" y="2797327"/>
                  </a:lnTo>
                  <a:lnTo>
                    <a:pt x="415734" y="2797327"/>
                  </a:lnTo>
                  <a:lnTo>
                    <a:pt x="427926" y="2798851"/>
                  </a:lnTo>
                  <a:lnTo>
                    <a:pt x="438594" y="2800375"/>
                  </a:lnTo>
                  <a:lnTo>
                    <a:pt x="450786" y="2801899"/>
                  </a:lnTo>
                  <a:lnTo>
                    <a:pt x="462978" y="2791231"/>
                  </a:lnTo>
                  <a:lnTo>
                    <a:pt x="473646" y="2794279"/>
                  </a:lnTo>
                  <a:lnTo>
                    <a:pt x="485838" y="2798851"/>
                  </a:lnTo>
                  <a:lnTo>
                    <a:pt x="496506" y="2801899"/>
                  </a:lnTo>
                  <a:lnTo>
                    <a:pt x="508698" y="2807068"/>
                  </a:lnTo>
                  <a:lnTo>
                    <a:pt x="519366" y="2803423"/>
                  </a:lnTo>
                  <a:lnTo>
                    <a:pt x="531558" y="2803423"/>
                  </a:lnTo>
                  <a:lnTo>
                    <a:pt x="543750" y="2800375"/>
                  </a:lnTo>
                  <a:lnTo>
                    <a:pt x="554418" y="2798851"/>
                  </a:lnTo>
                  <a:lnTo>
                    <a:pt x="566610" y="2797327"/>
                  </a:lnTo>
                  <a:lnTo>
                    <a:pt x="577278" y="2791231"/>
                  </a:lnTo>
                  <a:lnTo>
                    <a:pt x="589470" y="2788183"/>
                  </a:lnTo>
                  <a:lnTo>
                    <a:pt x="601662" y="2788183"/>
                  </a:lnTo>
                  <a:lnTo>
                    <a:pt x="612330" y="2797327"/>
                  </a:lnTo>
                  <a:lnTo>
                    <a:pt x="624522" y="2798851"/>
                  </a:lnTo>
                  <a:lnTo>
                    <a:pt x="635190" y="2789707"/>
                  </a:lnTo>
                  <a:lnTo>
                    <a:pt x="647382" y="2777515"/>
                  </a:lnTo>
                  <a:lnTo>
                    <a:pt x="658050" y="2737891"/>
                  </a:lnTo>
                  <a:lnTo>
                    <a:pt x="670242" y="2730271"/>
                  </a:lnTo>
                  <a:lnTo>
                    <a:pt x="682434" y="2713507"/>
                  </a:lnTo>
                  <a:lnTo>
                    <a:pt x="693102" y="2707411"/>
                  </a:lnTo>
                  <a:lnTo>
                    <a:pt x="705294" y="2693695"/>
                  </a:lnTo>
                  <a:lnTo>
                    <a:pt x="715962" y="2684551"/>
                  </a:lnTo>
                  <a:lnTo>
                    <a:pt x="728154" y="2711983"/>
                  </a:lnTo>
                  <a:lnTo>
                    <a:pt x="740346" y="2681503"/>
                  </a:lnTo>
                  <a:lnTo>
                    <a:pt x="751014" y="2652547"/>
                  </a:lnTo>
                  <a:lnTo>
                    <a:pt x="763206" y="2619019"/>
                  </a:lnTo>
                  <a:lnTo>
                    <a:pt x="773874" y="2597683"/>
                  </a:lnTo>
                  <a:lnTo>
                    <a:pt x="786066" y="2567203"/>
                  </a:lnTo>
                  <a:lnTo>
                    <a:pt x="796734" y="2561107"/>
                  </a:lnTo>
                  <a:lnTo>
                    <a:pt x="808926" y="2556535"/>
                  </a:lnTo>
                  <a:lnTo>
                    <a:pt x="821118" y="2538247"/>
                  </a:lnTo>
                  <a:lnTo>
                    <a:pt x="831786" y="2524531"/>
                  </a:lnTo>
                  <a:lnTo>
                    <a:pt x="843978" y="2512339"/>
                  </a:lnTo>
                  <a:lnTo>
                    <a:pt x="854646" y="2507767"/>
                  </a:lnTo>
                  <a:lnTo>
                    <a:pt x="866838" y="2507767"/>
                  </a:lnTo>
                  <a:lnTo>
                    <a:pt x="879030" y="2500147"/>
                  </a:lnTo>
                  <a:lnTo>
                    <a:pt x="889698" y="2501671"/>
                  </a:lnTo>
                  <a:lnTo>
                    <a:pt x="901890" y="2494051"/>
                  </a:lnTo>
                  <a:lnTo>
                    <a:pt x="912558" y="2487955"/>
                  </a:lnTo>
                  <a:lnTo>
                    <a:pt x="924750" y="2481859"/>
                  </a:lnTo>
                  <a:lnTo>
                    <a:pt x="935418" y="2460523"/>
                  </a:lnTo>
                  <a:lnTo>
                    <a:pt x="947610" y="2458999"/>
                  </a:lnTo>
                  <a:lnTo>
                    <a:pt x="959802" y="2442235"/>
                  </a:lnTo>
                  <a:lnTo>
                    <a:pt x="970470" y="2431567"/>
                  </a:lnTo>
                  <a:lnTo>
                    <a:pt x="982662" y="2425471"/>
                  </a:lnTo>
                  <a:lnTo>
                    <a:pt x="993330" y="2420899"/>
                  </a:lnTo>
                  <a:lnTo>
                    <a:pt x="1005522" y="2422423"/>
                  </a:lnTo>
                  <a:lnTo>
                    <a:pt x="1017714" y="2426995"/>
                  </a:lnTo>
                  <a:lnTo>
                    <a:pt x="1028382" y="2422423"/>
                  </a:lnTo>
                  <a:lnTo>
                    <a:pt x="1040574" y="2416327"/>
                  </a:lnTo>
                  <a:lnTo>
                    <a:pt x="1051242" y="2436139"/>
                  </a:lnTo>
                  <a:lnTo>
                    <a:pt x="1063434" y="2448331"/>
                  </a:lnTo>
                  <a:lnTo>
                    <a:pt x="1074102" y="2462047"/>
                  </a:lnTo>
                  <a:lnTo>
                    <a:pt x="1086294" y="2471191"/>
                  </a:lnTo>
                  <a:lnTo>
                    <a:pt x="1098486" y="2469667"/>
                  </a:lnTo>
                  <a:lnTo>
                    <a:pt x="1109154" y="2474239"/>
                  </a:lnTo>
                  <a:lnTo>
                    <a:pt x="1121346" y="2472715"/>
                  </a:lnTo>
                  <a:lnTo>
                    <a:pt x="1132014" y="2475763"/>
                  </a:lnTo>
                  <a:lnTo>
                    <a:pt x="1144206" y="2541295"/>
                  </a:lnTo>
                  <a:lnTo>
                    <a:pt x="1156398" y="2535199"/>
                  </a:lnTo>
                  <a:lnTo>
                    <a:pt x="1167066" y="2509291"/>
                  </a:lnTo>
                  <a:lnTo>
                    <a:pt x="1179258" y="2497099"/>
                  </a:lnTo>
                  <a:lnTo>
                    <a:pt x="1189926" y="2530627"/>
                  </a:lnTo>
                  <a:lnTo>
                    <a:pt x="1202118" y="2532151"/>
                  </a:lnTo>
                  <a:lnTo>
                    <a:pt x="1212786" y="2524531"/>
                  </a:lnTo>
                  <a:lnTo>
                    <a:pt x="1224978" y="2518435"/>
                  </a:lnTo>
                  <a:lnTo>
                    <a:pt x="1237170" y="2539771"/>
                  </a:lnTo>
                  <a:lnTo>
                    <a:pt x="1247838" y="2541295"/>
                  </a:lnTo>
                  <a:lnTo>
                    <a:pt x="1260030" y="2532151"/>
                  </a:lnTo>
                  <a:lnTo>
                    <a:pt x="1270698" y="2518435"/>
                  </a:lnTo>
                  <a:lnTo>
                    <a:pt x="1282890" y="2553487"/>
                  </a:lnTo>
                  <a:lnTo>
                    <a:pt x="1295082" y="2518435"/>
                  </a:lnTo>
                  <a:lnTo>
                    <a:pt x="1305750" y="2491003"/>
                  </a:lnTo>
                  <a:lnTo>
                    <a:pt x="1317942" y="2452903"/>
                  </a:lnTo>
                  <a:lnTo>
                    <a:pt x="1328610" y="2512339"/>
                  </a:lnTo>
                  <a:lnTo>
                    <a:pt x="1340802" y="2462047"/>
                  </a:lnTo>
                  <a:lnTo>
                    <a:pt x="1351470" y="2431567"/>
                  </a:lnTo>
                  <a:lnTo>
                    <a:pt x="1363662" y="2378227"/>
                  </a:lnTo>
                  <a:lnTo>
                    <a:pt x="1375854" y="2408707"/>
                  </a:lnTo>
                  <a:lnTo>
                    <a:pt x="1386522" y="2361463"/>
                  </a:lnTo>
                  <a:lnTo>
                    <a:pt x="1398714" y="2271547"/>
                  </a:lnTo>
                  <a:lnTo>
                    <a:pt x="1409382" y="2242591"/>
                  </a:lnTo>
                  <a:lnTo>
                    <a:pt x="1421574" y="2096287"/>
                  </a:lnTo>
                  <a:lnTo>
                    <a:pt x="1433766" y="2093239"/>
                  </a:lnTo>
                  <a:lnTo>
                    <a:pt x="1444434" y="2085619"/>
                  </a:lnTo>
                  <a:lnTo>
                    <a:pt x="1456626" y="2082571"/>
                  </a:lnTo>
                  <a:lnTo>
                    <a:pt x="1467294" y="2085619"/>
                  </a:lnTo>
                  <a:lnTo>
                    <a:pt x="1479486" y="2055139"/>
                  </a:lnTo>
                  <a:lnTo>
                    <a:pt x="1490154" y="2044471"/>
                  </a:lnTo>
                  <a:lnTo>
                    <a:pt x="1502346" y="2033803"/>
                  </a:lnTo>
                  <a:lnTo>
                    <a:pt x="1514538" y="1962175"/>
                  </a:lnTo>
                  <a:lnTo>
                    <a:pt x="1525206" y="1878355"/>
                  </a:lnTo>
                  <a:lnTo>
                    <a:pt x="1537398" y="1876831"/>
                  </a:lnTo>
                  <a:lnTo>
                    <a:pt x="1548066" y="1837207"/>
                  </a:lnTo>
                  <a:lnTo>
                    <a:pt x="1560258" y="1712239"/>
                  </a:lnTo>
                  <a:lnTo>
                    <a:pt x="1572450" y="1704619"/>
                  </a:lnTo>
                  <a:lnTo>
                    <a:pt x="1583118" y="1686331"/>
                  </a:lnTo>
                  <a:lnTo>
                    <a:pt x="1595310" y="1664995"/>
                  </a:lnTo>
                  <a:lnTo>
                    <a:pt x="1605978" y="1596415"/>
                  </a:lnTo>
                  <a:lnTo>
                    <a:pt x="1618170" y="1596415"/>
                  </a:lnTo>
                  <a:lnTo>
                    <a:pt x="1628838" y="1600987"/>
                  </a:lnTo>
                  <a:lnTo>
                    <a:pt x="1641030" y="1608607"/>
                  </a:lnTo>
                  <a:lnTo>
                    <a:pt x="1653222" y="1623847"/>
                  </a:lnTo>
                  <a:lnTo>
                    <a:pt x="1663890" y="1657375"/>
                  </a:lnTo>
                  <a:lnTo>
                    <a:pt x="1676082" y="1671091"/>
                  </a:lnTo>
                  <a:lnTo>
                    <a:pt x="1686750" y="1666519"/>
                  </a:lnTo>
                  <a:lnTo>
                    <a:pt x="1698942" y="1700047"/>
                  </a:lnTo>
                  <a:lnTo>
                    <a:pt x="1711134" y="1704619"/>
                  </a:lnTo>
                  <a:lnTo>
                    <a:pt x="1721802" y="1721383"/>
                  </a:lnTo>
                  <a:lnTo>
                    <a:pt x="1733994" y="1732051"/>
                  </a:lnTo>
                  <a:lnTo>
                    <a:pt x="1744662" y="1698523"/>
                  </a:lnTo>
                  <a:lnTo>
                    <a:pt x="1756854" y="1706143"/>
                  </a:lnTo>
                  <a:lnTo>
                    <a:pt x="1767522" y="1712239"/>
                  </a:lnTo>
                  <a:lnTo>
                    <a:pt x="1779714" y="1718335"/>
                  </a:lnTo>
                  <a:lnTo>
                    <a:pt x="1791906" y="1765579"/>
                  </a:lnTo>
                  <a:lnTo>
                    <a:pt x="1802574" y="1764055"/>
                  </a:lnTo>
                  <a:lnTo>
                    <a:pt x="1814766" y="1764055"/>
                  </a:lnTo>
                  <a:lnTo>
                    <a:pt x="1825434" y="1768627"/>
                  </a:lnTo>
                  <a:lnTo>
                    <a:pt x="1837626" y="1733575"/>
                  </a:lnTo>
                  <a:lnTo>
                    <a:pt x="1849818" y="1742719"/>
                  </a:lnTo>
                  <a:lnTo>
                    <a:pt x="1860486" y="1741195"/>
                  </a:lnTo>
                  <a:lnTo>
                    <a:pt x="1872678" y="1741195"/>
                  </a:lnTo>
                  <a:lnTo>
                    <a:pt x="1883346" y="1782343"/>
                  </a:lnTo>
                  <a:lnTo>
                    <a:pt x="1895538" y="1860067"/>
                  </a:lnTo>
                  <a:lnTo>
                    <a:pt x="1906206" y="1867687"/>
                  </a:lnTo>
                  <a:lnTo>
                    <a:pt x="1918398" y="1890547"/>
                  </a:lnTo>
                  <a:lnTo>
                    <a:pt x="1930590" y="1902739"/>
                  </a:lnTo>
                  <a:lnTo>
                    <a:pt x="1941258" y="1899691"/>
                  </a:lnTo>
                  <a:lnTo>
                    <a:pt x="1953450" y="1876831"/>
                  </a:lnTo>
                  <a:lnTo>
                    <a:pt x="1964118" y="1857019"/>
                  </a:lnTo>
                  <a:lnTo>
                    <a:pt x="1976310" y="1927123"/>
                  </a:lnTo>
                  <a:lnTo>
                    <a:pt x="1988502" y="1908835"/>
                  </a:lnTo>
                  <a:lnTo>
                    <a:pt x="1999170" y="1904263"/>
                  </a:lnTo>
                  <a:lnTo>
                    <a:pt x="2011362" y="1889023"/>
                  </a:lnTo>
                  <a:lnTo>
                    <a:pt x="2022030" y="1805203"/>
                  </a:lnTo>
                  <a:lnTo>
                    <a:pt x="2034222" y="1782343"/>
                  </a:lnTo>
                  <a:lnTo>
                    <a:pt x="2044890" y="1764055"/>
                  </a:lnTo>
                  <a:lnTo>
                    <a:pt x="2057082" y="1725955"/>
                  </a:lnTo>
                  <a:lnTo>
                    <a:pt x="2069274" y="1703095"/>
                  </a:lnTo>
                  <a:lnTo>
                    <a:pt x="2079942" y="1660423"/>
                  </a:lnTo>
                  <a:lnTo>
                    <a:pt x="2092134" y="1655851"/>
                  </a:lnTo>
                  <a:lnTo>
                    <a:pt x="2102802" y="1640611"/>
                  </a:lnTo>
                  <a:lnTo>
                    <a:pt x="2114994" y="1648231"/>
                  </a:lnTo>
                  <a:lnTo>
                    <a:pt x="2127186" y="1643659"/>
                  </a:lnTo>
                  <a:lnTo>
                    <a:pt x="2137854" y="1626895"/>
                  </a:lnTo>
                  <a:lnTo>
                    <a:pt x="2150046" y="1607083"/>
                  </a:lnTo>
                  <a:lnTo>
                    <a:pt x="2160714" y="1594891"/>
                  </a:lnTo>
                  <a:lnTo>
                    <a:pt x="2172906" y="1549171"/>
                  </a:lnTo>
                  <a:lnTo>
                    <a:pt x="2183574" y="1518691"/>
                  </a:lnTo>
                  <a:lnTo>
                    <a:pt x="2195766" y="1447063"/>
                  </a:lnTo>
                  <a:lnTo>
                    <a:pt x="2207958" y="1460779"/>
                  </a:lnTo>
                  <a:lnTo>
                    <a:pt x="2218626" y="1399819"/>
                  </a:lnTo>
                  <a:lnTo>
                    <a:pt x="2230818" y="1341907"/>
                  </a:lnTo>
                  <a:lnTo>
                    <a:pt x="2241486" y="1288567"/>
                  </a:lnTo>
                  <a:lnTo>
                    <a:pt x="2253678" y="1227607"/>
                  </a:lnTo>
                  <a:lnTo>
                    <a:pt x="2265870" y="1184935"/>
                  </a:lnTo>
                  <a:lnTo>
                    <a:pt x="2276538" y="1099591"/>
                  </a:lnTo>
                  <a:lnTo>
                    <a:pt x="2288730" y="1087399"/>
                  </a:lnTo>
                  <a:lnTo>
                    <a:pt x="2299398" y="1116355"/>
                  </a:lnTo>
                  <a:lnTo>
                    <a:pt x="2311590" y="1090447"/>
                  </a:lnTo>
                  <a:lnTo>
                    <a:pt x="2322258" y="1093495"/>
                  </a:lnTo>
                  <a:lnTo>
                    <a:pt x="2334450" y="1105687"/>
                  </a:lnTo>
                  <a:lnTo>
                    <a:pt x="2346642" y="1131595"/>
                  </a:lnTo>
                  <a:lnTo>
                    <a:pt x="2357310" y="1111783"/>
                  </a:lnTo>
                  <a:lnTo>
                    <a:pt x="2369502" y="1093495"/>
                  </a:lnTo>
                  <a:lnTo>
                    <a:pt x="2380170" y="1040155"/>
                  </a:lnTo>
                  <a:lnTo>
                    <a:pt x="2392362" y="1058443"/>
                  </a:lnTo>
                  <a:lnTo>
                    <a:pt x="2404554" y="1059967"/>
                  </a:lnTo>
                  <a:lnTo>
                    <a:pt x="2415222" y="997483"/>
                  </a:lnTo>
                  <a:lnTo>
                    <a:pt x="2427414" y="962431"/>
                  </a:lnTo>
                  <a:lnTo>
                    <a:pt x="2438082" y="912139"/>
                  </a:lnTo>
                  <a:lnTo>
                    <a:pt x="2450274" y="889279"/>
                  </a:lnTo>
                  <a:lnTo>
                    <a:pt x="2460942" y="852703"/>
                  </a:lnTo>
                  <a:lnTo>
                    <a:pt x="2473134" y="750595"/>
                  </a:lnTo>
                  <a:lnTo>
                    <a:pt x="2485326" y="811555"/>
                  </a:lnTo>
                  <a:lnTo>
                    <a:pt x="2495994" y="791743"/>
                  </a:lnTo>
                  <a:lnTo>
                    <a:pt x="2508186" y="749071"/>
                  </a:lnTo>
                  <a:lnTo>
                    <a:pt x="2518854" y="604291"/>
                  </a:lnTo>
                  <a:lnTo>
                    <a:pt x="2531046" y="489991"/>
                  </a:lnTo>
                  <a:lnTo>
                    <a:pt x="2543238" y="422935"/>
                  </a:lnTo>
                  <a:lnTo>
                    <a:pt x="2553906" y="352831"/>
                  </a:lnTo>
                  <a:lnTo>
                    <a:pt x="2566098" y="447319"/>
                  </a:lnTo>
                  <a:lnTo>
                    <a:pt x="2576766" y="409219"/>
                  </a:lnTo>
                  <a:lnTo>
                    <a:pt x="2588958" y="395503"/>
                  </a:lnTo>
                  <a:lnTo>
                    <a:pt x="2599626" y="354355"/>
                  </a:lnTo>
                  <a:lnTo>
                    <a:pt x="2611818" y="476275"/>
                  </a:lnTo>
                  <a:lnTo>
                    <a:pt x="2624010" y="425983"/>
                  </a:lnTo>
                  <a:lnTo>
                    <a:pt x="2634678" y="564667"/>
                  </a:lnTo>
                  <a:lnTo>
                    <a:pt x="2646870" y="537235"/>
                  </a:lnTo>
                  <a:lnTo>
                    <a:pt x="2657538" y="496087"/>
                  </a:lnTo>
                  <a:lnTo>
                    <a:pt x="2669730" y="515899"/>
                  </a:lnTo>
                  <a:lnTo>
                    <a:pt x="2681922" y="557047"/>
                  </a:lnTo>
                  <a:lnTo>
                    <a:pt x="2692590" y="578383"/>
                  </a:lnTo>
                  <a:lnTo>
                    <a:pt x="2704782" y="512851"/>
                  </a:lnTo>
                  <a:lnTo>
                    <a:pt x="2715450" y="581431"/>
                  </a:lnTo>
                  <a:lnTo>
                    <a:pt x="2727642" y="575335"/>
                  </a:lnTo>
                  <a:lnTo>
                    <a:pt x="2738310" y="598195"/>
                  </a:lnTo>
                  <a:lnTo>
                    <a:pt x="2750502" y="614959"/>
                  </a:lnTo>
                  <a:lnTo>
                    <a:pt x="2762694" y="662203"/>
                  </a:lnTo>
                  <a:lnTo>
                    <a:pt x="2773362" y="697255"/>
                  </a:lnTo>
                  <a:lnTo>
                    <a:pt x="2785554" y="729259"/>
                  </a:lnTo>
                  <a:lnTo>
                    <a:pt x="2796222" y="752119"/>
                  </a:lnTo>
                  <a:lnTo>
                    <a:pt x="2808414" y="714019"/>
                  </a:lnTo>
                  <a:lnTo>
                    <a:pt x="2820606" y="689635"/>
                  </a:lnTo>
                  <a:lnTo>
                    <a:pt x="2831274" y="640867"/>
                  </a:lnTo>
                  <a:lnTo>
                    <a:pt x="2843466" y="586003"/>
                  </a:lnTo>
                  <a:lnTo>
                    <a:pt x="2854134" y="547903"/>
                  </a:lnTo>
                  <a:lnTo>
                    <a:pt x="2866326" y="532663"/>
                  </a:lnTo>
                  <a:lnTo>
                    <a:pt x="2876994" y="538759"/>
                  </a:lnTo>
                  <a:lnTo>
                    <a:pt x="2889186" y="552475"/>
                  </a:lnTo>
                  <a:lnTo>
                    <a:pt x="2901378" y="526567"/>
                  </a:lnTo>
                  <a:lnTo>
                    <a:pt x="2912046" y="453415"/>
                  </a:lnTo>
                  <a:lnTo>
                    <a:pt x="2924238" y="374167"/>
                  </a:lnTo>
                  <a:lnTo>
                    <a:pt x="2934906" y="357403"/>
                  </a:lnTo>
                  <a:lnTo>
                    <a:pt x="2947098" y="293395"/>
                  </a:lnTo>
                  <a:lnTo>
                    <a:pt x="2959290" y="278155"/>
                  </a:lnTo>
                  <a:lnTo>
                    <a:pt x="2969958" y="206527"/>
                  </a:lnTo>
                  <a:lnTo>
                    <a:pt x="2982150" y="140995"/>
                  </a:lnTo>
                  <a:lnTo>
                    <a:pt x="2992818" y="115087"/>
                  </a:lnTo>
                  <a:lnTo>
                    <a:pt x="3005010" y="125755"/>
                  </a:lnTo>
                  <a:lnTo>
                    <a:pt x="3015678" y="29743"/>
                  </a:lnTo>
                  <a:lnTo>
                    <a:pt x="3027870" y="2311"/>
                  </a:lnTo>
                  <a:lnTo>
                    <a:pt x="3040062" y="0"/>
                  </a:lnTo>
                  <a:lnTo>
                    <a:pt x="3050730" y="32791"/>
                  </a:lnTo>
                  <a:lnTo>
                    <a:pt x="3062922" y="80035"/>
                  </a:lnTo>
                  <a:lnTo>
                    <a:pt x="3073590" y="102895"/>
                  </a:lnTo>
                  <a:lnTo>
                    <a:pt x="3085782" y="116611"/>
                  </a:lnTo>
                  <a:lnTo>
                    <a:pt x="3096450" y="147091"/>
                  </a:lnTo>
                  <a:lnTo>
                    <a:pt x="3108642" y="179095"/>
                  </a:lnTo>
                  <a:lnTo>
                    <a:pt x="3120834" y="183667"/>
                  </a:lnTo>
                  <a:lnTo>
                    <a:pt x="3131502" y="159283"/>
                  </a:lnTo>
                  <a:lnTo>
                    <a:pt x="3143694" y="183667"/>
                  </a:lnTo>
                  <a:lnTo>
                    <a:pt x="3154362" y="179095"/>
                  </a:lnTo>
                  <a:lnTo>
                    <a:pt x="3166554" y="182143"/>
                  </a:lnTo>
                  <a:lnTo>
                    <a:pt x="3178746" y="166903"/>
                  </a:lnTo>
                  <a:lnTo>
                    <a:pt x="3189414" y="212623"/>
                  </a:lnTo>
                  <a:lnTo>
                    <a:pt x="3201606" y="233959"/>
                  </a:lnTo>
                  <a:lnTo>
                    <a:pt x="3212274" y="291871"/>
                  </a:lnTo>
                  <a:lnTo>
                    <a:pt x="3224466" y="287299"/>
                  </a:lnTo>
                  <a:lnTo>
                    <a:pt x="3235134" y="287299"/>
                  </a:lnTo>
                  <a:lnTo>
                    <a:pt x="3247326" y="326923"/>
                  </a:lnTo>
                  <a:lnTo>
                    <a:pt x="3259518" y="368071"/>
                  </a:lnTo>
                  <a:lnTo>
                    <a:pt x="3270186" y="377215"/>
                  </a:lnTo>
                  <a:lnTo>
                    <a:pt x="3282378" y="361975"/>
                  </a:lnTo>
                  <a:lnTo>
                    <a:pt x="3293046" y="282727"/>
                  </a:lnTo>
                  <a:lnTo>
                    <a:pt x="3305238" y="246151"/>
                  </a:lnTo>
                  <a:lnTo>
                    <a:pt x="3317430" y="172999"/>
                  </a:lnTo>
                  <a:lnTo>
                    <a:pt x="3328098" y="185191"/>
                  </a:lnTo>
                  <a:lnTo>
                    <a:pt x="3340290" y="198907"/>
                  </a:lnTo>
                  <a:lnTo>
                    <a:pt x="3351453" y="183667"/>
                  </a:lnTo>
                </a:path>
              </a:pathLst>
            </a:custGeom>
            <a:ln w="2540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643766" y="1821281"/>
            <a:ext cx="3663950" cy="0"/>
          </a:xfrm>
          <a:custGeom>
            <a:avLst/>
            <a:gdLst/>
            <a:ahLst/>
            <a:cxnLst/>
            <a:rect l="l" t="t" r="r" b="b"/>
            <a:pathLst>
              <a:path w="3663950">
                <a:moveTo>
                  <a:pt x="0" y="0"/>
                </a:moveTo>
                <a:lnTo>
                  <a:pt x="3663480" y="0"/>
                </a:lnTo>
              </a:path>
            </a:pathLst>
          </a:custGeom>
          <a:ln w="6350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2583" y="5416876"/>
            <a:ext cx="812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5211" y="4496781"/>
            <a:ext cx="120014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2652" y="3576685"/>
            <a:ext cx="1320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2142" y="2656590"/>
            <a:ext cx="1320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30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1427" y="1736495"/>
            <a:ext cx="1333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40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6937" y="5546859"/>
            <a:ext cx="35921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4475" algn="l"/>
                <a:tab pos="473709" algn="l"/>
                <a:tab pos="706120" algn="l"/>
                <a:tab pos="937894" algn="l"/>
                <a:tab pos="1170305" algn="l"/>
                <a:tab pos="1398270" algn="l"/>
                <a:tab pos="1630680" algn="l"/>
                <a:tab pos="1860550" algn="l"/>
                <a:tab pos="2092960" algn="l"/>
                <a:tab pos="2320925" algn="l"/>
                <a:tab pos="2553335" algn="l"/>
                <a:tab pos="2792095" algn="l"/>
                <a:tab pos="3024505" algn="l"/>
                <a:tab pos="3248025" algn="l"/>
                <a:tab pos="3480435" algn="l"/>
              </a:tabLst>
            </a:pPr>
            <a:r>
              <a:rPr sz="800" b="0" spc="-25" dirty="0">
                <a:latin typeface="BentonSansCond Light"/>
                <a:cs typeface="BentonSansCond Light"/>
              </a:rPr>
              <a:t>52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57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62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67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72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77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82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87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92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97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02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07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12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17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22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27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9663" y="1539053"/>
            <a:ext cx="3242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latin typeface="BentonSans Book"/>
                <a:cs typeface="BentonSans Book"/>
              </a:rPr>
              <a:t>Share</a:t>
            </a:r>
            <a:r>
              <a:rPr sz="1200" b="0" spc="-1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of</a:t>
            </a:r>
            <a:r>
              <a:rPr sz="1200" b="0" spc="-15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foreign</a:t>
            </a:r>
            <a:r>
              <a:rPr sz="1200" b="0" spc="-20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ownership</a:t>
            </a:r>
            <a:r>
              <a:rPr sz="1200" b="0" spc="-3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of</a:t>
            </a:r>
            <a:r>
              <a:rPr sz="1200" b="0" spc="-10" dirty="0">
                <a:latin typeface="BentonSans Book"/>
                <a:cs typeface="BentonSans Book"/>
              </a:rPr>
              <a:t> corporate</a:t>
            </a:r>
            <a:r>
              <a:rPr sz="1200" b="0" spc="-35" dirty="0">
                <a:latin typeface="BentonSans Book"/>
                <a:cs typeface="BentonSans Book"/>
              </a:rPr>
              <a:t> </a:t>
            </a:r>
            <a:r>
              <a:rPr sz="1200" b="0" spc="-20" dirty="0">
                <a:latin typeface="BentonSans Book"/>
                <a:cs typeface="BentonSans Book"/>
              </a:rPr>
              <a:t>bonds</a:t>
            </a:r>
            <a:endParaRPr sz="1200">
              <a:latin typeface="BentonSans Book"/>
              <a:cs typeface="BentonSans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33506" y="1539053"/>
            <a:ext cx="2150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latin typeface="BentonSans Book"/>
                <a:cs typeface="BentonSans Book"/>
              </a:rPr>
              <a:t>Share</a:t>
            </a:r>
            <a:r>
              <a:rPr sz="1200" b="0" spc="-2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of</a:t>
            </a:r>
            <a:r>
              <a:rPr sz="1200" b="0" spc="-3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US</a:t>
            </a:r>
            <a:r>
              <a:rPr sz="1200" b="0" spc="-15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corporate</a:t>
            </a:r>
            <a:r>
              <a:rPr sz="1200" b="0" spc="-50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equities</a:t>
            </a:r>
            <a:endParaRPr sz="1200">
              <a:latin typeface="BentonSans Book"/>
              <a:cs typeface="BentonSans Book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608105" y="2163573"/>
            <a:ext cx="3679825" cy="3328670"/>
            <a:chOff x="5608105" y="2163573"/>
            <a:chExt cx="3679825" cy="3328670"/>
          </a:xfrm>
        </p:grpSpPr>
        <p:sp>
          <p:nvSpPr>
            <p:cNvPr id="18" name="object 18"/>
            <p:cNvSpPr/>
            <p:nvPr/>
          </p:nvSpPr>
          <p:spPr>
            <a:xfrm>
              <a:off x="5627424" y="2430780"/>
              <a:ext cx="3660140" cy="2438400"/>
            </a:xfrm>
            <a:custGeom>
              <a:avLst/>
              <a:gdLst/>
              <a:ahLst/>
              <a:cxnLst/>
              <a:rect l="l" t="t" r="r" b="b"/>
              <a:pathLst>
                <a:path w="3660140" h="2438400">
                  <a:moveTo>
                    <a:pt x="0" y="2438400"/>
                  </a:moveTo>
                  <a:lnTo>
                    <a:pt x="3660076" y="2438400"/>
                  </a:lnTo>
                </a:path>
                <a:path w="3660140" h="2438400">
                  <a:moveTo>
                    <a:pt x="0" y="1828800"/>
                  </a:moveTo>
                  <a:lnTo>
                    <a:pt x="3660076" y="1828800"/>
                  </a:lnTo>
                </a:path>
                <a:path w="3660140" h="2438400">
                  <a:moveTo>
                    <a:pt x="0" y="1219200"/>
                  </a:moveTo>
                  <a:lnTo>
                    <a:pt x="3660076" y="1219200"/>
                  </a:lnTo>
                </a:path>
                <a:path w="3660140" h="2438400">
                  <a:moveTo>
                    <a:pt x="0" y="609600"/>
                  </a:moveTo>
                  <a:lnTo>
                    <a:pt x="3660076" y="609600"/>
                  </a:lnTo>
                </a:path>
                <a:path w="3660140" h="2438400">
                  <a:moveTo>
                    <a:pt x="0" y="0"/>
                  </a:moveTo>
                  <a:lnTo>
                    <a:pt x="3660076" y="0"/>
                  </a:lnTo>
                </a:path>
              </a:pathLst>
            </a:custGeom>
            <a:ln w="6350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27424" y="5479219"/>
              <a:ext cx="3660140" cy="0"/>
            </a:xfrm>
            <a:custGeom>
              <a:avLst/>
              <a:gdLst/>
              <a:ahLst/>
              <a:cxnLst/>
              <a:rect l="l" t="t" r="r" b="b"/>
              <a:pathLst>
                <a:path w="3660140">
                  <a:moveTo>
                    <a:pt x="0" y="0"/>
                  </a:moveTo>
                  <a:lnTo>
                    <a:pt x="366007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08105" y="2163573"/>
              <a:ext cx="3577120" cy="3328346"/>
            </a:xfrm>
            <a:prstGeom prst="rect">
              <a:avLst/>
            </a:prstGeom>
          </p:spPr>
        </p:pic>
      </p:grpSp>
      <p:sp>
        <p:nvSpPr>
          <p:cNvPr id="21" name="object 21"/>
          <p:cNvSpPr/>
          <p:nvPr/>
        </p:nvSpPr>
        <p:spPr>
          <a:xfrm>
            <a:off x="5627424" y="1821268"/>
            <a:ext cx="3660140" cy="0"/>
          </a:xfrm>
          <a:custGeom>
            <a:avLst/>
            <a:gdLst/>
            <a:ahLst/>
            <a:cxnLst/>
            <a:rect l="l" t="t" r="r" b="b"/>
            <a:pathLst>
              <a:path w="3660140">
                <a:moveTo>
                  <a:pt x="0" y="0"/>
                </a:moveTo>
                <a:lnTo>
                  <a:pt x="3660076" y="0"/>
                </a:lnTo>
              </a:path>
            </a:pathLst>
          </a:custGeom>
          <a:ln w="6350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466241" y="5394383"/>
            <a:ext cx="812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72061" y="4784696"/>
            <a:ext cx="755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28869" y="4175009"/>
            <a:ext cx="120014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34689" y="3565322"/>
            <a:ext cx="11430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16412" y="2955636"/>
            <a:ext cx="1320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22232" y="2345949"/>
            <a:ext cx="12573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15901" y="1736262"/>
            <a:ext cx="1320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30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861909" y="5825789"/>
            <a:ext cx="7143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dirty="0">
                <a:latin typeface="BentonSans Medium"/>
                <a:cs typeface="BentonSans Medium"/>
              </a:rPr>
              <a:t>Life</a:t>
            </a:r>
            <a:r>
              <a:rPr sz="800" b="0" spc="-30" dirty="0">
                <a:latin typeface="BentonSans Medium"/>
                <a:cs typeface="BentonSans Medium"/>
              </a:rPr>
              <a:t> </a:t>
            </a:r>
            <a:r>
              <a:rPr sz="800" b="0" spc="-10" dirty="0">
                <a:latin typeface="BentonSans Medium"/>
                <a:cs typeface="BentonSans Medium"/>
              </a:rPr>
              <a:t>Insurance</a:t>
            </a:r>
            <a:endParaRPr sz="800">
              <a:latin typeface="BentonSans Medium"/>
              <a:cs typeface="BentonSans Medium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71004" y="5524162"/>
            <a:ext cx="3773170" cy="449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6540" algn="l"/>
                <a:tab pos="497840" algn="l"/>
                <a:tab pos="741680" algn="l"/>
                <a:tab pos="986155" algn="l"/>
                <a:tab pos="1230630" algn="l"/>
                <a:tab pos="1470660" algn="l"/>
                <a:tab pos="1715135" algn="l"/>
                <a:tab pos="1957070" algn="l"/>
                <a:tab pos="2200910" algn="l"/>
                <a:tab pos="2441575" algn="l"/>
                <a:tab pos="2686050" algn="l"/>
                <a:tab pos="2936875" algn="l"/>
                <a:tab pos="3181350" algn="l"/>
                <a:tab pos="3416935" algn="l"/>
                <a:tab pos="3661410" algn="l"/>
              </a:tabLst>
            </a:pPr>
            <a:r>
              <a:rPr sz="800" b="0" spc="-25" dirty="0">
                <a:latin typeface="BentonSansCond Light"/>
                <a:cs typeface="BentonSansCond Light"/>
              </a:rPr>
              <a:t>52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57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62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67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72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77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82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87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92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97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02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07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12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17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22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27</a:t>
            </a:r>
            <a:endParaRPr sz="800">
              <a:latin typeface="BentonSansCond Light"/>
              <a:cs typeface="BentonSansCond Light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800">
              <a:latin typeface="BentonSansCond Light"/>
              <a:cs typeface="BentonSansCond Light"/>
            </a:endParaRPr>
          </a:p>
          <a:p>
            <a:pPr marR="220979" algn="r">
              <a:lnSpc>
                <a:spcPct val="100000"/>
              </a:lnSpc>
              <a:spcBef>
                <a:spcPts val="5"/>
              </a:spcBef>
            </a:pPr>
            <a:r>
              <a:rPr sz="800" b="0" dirty="0">
                <a:latin typeface="BentonSans Medium"/>
                <a:cs typeface="BentonSans Medium"/>
              </a:rPr>
              <a:t>Mutual</a:t>
            </a:r>
            <a:r>
              <a:rPr sz="800" b="0" spc="-15" dirty="0">
                <a:latin typeface="BentonSans Medium"/>
                <a:cs typeface="BentonSans Medium"/>
              </a:rPr>
              <a:t> </a:t>
            </a:r>
            <a:r>
              <a:rPr sz="800" b="0" spc="-10" dirty="0">
                <a:latin typeface="BentonSans Medium"/>
                <a:cs typeface="BentonSans Medium"/>
              </a:rPr>
              <a:t>Funds</a:t>
            </a:r>
            <a:endParaRPr sz="800">
              <a:latin typeface="BentonSans Medium"/>
              <a:cs typeface="BentonSans Medium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170015" y="6099132"/>
            <a:ext cx="5486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latin typeface="BentonSans Medium"/>
                <a:cs typeface="BentonSans Medium"/>
              </a:rPr>
              <a:t>Foreigners</a:t>
            </a:r>
            <a:endParaRPr sz="800">
              <a:latin typeface="BentonSans Medium"/>
              <a:cs typeface="BentonSans Medium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170015" y="5825789"/>
            <a:ext cx="7359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dirty="0">
                <a:latin typeface="BentonSans Medium"/>
                <a:cs typeface="BentonSans Medium"/>
              </a:rPr>
              <a:t>Pension</a:t>
            </a:r>
            <a:r>
              <a:rPr sz="800" b="0" spc="-30" dirty="0">
                <a:latin typeface="BentonSans Medium"/>
                <a:cs typeface="BentonSans Medium"/>
              </a:rPr>
              <a:t> </a:t>
            </a:r>
            <a:r>
              <a:rPr sz="800" b="0" spc="-10" dirty="0">
                <a:latin typeface="BentonSans Medium"/>
                <a:cs typeface="BentonSans Medium"/>
              </a:rPr>
              <a:t>Funds</a:t>
            </a:r>
            <a:endParaRPr sz="800">
              <a:latin typeface="BentonSans Medium"/>
              <a:cs typeface="BentonSans Medium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867219" y="6099132"/>
            <a:ext cx="2686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0" dirty="0">
                <a:latin typeface="BentonSans Medium"/>
                <a:cs typeface="BentonSans Medium"/>
              </a:rPr>
              <a:t>ETFs</a:t>
            </a:r>
            <a:endParaRPr sz="800">
              <a:latin typeface="BentonSans Medium"/>
              <a:cs typeface="BentonSans Medium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433091" y="6099132"/>
            <a:ext cx="6610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dirty="0">
                <a:latin typeface="BentonSans Medium"/>
                <a:cs typeface="BentonSans Medium"/>
              </a:rPr>
              <a:t>Hedge</a:t>
            </a:r>
            <a:r>
              <a:rPr sz="800" b="0" spc="-20" dirty="0">
                <a:latin typeface="BentonSans Medium"/>
                <a:cs typeface="BentonSans Medium"/>
              </a:rPr>
              <a:t> </a:t>
            </a:r>
            <a:r>
              <a:rPr sz="800" b="0" spc="-10" dirty="0">
                <a:latin typeface="BentonSans Medium"/>
                <a:cs typeface="BentonSans Medium"/>
              </a:rPr>
              <a:t>Funds</a:t>
            </a:r>
            <a:endParaRPr sz="800">
              <a:latin typeface="BentonSans Medium"/>
              <a:cs typeface="BentonSans Medium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706427" y="5898159"/>
            <a:ext cx="128270" cy="45720"/>
          </a:xfrm>
          <a:custGeom>
            <a:avLst/>
            <a:gdLst/>
            <a:ahLst/>
            <a:cxnLst/>
            <a:rect l="l" t="t" r="r" b="b"/>
            <a:pathLst>
              <a:path w="128270" h="45720">
                <a:moveTo>
                  <a:pt x="128168" y="0"/>
                </a:moveTo>
                <a:lnTo>
                  <a:pt x="0" y="0"/>
                </a:lnTo>
                <a:lnTo>
                  <a:pt x="0" y="45719"/>
                </a:lnTo>
                <a:lnTo>
                  <a:pt x="128168" y="45719"/>
                </a:lnTo>
                <a:lnTo>
                  <a:pt x="128168" y="0"/>
                </a:lnTo>
                <a:close/>
              </a:path>
            </a:pathLst>
          </a:custGeom>
          <a:solidFill>
            <a:srgbClr val="9CAE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03186" y="5898159"/>
            <a:ext cx="128270" cy="45720"/>
          </a:xfrm>
          <a:custGeom>
            <a:avLst/>
            <a:gdLst/>
            <a:ahLst/>
            <a:cxnLst/>
            <a:rect l="l" t="t" r="r" b="b"/>
            <a:pathLst>
              <a:path w="128270" h="45720">
                <a:moveTo>
                  <a:pt x="128168" y="0"/>
                </a:moveTo>
                <a:lnTo>
                  <a:pt x="0" y="0"/>
                </a:lnTo>
                <a:lnTo>
                  <a:pt x="0" y="45719"/>
                </a:lnTo>
                <a:lnTo>
                  <a:pt x="128168" y="45719"/>
                </a:lnTo>
                <a:lnTo>
                  <a:pt x="128168" y="0"/>
                </a:lnTo>
                <a:close/>
              </a:path>
            </a:pathLst>
          </a:custGeom>
          <a:solidFill>
            <a:srgbClr val="70C5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75764" y="5898159"/>
            <a:ext cx="128270" cy="45720"/>
          </a:xfrm>
          <a:custGeom>
            <a:avLst/>
            <a:gdLst/>
            <a:ahLst/>
            <a:cxnLst/>
            <a:rect l="l" t="t" r="r" b="b"/>
            <a:pathLst>
              <a:path w="128270" h="45720">
                <a:moveTo>
                  <a:pt x="128168" y="0"/>
                </a:moveTo>
                <a:lnTo>
                  <a:pt x="0" y="0"/>
                </a:lnTo>
                <a:lnTo>
                  <a:pt x="0" y="45719"/>
                </a:lnTo>
                <a:lnTo>
                  <a:pt x="128168" y="45719"/>
                </a:lnTo>
                <a:lnTo>
                  <a:pt x="128168" y="0"/>
                </a:lnTo>
                <a:close/>
              </a:path>
            </a:pathLst>
          </a:custGeom>
          <a:solidFill>
            <a:srgbClr val="F1A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08091" y="6165215"/>
            <a:ext cx="128270" cy="45720"/>
          </a:xfrm>
          <a:custGeom>
            <a:avLst/>
            <a:gdLst/>
            <a:ahLst/>
            <a:cxnLst/>
            <a:rect l="l" t="t" r="r" b="b"/>
            <a:pathLst>
              <a:path w="128270" h="45720">
                <a:moveTo>
                  <a:pt x="128168" y="0"/>
                </a:moveTo>
                <a:lnTo>
                  <a:pt x="0" y="0"/>
                </a:lnTo>
                <a:lnTo>
                  <a:pt x="0" y="45720"/>
                </a:lnTo>
                <a:lnTo>
                  <a:pt x="128168" y="45720"/>
                </a:lnTo>
                <a:lnTo>
                  <a:pt x="128168" y="0"/>
                </a:lnTo>
                <a:close/>
              </a:path>
            </a:pathLst>
          </a:custGeom>
          <a:solidFill>
            <a:srgbClr val="A7A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004837" y="6165215"/>
            <a:ext cx="128270" cy="45720"/>
          </a:xfrm>
          <a:custGeom>
            <a:avLst/>
            <a:gdLst/>
            <a:ahLst/>
            <a:cxnLst/>
            <a:rect l="l" t="t" r="r" b="b"/>
            <a:pathLst>
              <a:path w="128270" h="45720">
                <a:moveTo>
                  <a:pt x="128168" y="0"/>
                </a:moveTo>
                <a:lnTo>
                  <a:pt x="0" y="0"/>
                </a:lnTo>
                <a:lnTo>
                  <a:pt x="0" y="45720"/>
                </a:lnTo>
                <a:lnTo>
                  <a:pt x="128168" y="45720"/>
                </a:lnTo>
                <a:lnTo>
                  <a:pt x="128168" y="0"/>
                </a:lnTo>
                <a:close/>
              </a:path>
            </a:pathLst>
          </a:custGeom>
          <a:solidFill>
            <a:srgbClr val="007C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277428" y="6165215"/>
            <a:ext cx="128270" cy="45720"/>
          </a:xfrm>
          <a:custGeom>
            <a:avLst/>
            <a:gdLst/>
            <a:ahLst/>
            <a:cxnLst/>
            <a:rect l="l" t="t" r="r" b="b"/>
            <a:pathLst>
              <a:path w="128270" h="45720">
                <a:moveTo>
                  <a:pt x="128168" y="0"/>
                </a:moveTo>
                <a:lnTo>
                  <a:pt x="0" y="0"/>
                </a:lnTo>
                <a:lnTo>
                  <a:pt x="0" y="45720"/>
                </a:lnTo>
                <a:lnTo>
                  <a:pt x="128168" y="45720"/>
                </a:lnTo>
                <a:lnTo>
                  <a:pt x="128168" y="0"/>
                </a:lnTo>
                <a:close/>
              </a:path>
            </a:pathLst>
          </a:custGeom>
          <a:solidFill>
            <a:srgbClr val="6E2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8586755" y="7033655"/>
            <a:ext cx="1134745" cy="41338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689610" marR="6985" indent="-10160">
              <a:lnSpc>
                <a:spcPct val="109400"/>
              </a:lnSpc>
              <a:spcBef>
                <a:spcPts val="5"/>
              </a:spcBef>
            </a:pPr>
            <a:r>
              <a:rPr sz="600" b="0" spc="-10" dirty="0">
                <a:latin typeface="BentonSansCond Light"/>
                <a:cs typeface="BentonSansCond Light"/>
              </a:rPr>
              <a:t>S0000043508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P0000140448</a:t>
            </a:r>
            <a:endParaRPr sz="600">
              <a:latin typeface="BentonSansCond Light"/>
              <a:cs typeface="BentonSansCond Light"/>
            </a:endParaRPr>
          </a:p>
          <a:p>
            <a:pPr marL="12700" marR="5080" indent="657860">
              <a:lnSpc>
                <a:spcPts val="790"/>
              </a:lnSpc>
              <a:spcBef>
                <a:spcPts val="25"/>
              </a:spcBef>
            </a:pPr>
            <a:r>
              <a:rPr sz="600" b="0" dirty="0">
                <a:latin typeface="BentonSansCond Light"/>
                <a:cs typeface="BentonSansCond Light"/>
              </a:rPr>
              <a:t>PPT/</a:t>
            </a:r>
            <a:r>
              <a:rPr sz="600" b="0" spc="225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Tmpl</a:t>
            </a:r>
            <a:r>
              <a:rPr sz="600" b="0" spc="-5" dirty="0">
                <a:latin typeface="BentonSansCond Light"/>
                <a:cs typeface="BentonSansCond Light"/>
              </a:rPr>
              <a:t> </a:t>
            </a:r>
            <a:r>
              <a:rPr sz="600" b="0" spc="-25" dirty="0">
                <a:latin typeface="BentonSansCond Light"/>
                <a:cs typeface="BentonSansCond Light"/>
              </a:rPr>
              <a:t>1.6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Copyright</a:t>
            </a:r>
            <a:r>
              <a:rPr sz="600" b="0" dirty="0">
                <a:latin typeface="BentonSansCond Light"/>
                <a:cs typeface="BentonSansCond Light"/>
              </a:rPr>
              <a:t> © 2026 All</a:t>
            </a:r>
            <a:r>
              <a:rPr sz="600" b="0" spc="20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Rights</a:t>
            </a:r>
            <a:r>
              <a:rPr sz="600" b="0" spc="5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Reserved</a:t>
            </a:r>
            <a:endParaRPr sz="600">
              <a:latin typeface="BentonSansCond Light"/>
              <a:cs typeface="BentonSansCond Light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39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3386" y="332655"/>
            <a:ext cx="5177155" cy="50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95"/>
              </a:spcBef>
            </a:pPr>
            <a:r>
              <a:rPr sz="1600" b="1" dirty="0">
                <a:latin typeface="BentonSans Bold"/>
                <a:cs typeface="BentonSans Bold"/>
              </a:rPr>
              <a:t>US</a:t>
            </a:r>
            <a:r>
              <a:rPr sz="1600" b="1" spc="-45" dirty="0">
                <a:latin typeface="BentonSans Bold"/>
                <a:cs typeface="BentonSans Bold"/>
              </a:rPr>
              <a:t> </a:t>
            </a:r>
            <a:r>
              <a:rPr sz="1600" b="1" spc="-10" dirty="0">
                <a:latin typeface="BentonSans Bold"/>
                <a:cs typeface="BentonSans Bold"/>
              </a:rPr>
              <a:t>Outlook</a:t>
            </a:r>
            <a:endParaRPr sz="1600">
              <a:latin typeface="BentonSans Bold"/>
              <a:cs typeface="BentonSans Bold"/>
            </a:endParaRPr>
          </a:p>
          <a:p>
            <a:pPr marL="12700">
              <a:lnSpc>
                <a:spcPts val="1910"/>
              </a:lnSpc>
            </a:pPr>
            <a:r>
              <a:rPr sz="1600" b="0" dirty="0">
                <a:latin typeface="BentonSans Book"/>
                <a:cs typeface="BentonSans Book"/>
              </a:rPr>
              <a:t>Rising</a:t>
            </a:r>
            <a:r>
              <a:rPr sz="1600" b="0" spc="-35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tailwinds,</a:t>
            </a:r>
            <a:r>
              <a:rPr sz="1600" b="0" spc="-6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fading</a:t>
            </a:r>
            <a:r>
              <a:rPr sz="1600" b="0" spc="-50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headwinds,</a:t>
            </a:r>
            <a:r>
              <a:rPr sz="1600" b="0" spc="-70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renewed</a:t>
            </a:r>
            <a:r>
              <a:rPr sz="1600" b="0" spc="-40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uncertainty</a:t>
            </a:r>
            <a:endParaRPr sz="1600">
              <a:latin typeface="BentonSans Book"/>
              <a:cs typeface="BentonSans Boo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046109"/>
            <a:ext cx="10058400" cy="4044315"/>
            <a:chOff x="0" y="2046109"/>
            <a:chExt cx="10058400" cy="40443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568870"/>
              <a:ext cx="10058400" cy="252141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14604" y="2046109"/>
              <a:ext cx="2087880" cy="2455545"/>
            </a:xfrm>
            <a:custGeom>
              <a:avLst/>
              <a:gdLst/>
              <a:ahLst/>
              <a:cxnLst/>
              <a:rect l="l" t="t" r="r" b="b"/>
              <a:pathLst>
                <a:path w="2087880" h="2455545">
                  <a:moveTo>
                    <a:pt x="0" y="2455227"/>
                  </a:moveTo>
                  <a:lnTo>
                    <a:pt x="2087270" y="2455227"/>
                  </a:lnTo>
                  <a:lnTo>
                    <a:pt x="2087270" y="0"/>
                  </a:lnTo>
                  <a:lnTo>
                    <a:pt x="0" y="0"/>
                  </a:lnTo>
                  <a:lnTo>
                    <a:pt x="0" y="2455227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4604" y="4501337"/>
              <a:ext cx="2087880" cy="74295"/>
            </a:xfrm>
            <a:custGeom>
              <a:avLst/>
              <a:gdLst/>
              <a:ahLst/>
              <a:cxnLst/>
              <a:rect l="l" t="t" r="r" b="b"/>
              <a:pathLst>
                <a:path w="2087880" h="74295">
                  <a:moveTo>
                    <a:pt x="2087270" y="0"/>
                  </a:moveTo>
                  <a:lnTo>
                    <a:pt x="0" y="0"/>
                  </a:lnTo>
                  <a:lnTo>
                    <a:pt x="0" y="74155"/>
                  </a:lnTo>
                  <a:lnTo>
                    <a:pt x="2087270" y="74155"/>
                  </a:lnTo>
                  <a:lnTo>
                    <a:pt x="2087270" y="0"/>
                  </a:lnTo>
                  <a:close/>
                </a:path>
              </a:pathLst>
            </a:custGeom>
            <a:solidFill>
              <a:srgbClr val="007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14604" y="3240251"/>
            <a:ext cx="2087880" cy="534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4984" marR="217804" indent="-326390">
              <a:lnSpc>
                <a:spcPct val="119300"/>
              </a:lnSpc>
              <a:spcBef>
                <a:spcPts val="95"/>
              </a:spcBef>
            </a:pPr>
            <a:r>
              <a:rPr sz="1400" b="0" spc="-20" dirty="0">
                <a:latin typeface="BentonSans Book"/>
                <a:cs typeface="BentonSans Book"/>
              </a:rPr>
              <a:t>OBBBA</a:t>
            </a:r>
            <a:r>
              <a:rPr sz="1400" b="0" spc="-60" dirty="0">
                <a:latin typeface="BentonSans Book"/>
                <a:cs typeface="BentonSans Book"/>
              </a:rPr>
              <a:t> </a:t>
            </a:r>
            <a:r>
              <a:rPr sz="1400" b="0" dirty="0">
                <a:latin typeface="BentonSans Book"/>
                <a:cs typeface="BentonSans Book"/>
              </a:rPr>
              <a:t>and</a:t>
            </a:r>
            <a:r>
              <a:rPr sz="1400" b="0" spc="-15" dirty="0">
                <a:latin typeface="BentonSans Book"/>
                <a:cs typeface="BentonSans Book"/>
              </a:rPr>
              <a:t> </a:t>
            </a:r>
            <a:r>
              <a:rPr sz="1400" b="0" spc="-35" dirty="0">
                <a:latin typeface="BentonSans Book"/>
                <a:cs typeface="BentonSans Book"/>
              </a:rPr>
              <a:t>Fed</a:t>
            </a:r>
            <a:r>
              <a:rPr sz="1400" b="0" spc="-15" dirty="0">
                <a:latin typeface="BentonSans Book"/>
                <a:cs typeface="BentonSans Book"/>
              </a:rPr>
              <a:t> </a:t>
            </a:r>
            <a:r>
              <a:rPr sz="1400" b="0" spc="-20" dirty="0">
                <a:latin typeface="BentonSans Book"/>
                <a:cs typeface="BentonSans Book"/>
              </a:rPr>
              <a:t>cuts </a:t>
            </a:r>
            <a:r>
              <a:rPr sz="1400" b="0" dirty="0">
                <a:latin typeface="BentonSans Book"/>
                <a:cs typeface="BentonSans Book"/>
              </a:rPr>
              <a:t>are</a:t>
            </a:r>
            <a:r>
              <a:rPr sz="1400" b="0" spc="-55" dirty="0">
                <a:latin typeface="BentonSans Book"/>
                <a:cs typeface="BentonSans Book"/>
              </a:rPr>
              <a:t> </a:t>
            </a:r>
            <a:r>
              <a:rPr sz="1400" b="0" spc="-10" dirty="0">
                <a:latin typeface="BentonSans Book"/>
                <a:cs typeface="BentonSans Book"/>
              </a:rPr>
              <a:t>tailwinds</a:t>
            </a:r>
            <a:endParaRPr sz="1400">
              <a:latin typeface="BentonSans Book"/>
              <a:cs typeface="BentonSans Boo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817126" y="2046109"/>
            <a:ext cx="2087880" cy="2529840"/>
            <a:chOff x="2817126" y="2046109"/>
            <a:chExt cx="2087880" cy="2529840"/>
          </a:xfrm>
        </p:grpSpPr>
        <p:sp>
          <p:nvSpPr>
            <p:cNvPr id="9" name="object 9"/>
            <p:cNvSpPr/>
            <p:nvPr/>
          </p:nvSpPr>
          <p:spPr>
            <a:xfrm>
              <a:off x="2817126" y="2046109"/>
              <a:ext cx="2087880" cy="2455545"/>
            </a:xfrm>
            <a:custGeom>
              <a:avLst/>
              <a:gdLst/>
              <a:ahLst/>
              <a:cxnLst/>
              <a:rect l="l" t="t" r="r" b="b"/>
              <a:pathLst>
                <a:path w="2087879" h="2455545">
                  <a:moveTo>
                    <a:pt x="0" y="2455227"/>
                  </a:moveTo>
                  <a:lnTo>
                    <a:pt x="2087270" y="2455227"/>
                  </a:lnTo>
                  <a:lnTo>
                    <a:pt x="2087270" y="0"/>
                  </a:lnTo>
                  <a:lnTo>
                    <a:pt x="0" y="0"/>
                  </a:lnTo>
                  <a:lnTo>
                    <a:pt x="0" y="2455227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17126" y="4501337"/>
              <a:ext cx="2087880" cy="74295"/>
            </a:xfrm>
            <a:custGeom>
              <a:avLst/>
              <a:gdLst/>
              <a:ahLst/>
              <a:cxnLst/>
              <a:rect l="l" t="t" r="r" b="b"/>
              <a:pathLst>
                <a:path w="2087879" h="74295">
                  <a:moveTo>
                    <a:pt x="2087270" y="0"/>
                  </a:moveTo>
                  <a:lnTo>
                    <a:pt x="0" y="0"/>
                  </a:lnTo>
                  <a:lnTo>
                    <a:pt x="0" y="74155"/>
                  </a:lnTo>
                  <a:lnTo>
                    <a:pt x="2087270" y="74155"/>
                  </a:lnTo>
                  <a:lnTo>
                    <a:pt x="2087270" y="0"/>
                  </a:lnTo>
                  <a:close/>
                </a:path>
              </a:pathLst>
            </a:custGeom>
            <a:solidFill>
              <a:srgbClr val="007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817126" y="3240251"/>
            <a:ext cx="2087880" cy="534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0200" marR="375285" indent="111125">
              <a:lnSpc>
                <a:spcPct val="119300"/>
              </a:lnSpc>
              <a:spcBef>
                <a:spcPts val="95"/>
              </a:spcBef>
            </a:pPr>
            <a:r>
              <a:rPr sz="1400" b="0" spc="-30" dirty="0">
                <a:latin typeface="BentonSans Book"/>
                <a:cs typeface="BentonSans Book"/>
              </a:rPr>
              <a:t>Tariffs:</a:t>
            </a:r>
            <a:r>
              <a:rPr sz="1400" b="0" spc="-25" dirty="0">
                <a:latin typeface="BentonSans Book"/>
                <a:cs typeface="BentonSans Book"/>
              </a:rPr>
              <a:t> </a:t>
            </a:r>
            <a:r>
              <a:rPr sz="1400" b="0" dirty="0">
                <a:latin typeface="BentonSans Book"/>
                <a:cs typeface="BentonSans Book"/>
              </a:rPr>
              <a:t>Bulk</a:t>
            </a:r>
            <a:r>
              <a:rPr sz="1400" b="0" spc="-10" dirty="0">
                <a:latin typeface="BentonSans Book"/>
                <a:cs typeface="BentonSans Book"/>
              </a:rPr>
              <a:t> </a:t>
            </a:r>
            <a:r>
              <a:rPr sz="1400" b="0" spc="-25" dirty="0">
                <a:latin typeface="BentonSans Book"/>
                <a:cs typeface="BentonSans Book"/>
              </a:rPr>
              <a:t>of </a:t>
            </a:r>
            <a:r>
              <a:rPr sz="1400" b="0" dirty="0">
                <a:latin typeface="BentonSans Book"/>
                <a:cs typeface="BentonSans Book"/>
              </a:rPr>
              <a:t>headwind</a:t>
            </a:r>
            <a:r>
              <a:rPr sz="1400" b="0" spc="-70" dirty="0">
                <a:latin typeface="BentonSans Book"/>
                <a:cs typeface="BentonSans Book"/>
              </a:rPr>
              <a:t> </a:t>
            </a:r>
            <a:r>
              <a:rPr sz="1400" b="0" spc="-10" dirty="0">
                <a:latin typeface="BentonSans Book"/>
                <a:cs typeface="BentonSans Book"/>
              </a:rPr>
              <a:t>abates</a:t>
            </a:r>
            <a:endParaRPr sz="1400">
              <a:latin typeface="BentonSans Book"/>
              <a:cs typeface="BentonSans Book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293077" y="2046109"/>
            <a:ext cx="5914390" cy="2529840"/>
            <a:chOff x="1293077" y="2046109"/>
            <a:chExt cx="5914390" cy="2529840"/>
          </a:xfrm>
        </p:grpSpPr>
        <p:sp>
          <p:nvSpPr>
            <p:cNvPr id="13" name="object 13"/>
            <p:cNvSpPr/>
            <p:nvPr/>
          </p:nvSpPr>
          <p:spPr>
            <a:xfrm>
              <a:off x="1293077" y="2477294"/>
              <a:ext cx="499109" cy="514350"/>
            </a:xfrm>
            <a:custGeom>
              <a:avLst/>
              <a:gdLst/>
              <a:ahLst/>
              <a:cxnLst/>
              <a:rect l="l" t="t" r="r" b="b"/>
              <a:pathLst>
                <a:path w="499110" h="514350">
                  <a:moveTo>
                    <a:pt x="186689" y="41909"/>
                  </a:moveTo>
                  <a:lnTo>
                    <a:pt x="170021" y="41909"/>
                  </a:lnTo>
                  <a:lnTo>
                    <a:pt x="172540" y="27939"/>
                  </a:lnTo>
                  <a:lnTo>
                    <a:pt x="179553" y="15239"/>
                  </a:lnTo>
                  <a:lnTo>
                    <a:pt x="190238" y="5079"/>
                  </a:lnTo>
                  <a:lnTo>
                    <a:pt x="203775" y="0"/>
                  </a:lnTo>
                  <a:lnTo>
                    <a:pt x="207942" y="0"/>
                  </a:lnTo>
                  <a:lnTo>
                    <a:pt x="212526" y="2539"/>
                  </a:lnTo>
                  <a:lnTo>
                    <a:pt x="213359" y="7619"/>
                  </a:lnTo>
                  <a:lnTo>
                    <a:pt x="215829" y="20319"/>
                  </a:lnTo>
                  <a:lnTo>
                    <a:pt x="199191" y="20319"/>
                  </a:lnTo>
                  <a:lnTo>
                    <a:pt x="191273" y="24129"/>
                  </a:lnTo>
                  <a:lnTo>
                    <a:pt x="186689" y="33019"/>
                  </a:lnTo>
                  <a:lnTo>
                    <a:pt x="186689" y="41909"/>
                  </a:lnTo>
                  <a:close/>
                </a:path>
                <a:path w="499110" h="514350">
                  <a:moveTo>
                    <a:pt x="214583" y="400049"/>
                  </a:moveTo>
                  <a:lnTo>
                    <a:pt x="197524" y="400049"/>
                  </a:lnTo>
                  <a:lnTo>
                    <a:pt x="215443" y="332739"/>
                  </a:lnTo>
                  <a:lnTo>
                    <a:pt x="214609" y="327659"/>
                  </a:lnTo>
                  <a:lnTo>
                    <a:pt x="215026" y="322579"/>
                  </a:lnTo>
                  <a:lnTo>
                    <a:pt x="216693" y="317499"/>
                  </a:lnTo>
                  <a:lnTo>
                    <a:pt x="3750" y="317499"/>
                  </a:lnTo>
                  <a:lnTo>
                    <a:pt x="0" y="313689"/>
                  </a:lnTo>
                  <a:lnTo>
                    <a:pt x="0" y="45719"/>
                  </a:lnTo>
                  <a:lnTo>
                    <a:pt x="3750" y="41909"/>
                  </a:lnTo>
                  <a:lnTo>
                    <a:pt x="286285" y="41909"/>
                  </a:lnTo>
                  <a:lnTo>
                    <a:pt x="292952" y="7619"/>
                  </a:lnTo>
                  <a:lnTo>
                    <a:pt x="293786" y="2539"/>
                  </a:lnTo>
                  <a:lnTo>
                    <a:pt x="297953" y="0"/>
                  </a:lnTo>
                  <a:lnTo>
                    <a:pt x="302537" y="0"/>
                  </a:lnTo>
                  <a:lnTo>
                    <a:pt x="316074" y="6349"/>
                  </a:lnTo>
                  <a:lnTo>
                    <a:pt x="326759" y="15239"/>
                  </a:lnTo>
                  <a:lnTo>
                    <a:pt x="329564" y="20319"/>
                  </a:lnTo>
                  <a:lnTo>
                    <a:pt x="307538" y="20319"/>
                  </a:lnTo>
                  <a:lnTo>
                    <a:pt x="300122" y="59689"/>
                  </a:lnTo>
                  <a:lnTo>
                    <a:pt x="16668" y="59689"/>
                  </a:lnTo>
                  <a:lnTo>
                    <a:pt x="16668" y="299719"/>
                  </a:lnTo>
                  <a:lnTo>
                    <a:pt x="267533" y="299719"/>
                  </a:lnTo>
                  <a:lnTo>
                    <a:pt x="269616" y="300989"/>
                  </a:lnTo>
                  <a:lnTo>
                    <a:pt x="271283" y="302259"/>
                  </a:lnTo>
                  <a:lnTo>
                    <a:pt x="498811" y="302259"/>
                  </a:lnTo>
                  <a:lnTo>
                    <a:pt x="498811" y="309879"/>
                  </a:lnTo>
                  <a:lnTo>
                    <a:pt x="239196" y="309879"/>
                  </a:lnTo>
                  <a:lnTo>
                    <a:pt x="231695" y="317499"/>
                  </a:lnTo>
                  <a:lnTo>
                    <a:pt x="231695" y="336549"/>
                  </a:lnTo>
                  <a:lnTo>
                    <a:pt x="239196" y="344169"/>
                  </a:lnTo>
                  <a:lnTo>
                    <a:pt x="285648" y="344169"/>
                  </a:lnTo>
                  <a:lnTo>
                    <a:pt x="288070" y="353059"/>
                  </a:lnTo>
                  <a:lnTo>
                    <a:pt x="227111" y="353059"/>
                  </a:lnTo>
                  <a:lnTo>
                    <a:pt x="214583" y="400049"/>
                  </a:lnTo>
                  <a:close/>
                </a:path>
                <a:path w="499110" h="514350">
                  <a:moveTo>
                    <a:pt x="220027" y="41909"/>
                  </a:moveTo>
                  <a:lnTo>
                    <a:pt x="203358" y="41909"/>
                  </a:lnTo>
                  <a:lnTo>
                    <a:pt x="199191" y="20319"/>
                  </a:lnTo>
                  <a:lnTo>
                    <a:pt x="215829" y="20319"/>
                  </a:lnTo>
                  <a:lnTo>
                    <a:pt x="220027" y="41909"/>
                  </a:lnTo>
                  <a:close/>
                </a:path>
                <a:path w="499110" h="514350">
                  <a:moveTo>
                    <a:pt x="498811" y="302259"/>
                  </a:moveTo>
                  <a:lnTo>
                    <a:pt x="271283" y="302259"/>
                  </a:lnTo>
                  <a:lnTo>
                    <a:pt x="287535" y="215899"/>
                  </a:lnTo>
                  <a:lnTo>
                    <a:pt x="319206" y="46989"/>
                  </a:lnTo>
                  <a:lnTo>
                    <a:pt x="319436" y="41909"/>
                  </a:lnTo>
                  <a:lnTo>
                    <a:pt x="319551" y="39369"/>
                  </a:lnTo>
                  <a:lnTo>
                    <a:pt x="317591" y="31749"/>
                  </a:lnTo>
                  <a:lnTo>
                    <a:pt x="313521" y="25399"/>
                  </a:lnTo>
                  <a:lnTo>
                    <a:pt x="307538" y="20319"/>
                  </a:lnTo>
                  <a:lnTo>
                    <a:pt x="329564" y="20319"/>
                  </a:lnTo>
                  <a:lnTo>
                    <a:pt x="333771" y="27939"/>
                  </a:lnTo>
                  <a:lnTo>
                    <a:pt x="336291" y="41909"/>
                  </a:lnTo>
                  <a:lnTo>
                    <a:pt x="495061" y="41909"/>
                  </a:lnTo>
                  <a:lnTo>
                    <a:pt x="498811" y="45719"/>
                  </a:lnTo>
                  <a:lnTo>
                    <a:pt x="498811" y="59689"/>
                  </a:lnTo>
                  <a:lnTo>
                    <a:pt x="340875" y="59689"/>
                  </a:lnTo>
                  <a:lnTo>
                    <a:pt x="340875" y="77469"/>
                  </a:lnTo>
                  <a:lnTo>
                    <a:pt x="330874" y="77469"/>
                  </a:lnTo>
                  <a:lnTo>
                    <a:pt x="327540" y="93979"/>
                  </a:lnTo>
                  <a:lnTo>
                    <a:pt x="340875" y="93979"/>
                  </a:lnTo>
                  <a:lnTo>
                    <a:pt x="340875" y="111759"/>
                  </a:lnTo>
                  <a:lnTo>
                    <a:pt x="324206" y="111759"/>
                  </a:lnTo>
                  <a:lnTo>
                    <a:pt x="313788" y="165099"/>
                  </a:lnTo>
                  <a:lnTo>
                    <a:pt x="315039" y="171449"/>
                  </a:lnTo>
                  <a:lnTo>
                    <a:pt x="315872" y="176529"/>
                  </a:lnTo>
                  <a:lnTo>
                    <a:pt x="315872" y="181609"/>
                  </a:lnTo>
                  <a:lnTo>
                    <a:pt x="315032" y="191769"/>
                  </a:lnTo>
                  <a:lnTo>
                    <a:pt x="312590" y="201929"/>
                  </a:lnTo>
                  <a:lnTo>
                    <a:pt x="308664" y="212089"/>
                  </a:lnTo>
                  <a:lnTo>
                    <a:pt x="303370" y="220979"/>
                  </a:lnTo>
                  <a:lnTo>
                    <a:pt x="288785" y="299719"/>
                  </a:lnTo>
                  <a:lnTo>
                    <a:pt x="498811" y="299719"/>
                  </a:lnTo>
                  <a:lnTo>
                    <a:pt x="498811" y="302259"/>
                  </a:lnTo>
                  <a:close/>
                </a:path>
                <a:path w="499110" h="514350">
                  <a:moveTo>
                    <a:pt x="264199" y="298449"/>
                  </a:moveTo>
                  <a:lnTo>
                    <a:pt x="228361" y="298449"/>
                  </a:lnTo>
                  <a:lnTo>
                    <a:pt x="231278" y="295909"/>
                  </a:lnTo>
                  <a:lnTo>
                    <a:pt x="234612" y="294639"/>
                  </a:lnTo>
                  <a:lnTo>
                    <a:pt x="238362" y="293369"/>
                  </a:lnTo>
                  <a:lnTo>
                    <a:pt x="240863" y="280669"/>
                  </a:lnTo>
                  <a:lnTo>
                    <a:pt x="89177" y="280669"/>
                  </a:lnTo>
                  <a:lnTo>
                    <a:pt x="88344" y="279399"/>
                  </a:lnTo>
                  <a:lnTo>
                    <a:pt x="87094" y="279399"/>
                  </a:lnTo>
                  <a:lnTo>
                    <a:pt x="86677" y="278129"/>
                  </a:lnTo>
                  <a:lnTo>
                    <a:pt x="85843" y="278129"/>
                  </a:lnTo>
                  <a:lnTo>
                    <a:pt x="85843" y="276859"/>
                  </a:lnTo>
                  <a:lnTo>
                    <a:pt x="82269" y="267969"/>
                  </a:lnTo>
                  <a:lnTo>
                    <a:pt x="77874" y="260349"/>
                  </a:lnTo>
                  <a:lnTo>
                    <a:pt x="72775" y="253999"/>
                  </a:lnTo>
                  <a:lnTo>
                    <a:pt x="67091" y="246379"/>
                  </a:lnTo>
                  <a:lnTo>
                    <a:pt x="60606" y="241299"/>
                  </a:lnTo>
                  <a:lnTo>
                    <a:pt x="53652" y="236219"/>
                  </a:lnTo>
                  <a:lnTo>
                    <a:pt x="46229" y="231139"/>
                  </a:lnTo>
                  <a:lnTo>
                    <a:pt x="38338" y="227329"/>
                  </a:lnTo>
                  <a:lnTo>
                    <a:pt x="37087" y="227329"/>
                  </a:lnTo>
                  <a:lnTo>
                    <a:pt x="36671" y="226059"/>
                  </a:lnTo>
                  <a:lnTo>
                    <a:pt x="36254" y="226059"/>
                  </a:lnTo>
                  <a:lnTo>
                    <a:pt x="35004" y="224789"/>
                  </a:lnTo>
                  <a:lnTo>
                    <a:pt x="34170" y="223519"/>
                  </a:lnTo>
                  <a:lnTo>
                    <a:pt x="34170" y="222249"/>
                  </a:lnTo>
                  <a:lnTo>
                    <a:pt x="33754" y="220979"/>
                  </a:lnTo>
                  <a:lnTo>
                    <a:pt x="33754" y="138429"/>
                  </a:lnTo>
                  <a:lnTo>
                    <a:pt x="34170" y="137159"/>
                  </a:lnTo>
                  <a:lnTo>
                    <a:pt x="34170" y="134619"/>
                  </a:lnTo>
                  <a:lnTo>
                    <a:pt x="35837" y="132079"/>
                  </a:lnTo>
                  <a:lnTo>
                    <a:pt x="36671" y="132079"/>
                  </a:lnTo>
                  <a:lnTo>
                    <a:pt x="37087" y="130809"/>
                  </a:lnTo>
                  <a:lnTo>
                    <a:pt x="38338" y="130809"/>
                  </a:lnTo>
                  <a:lnTo>
                    <a:pt x="53665" y="121919"/>
                  </a:lnTo>
                  <a:lnTo>
                    <a:pt x="66883" y="110489"/>
                  </a:lnTo>
                  <a:lnTo>
                    <a:pt x="77600" y="97789"/>
                  </a:lnTo>
                  <a:lnTo>
                    <a:pt x="85427" y="81279"/>
                  </a:lnTo>
                  <a:lnTo>
                    <a:pt x="87094" y="78739"/>
                  </a:lnTo>
                  <a:lnTo>
                    <a:pt x="87927" y="78739"/>
                  </a:lnTo>
                  <a:lnTo>
                    <a:pt x="88344" y="77469"/>
                  </a:lnTo>
                  <a:lnTo>
                    <a:pt x="89177" y="77469"/>
                  </a:lnTo>
                  <a:lnTo>
                    <a:pt x="90011" y="76199"/>
                  </a:lnTo>
                  <a:lnTo>
                    <a:pt x="280034" y="76199"/>
                  </a:lnTo>
                  <a:lnTo>
                    <a:pt x="283368" y="59689"/>
                  </a:lnTo>
                  <a:lnTo>
                    <a:pt x="300122" y="59689"/>
                  </a:lnTo>
                  <a:lnTo>
                    <a:pt x="293662" y="93979"/>
                  </a:lnTo>
                  <a:lnTo>
                    <a:pt x="98762" y="93979"/>
                  </a:lnTo>
                  <a:lnTo>
                    <a:pt x="89906" y="109219"/>
                  </a:lnTo>
                  <a:lnTo>
                    <a:pt x="78551" y="123189"/>
                  </a:lnTo>
                  <a:lnTo>
                    <a:pt x="65008" y="134619"/>
                  </a:lnTo>
                  <a:lnTo>
                    <a:pt x="49589" y="144779"/>
                  </a:lnTo>
                  <a:lnTo>
                    <a:pt x="49589" y="214629"/>
                  </a:lnTo>
                  <a:lnTo>
                    <a:pt x="84697" y="242569"/>
                  </a:lnTo>
                  <a:lnTo>
                    <a:pt x="90011" y="248919"/>
                  </a:lnTo>
                  <a:lnTo>
                    <a:pt x="94699" y="257809"/>
                  </a:lnTo>
                  <a:lnTo>
                    <a:pt x="98762" y="265429"/>
                  </a:lnTo>
                  <a:lnTo>
                    <a:pt x="261367" y="265429"/>
                  </a:lnTo>
                  <a:lnTo>
                    <a:pt x="255865" y="294639"/>
                  </a:lnTo>
                  <a:lnTo>
                    <a:pt x="261699" y="295909"/>
                  </a:lnTo>
                  <a:lnTo>
                    <a:pt x="264199" y="298449"/>
                  </a:lnTo>
                  <a:close/>
                </a:path>
                <a:path w="499110" h="514350">
                  <a:moveTo>
                    <a:pt x="498811" y="299719"/>
                  </a:moveTo>
                  <a:lnTo>
                    <a:pt x="482143" y="299719"/>
                  </a:lnTo>
                  <a:lnTo>
                    <a:pt x="482143" y="59689"/>
                  </a:lnTo>
                  <a:lnTo>
                    <a:pt x="498811" y="59689"/>
                  </a:lnTo>
                  <a:lnTo>
                    <a:pt x="498811" y="299719"/>
                  </a:lnTo>
                  <a:close/>
                </a:path>
                <a:path w="499110" h="514350">
                  <a:moveTo>
                    <a:pt x="289356" y="116839"/>
                  </a:moveTo>
                  <a:lnTo>
                    <a:pt x="272117" y="116839"/>
                  </a:lnTo>
                  <a:lnTo>
                    <a:pt x="276700" y="93979"/>
                  </a:lnTo>
                  <a:lnTo>
                    <a:pt x="293662" y="93979"/>
                  </a:lnTo>
                  <a:lnTo>
                    <a:pt x="289356" y="116839"/>
                  </a:lnTo>
                  <a:close/>
                </a:path>
                <a:path w="499110" h="514350">
                  <a:moveTo>
                    <a:pt x="261367" y="265429"/>
                  </a:moveTo>
                  <a:lnTo>
                    <a:pt x="244196" y="265429"/>
                  </a:lnTo>
                  <a:lnTo>
                    <a:pt x="247113" y="250189"/>
                  </a:lnTo>
                  <a:lnTo>
                    <a:pt x="236357" y="248919"/>
                  </a:lnTo>
                  <a:lnTo>
                    <a:pt x="226069" y="246379"/>
                  </a:lnTo>
                  <a:lnTo>
                    <a:pt x="216407" y="241299"/>
                  </a:lnTo>
                  <a:lnTo>
                    <a:pt x="207525" y="234949"/>
                  </a:lnTo>
                  <a:lnTo>
                    <a:pt x="206692" y="233679"/>
                  </a:lnTo>
                  <a:lnTo>
                    <a:pt x="193077" y="218439"/>
                  </a:lnTo>
                  <a:lnTo>
                    <a:pt x="184970" y="199389"/>
                  </a:lnTo>
                  <a:lnTo>
                    <a:pt x="182724" y="177799"/>
                  </a:lnTo>
                  <a:lnTo>
                    <a:pt x="186689" y="157479"/>
                  </a:lnTo>
                  <a:lnTo>
                    <a:pt x="200623" y="134619"/>
                  </a:lnTo>
                  <a:lnTo>
                    <a:pt x="221277" y="119379"/>
                  </a:lnTo>
                  <a:lnTo>
                    <a:pt x="245993" y="113029"/>
                  </a:lnTo>
                  <a:lnTo>
                    <a:pt x="272117" y="116839"/>
                  </a:lnTo>
                  <a:lnTo>
                    <a:pt x="289356" y="116839"/>
                  </a:lnTo>
                  <a:lnTo>
                    <a:pt x="286725" y="130809"/>
                  </a:lnTo>
                  <a:lnTo>
                    <a:pt x="249614" y="130809"/>
                  </a:lnTo>
                  <a:lnTo>
                    <a:pt x="230197" y="134619"/>
                  </a:lnTo>
                  <a:lnTo>
                    <a:pt x="214297" y="146049"/>
                  </a:lnTo>
                  <a:lnTo>
                    <a:pt x="203553" y="162559"/>
                  </a:lnTo>
                  <a:lnTo>
                    <a:pt x="199608" y="181609"/>
                  </a:lnTo>
                  <a:lnTo>
                    <a:pt x="200897" y="193039"/>
                  </a:lnTo>
                  <a:lnTo>
                    <a:pt x="204608" y="204469"/>
                  </a:lnTo>
                  <a:lnTo>
                    <a:pt x="210507" y="213359"/>
                  </a:lnTo>
                  <a:lnTo>
                    <a:pt x="218360" y="222249"/>
                  </a:lnTo>
                  <a:lnTo>
                    <a:pt x="219193" y="222249"/>
                  </a:lnTo>
                  <a:lnTo>
                    <a:pt x="226056" y="227329"/>
                  </a:lnTo>
                  <a:lnTo>
                    <a:pt x="233466" y="229869"/>
                  </a:lnTo>
                  <a:lnTo>
                    <a:pt x="241344" y="232409"/>
                  </a:lnTo>
                  <a:lnTo>
                    <a:pt x="249614" y="233679"/>
                  </a:lnTo>
                  <a:lnTo>
                    <a:pt x="267347" y="233679"/>
                  </a:lnTo>
                  <a:lnTo>
                    <a:pt x="261367" y="265429"/>
                  </a:lnTo>
                  <a:close/>
                </a:path>
                <a:path w="499110" h="514350">
                  <a:moveTo>
                    <a:pt x="267347" y="233679"/>
                  </a:moveTo>
                  <a:lnTo>
                    <a:pt x="250447" y="233679"/>
                  </a:lnTo>
                  <a:lnTo>
                    <a:pt x="269199" y="134619"/>
                  </a:lnTo>
                  <a:lnTo>
                    <a:pt x="262949" y="132079"/>
                  </a:lnTo>
                  <a:lnTo>
                    <a:pt x="256281" y="130809"/>
                  </a:lnTo>
                  <a:lnTo>
                    <a:pt x="286725" y="130809"/>
                  </a:lnTo>
                  <a:lnTo>
                    <a:pt x="267347" y="233679"/>
                  </a:lnTo>
                  <a:close/>
                </a:path>
                <a:path w="499110" h="514350">
                  <a:moveTo>
                    <a:pt x="267533" y="299719"/>
                  </a:moveTo>
                  <a:lnTo>
                    <a:pt x="16668" y="299719"/>
                  </a:lnTo>
                  <a:lnTo>
                    <a:pt x="16668" y="298449"/>
                  </a:lnTo>
                  <a:lnTo>
                    <a:pt x="265449" y="298449"/>
                  </a:lnTo>
                  <a:lnTo>
                    <a:pt x="267533" y="299719"/>
                  </a:lnTo>
                  <a:close/>
                </a:path>
                <a:path w="499110" h="514350">
                  <a:moveTo>
                    <a:pt x="285648" y="344169"/>
                  </a:moveTo>
                  <a:lnTo>
                    <a:pt x="257531" y="344169"/>
                  </a:lnTo>
                  <a:lnTo>
                    <a:pt x="265032" y="336549"/>
                  </a:lnTo>
                  <a:lnTo>
                    <a:pt x="265032" y="317499"/>
                  </a:lnTo>
                  <a:lnTo>
                    <a:pt x="257531" y="309879"/>
                  </a:lnTo>
                  <a:lnTo>
                    <a:pt x="498811" y="309879"/>
                  </a:lnTo>
                  <a:lnTo>
                    <a:pt x="498811" y="313689"/>
                  </a:lnTo>
                  <a:lnTo>
                    <a:pt x="495061" y="317499"/>
                  </a:lnTo>
                  <a:lnTo>
                    <a:pt x="285452" y="317499"/>
                  </a:lnTo>
                  <a:lnTo>
                    <a:pt x="282534" y="332739"/>
                  </a:lnTo>
                  <a:lnTo>
                    <a:pt x="285648" y="344169"/>
                  </a:lnTo>
                  <a:close/>
                </a:path>
                <a:path w="499110" h="514350">
                  <a:moveTo>
                    <a:pt x="213806" y="496569"/>
                  </a:moveTo>
                  <a:lnTo>
                    <a:pt x="179384" y="496569"/>
                  </a:lnTo>
                  <a:lnTo>
                    <a:pt x="194503" y="491489"/>
                  </a:lnTo>
                  <a:lnTo>
                    <a:pt x="206653" y="481329"/>
                  </a:lnTo>
                  <a:lnTo>
                    <a:pt x="214193" y="466089"/>
                  </a:lnTo>
                  <a:lnTo>
                    <a:pt x="240446" y="368299"/>
                  </a:lnTo>
                  <a:lnTo>
                    <a:pt x="238362" y="359409"/>
                  </a:lnTo>
                  <a:lnTo>
                    <a:pt x="234195" y="358139"/>
                  </a:lnTo>
                  <a:lnTo>
                    <a:pt x="230445" y="356869"/>
                  </a:lnTo>
                  <a:lnTo>
                    <a:pt x="227111" y="353059"/>
                  </a:lnTo>
                  <a:lnTo>
                    <a:pt x="270866" y="353059"/>
                  </a:lnTo>
                  <a:lnTo>
                    <a:pt x="266699" y="356869"/>
                  </a:lnTo>
                  <a:lnTo>
                    <a:pt x="261699" y="360679"/>
                  </a:lnTo>
                  <a:lnTo>
                    <a:pt x="255865" y="361949"/>
                  </a:lnTo>
                  <a:lnTo>
                    <a:pt x="257115" y="365759"/>
                  </a:lnTo>
                  <a:lnTo>
                    <a:pt x="266372" y="400049"/>
                  </a:lnTo>
                  <a:lnTo>
                    <a:pt x="249197" y="400049"/>
                  </a:lnTo>
                  <a:lnTo>
                    <a:pt x="230028" y="471169"/>
                  </a:lnTo>
                  <a:lnTo>
                    <a:pt x="219473" y="491489"/>
                  </a:lnTo>
                  <a:lnTo>
                    <a:pt x="213806" y="496569"/>
                  </a:lnTo>
                  <a:close/>
                </a:path>
                <a:path w="499110" h="514350">
                  <a:moveTo>
                    <a:pt x="295453" y="421639"/>
                  </a:moveTo>
                  <a:lnTo>
                    <a:pt x="292952" y="420369"/>
                  </a:lnTo>
                  <a:lnTo>
                    <a:pt x="290035" y="420369"/>
                  </a:lnTo>
                  <a:lnTo>
                    <a:pt x="288369" y="417829"/>
                  </a:lnTo>
                  <a:lnTo>
                    <a:pt x="287535" y="415289"/>
                  </a:lnTo>
                  <a:lnTo>
                    <a:pt x="270866" y="353059"/>
                  </a:lnTo>
                  <a:lnTo>
                    <a:pt x="288070" y="353059"/>
                  </a:lnTo>
                  <a:lnTo>
                    <a:pt x="300870" y="400049"/>
                  </a:lnTo>
                  <a:lnTo>
                    <a:pt x="346277" y="400049"/>
                  </a:lnTo>
                  <a:lnTo>
                    <a:pt x="353324" y="402589"/>
                  </a:lnTo>
                  <a:lnTo>
                    <a:pt x="364658" y="412749"/>
                  </a:lnTo>
                  <a:lnTo>
                    <a:pt x="329402" y="412749"/>
                  </a:lnTo>
                  <a:lnTo>
                    <a:pt x="312955" y="414019"/>
                  </a:lnTo>
                  <a:lnTo>
                    <a:pt x="308788" y="415289"/>
                  </a:lnTo>
                  <a:lnTo>
                    <a:pt x="304204" y="416559"/>
                  </a:lnTo>
                  <a:lnTo>
                    <a:pt x="300453" y="419099"/>
                  </a:lnTo>
                  <a:lnTo>
                    <a:pt x="298370" y="420369"/>
                  </a:lnTo>
                  <a:lnTo>
                    <a:pt x="292952" y="420369"/>
                  </a:lnTo>
                  <a:lnTo>
                    <a:pt x="292536" y="421639"/>
                  </a:lnTo>
                  <a:lnTo>
                    <a:pt x="295453" y="421639"/>
                  </a:lnTo>
                  <a:close/>
                </a:path>
                <a:path w="499110" h="514350">
                  <a:moveTo>
                    <a:pt x="181331" y="514349"/>
                  </a:moveTo>
                  <a:lnTo>
                    <a:pt x="158352" y="513079"/>
                  </a:lnTo>
                  <a:lnTo>
                    <a:pt x="137797" y="501649"/>
                  </a:lnTo>
                  <a:lnTo>
                    <a:pt x="123296" y="483869"/>
                  </a:lnTo>
                  <a:lnTo>
                    <a:pt x="116218" y="462279"/>
                  </a:lnTo>
                  <a:lnTo>
                    <a:pt x="117841" y="439419"/>
                  </a:lnTo>
                  <a:lnTo>
                    <a:pt x="117931" y="438149"/>
                  </a:lnTo>
                  <a:lnTo>
                    <a:pt x="128485" y="417829"/>
                  </a:lnTo>
                  <a:lnTo>
                    <a:pt x="145486" y="402589"/>
                  </a:lnTo>
                  <a:lnTo>
                    <a:pt x="166628" y="394969"/>
                  </a:lnTo>
                  <a:lnTo>
                    <a:pt x="189606" y="397509"/>
                  </a:lnTo>
                  <a:lnTo>
                    <a:pt x="192523" y="397509"/>
                  </a:lnTo>
                  <a:lnTo>
                    <a:pt x="197524" y="400049"/>
                  </a:lnTo>
                  <a:lnTo>
                    <a:pt x="214583" y="400049"/>
                  </a:lnTo>
                  <a:lnTo>
                    <a:pt x="211536" y="411479"/>
                  </a:lnTo>
                  <a:lnTo>
                    <a:pt x="168992" y="411479"/>
                  </a:lnTo>
                  <a:lnTo>
                    <a:pt x="153873" y="416559"/>
                  </a:lnTo>
                  <a:lnTo>
                    <a:pt x="141723" y="427989"/>
                  </a:lnTo>
                  <a:lnTo>
                    <a:pt x="134183" y="443229"/>
                  </a:lnTo>
                  <a:lnTo>
                    <a:pt x="132933" y="459739"/>
                  </a:lnTo>
                  <a:lnTo>
                    <a:pt x="137933" y="474979"/>
                  </a:lnTo>
                  <a:lnTo>
                    <a:pt x="148247" y="487679"/>
                  </a:lnTo>
                  <a:lnTo>
                    <a:pt x="162936" y="495299"/>
                  </a:lnTo>
                  <a:lnTo>
                    <a:pt x="179384" y="496569"/>
                  </a:lnTo>
                  <a:lnTo>
                    <a:pt x="213806" y="496569"/>
                  </a:lnTo>
                  <a:lnTo>
                    <a:pt x="202472" y="506729"/>
                  </a:lnTo>
                  <a:lnTo>
                    <a:pt x="181331" y="514349"/>
                  </a:lnTo>
                  <a:close/>
                </a:path>
                <a:path w="499110" h="514350">
                  <a:moveTo>
                    <a:pt x="346277" y="400049"/>
                  </a:moveTo>
                  <a:lnTo>
                    <a:pt x="300870" y="400049"/>
                  </a:lnTo>
                  <a:lnTo>
                    <a:pt x="303787" y="398779"/>
                  </a:lnTo>
                  <a:lnTo>
                    <a:pt x="306287" y="397509"/>
                  </a:lnTo>
                  <a:lnTo>
                    <a:pt x="309204" y="397509"/>
                  </a:lnTo>
                  <a:lnTo>
                    <a:pt x="332183" y="394969"/>
                  </a:lnTo>
                  <a:lnTo>
                    <a:pt x="346277" y="400049"/>
                  </a:lnTo>
                  <a:close/>
                </a:path>
                <a:path w="499110" h="514350">
                  <a:moveTo>
                    <a:pt x="317063" y="514349"/>
                  </a:moveTo>
                  <a:lnTo>
                    <a:pt x="295922" y="506729"/>
                  </a:lnTo>
                  <a:lnTo>
                    <a:pt x="278921" y="492759"/>
                  </a:lnTo>
                  <a:lnTo>
                    <a:pt x="268366" y="471169"/>
                  </a:lnTo>
                  <a:lnTo>
                    <a:pt x="249197" y="400049"/>
                  </a:lnTo>
                  <a:lnTo>
                    <a:pt x="266372" y="400049"/>
                  </a:lnTo>
                  <a:lnTo>
                    <a:pt x="284201" y="466089"/>
                  </a:lnTo>
                  <a:lnTo>
                    <a:pt x="291741" y="481329"/>
                  </a:lnTo>
                  <a:lnTo>
                    <a:pt x="303891" y="492759"/>
                  </a:lnTo>
                  <a:lnTo>
                    <a:pt x="319010" y="497839"/>
                  </a:lnTo>
                  <a:lnTo>
                    <a:pt x="364132" y="497839"/>
                  </a:lnTo>
                  <a:lnTo>
                    <a:pt x="360780" y="501649"/>
                  </a:lnTo>
                  <a:lnTo>
                    <a:pt x="340042" y="513079"/>
                  </a:lnTo>
                  <a:lnTo>
                    <a:pt x="317063" y="514349"/>
                  </a:lnTo>
                  <a:close/>
                </a:path>
                <a:path w="499110" h="514350">
                  <a:moveTo>
                    <a:pt x="201691" y="421639"/>
                  </a:moveTo>
                  <a:lnTo>
                    <a:pt x="194190" y="416559"/>
                  </a:lnTo>
                  <a:lnTo>
                    <a:pt x="190023" y="414019"/>
                  </a:lnTo>
                  <a:lnTo>
                    <a:pt x="185439" y="412749"/>
                  </a:lnTo>
                  <a:lnTo>
                    <a:pt x="168992" y="411479"/>
                  </a:lnTo>
                  <a:lnTo>
                    <a:pt x="211536" y="411479"/>
                  </a:lnTo>
                  <a:lnTo>
                    <a:pt x="210859" y="414019"/>
                  </a:lnTo>
                  <a:lnTo>
                    <a:pt x="209609" y="416559"/>
                  </a:lnTo>
                  <a:lnTo>
                    <a:pt x="206692" y="420369"/>
                  </a:lnTo>
                  <a:lnTo>
                    <a:pt x="201691" y="421639"/>
                  </a:lnTo>
                  <a:close/>
                </a:path>
                <a:path w="499110" h="514350">
                  <a:moveTo>
                    <a:pt x="364132" y="497839"/>
                  </a:moveTo>
                  <a:lnTo>
                    <a:pt x="319010" y="497839"/>
                  </a:lnTo>
                  <a:lnTo>
                    <a:pt x="335458" y="496569"/>
                  </a:lnTo>
                  <a:lnTo>
                    <a:pt x="350147" y="488949"/>
                  </a:lnTo>
                  <a:lnTo>
                    <a:pt x="360461" y="476249"/>
                  </a:lnTo>
                  <a:lnTo>
                    <a:pt x="365461" y="459739"/>
                  </a:lnTo>
                  <a:lnTo>
                    <a:pt x="364211" y="443229"/>
                  </a:lnTo>
                  <a:lnTo>
                    <a:pt x="356671" y="427989"/>
                  </a:lnTo>
                  <a:lnTo>
                    <a:pt x="344521" y="417829"/>
                  </a:lnTo>
                  <a:lnTo>
                    <a:pt x="329402" y="412749"/>
                  </a:lnTo>
                  <a:lnTo>
                    <a:pt x="364658" y="412749"/>
                  </a:lnTo>
                  <a:lnTo>
                    <a:pt x="370325" y="417829"/>
                  </a:lnTo>
                  <a:lnTo>
                    <a:pt x="380880" y="439419"/>
                  </a:lnTo>
                  <a:lnTo>
                    <a:pt x="382410" y="462279"/>
                  </a:lnTo>
                  <a:lnTo>
                    <a:pt x="375306" y="485139"/>
                  </a:lnTo>
                  <a:lnTo>
                    <a:pt x="364132" y="497839"/>
                  </a:lnTo>
                  <a:close/>
                </a:path>
              </a:pathLst>
            </a:custGeom>
            <a:solidFill>
              <a:srgbClr val="007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19662" y="2046109"/>
              <a:ext cx="2087880" cy="2455545"/>
            </a:xfrm>
            <a:custGeom>
              <a:avLst/>
              <a:gdLst/>
              <a:ahLst/>
              <a:cxnLst/>
              <a:rect l="l" t="t" r="r" b="b"/>
              <a:pathLst>
                <a:path w="2087879" h="2455545">
                  <a:moveTo>
                    <a:pt x="0" y="2455227"/>
                  </a:moveTo>
                  <a:lnTo>
                    <a:pt x="2087270" y="2455227"/>
                  </a:lnTo>
                  <a:lnTo>
                    <a:pt x="2087270" y="0"/>
                  </a:lnTo>
                  <a:lnTo>
                    <a:pt x="0" y="0"/>
                  </a:lnTo>
                  <a:lnTo>
                    <a:pt x="0" y="2455227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19662" y="4501337"/>
              <a:ext cx="2087880" cy="74295"/>
            </a:xfrm>
            <a:custGeom>
              <a:avLst/>
              <a:gdLst/>
              <a:ahLst/>
              <a:cxnLst/>
              <a:rect l="l" t="t" r="r" b="b"/>
              <a:pathLst>
                <a:path w="2087879" h="74295">
                  <a:moveTo>
                    <a:pt x="2087270" y="0"/>
                  </a:moveTo>
                  <a:lnTo>
                    <a:pt x="0" y="0"/>
                  </a:lnTo>
                  <a:lnTo>
                    <a:pt x="0" y="74155"/>
                  </a:lnTo>
                  <a:lnTo>
                    <a:pt x="2087270" y="74155"/>
                  </a:lnTo>
                  <a:lnTo>
                    <a:pt x="2087270" y="0"/>
                  </a:lnTo>
                  <a:close/>
                </a:path>
              </a:pathLst>
            </a:custGeom>
            <a:solidFill>
              <a:srgbClr val="007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119661" y="3240251"/>
            <a:ext cx="2087880" cy="787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8755" marR="209550" indent="-635" algn="ctr">
              <a:lnSpc>
                <a:spcPct val="118900"/>
              </a:lnSpc>
              <a:spcBef>
                <a:spcPts val="105"/>
              </a:spcBef>
            </a:pPr>
            <a:r>
              <a:rPr sz="1400" b="0" dirty="0">
                <a:latin typeface="BentonSans Book"/>
                <a:cs typeface="BentonSans Book"/>
              </a:rPr>
              <a:t>A</a:t>
            </a:r>
            <a:r>
              <a:rPr sz="1400" b="0" spc="-50" dirty="0">
                <a:latin typeface="BentonSans Book"/>
                <a:cs typeface="BentonSans Book"/>
              </a:rPr>
              <a:t> </a:t>
            </a:r>
            <a:r>
              <a:rPr sz="1400" b="0" spc="-10" dirty="0">
                <a:latin typeface="BentonSans Book"/>
                <a:cs typeface="BentonSans Book"/>
              </a:rPr>
              <a:t>mid-</a:t>
            </a:r>
            <a:r>
              <a:rPr sz="1400" b="0" dirty="0">
                <a:latin typeface="BentonSans Book"/>
                <a:cs typeface="BentonSans Book"/>
              </a:rPr>
              <a:t>term</a:t>
            </a:r>
            <a:r>
              <a:rPr sz="1400" b="0" spc="-40" dirty="0">
                <a:latin typeface="BentonSans Book"/>
                <a:cs typeface="BentonSans Book"/>
              </a:rPr>
              <a:t> </a:t>
            </a:r>
            <a:r>
              <a:rPr sz="1400" b="0" spc="-10" dirty="0">
                <a:latin typeface="BentonSans Book"/>
                <a:cs typeface="BentonSans Book"/>
              </a:rPr>
              <a:t>election year</a:t>
            </a:r>
            <a:r>
              <a:rPr sz="1400" b="0" spc="-65" dirty="0">
                <a:latin typeface="BentonSans Book"/>
                <a:cs typeface="BentonSans Book"/>
              </a:rPr>
              <a:t> </a:t>
            </a:r>
            <a:r>
              <a:rPr sz="1400" b="0" dirty="0">
                <a:latin typeface="BentonSans Book"/>
                <a:cs typeface="BentonSans Book"/>
              </a:rPr>
              <a:t>brings</a:t>
            </a:r>
            <a:r>
              <a:rPr sz="1400" b="0" spc="-45" dirty="0">
                <a:latin typeface="BentonSans Book"/>
                <a:cs typeface="BentonSans Book"/>
              </a:rPr>
              <a:t> </a:t>
            </a:r>
            <a:r>
              <a:rPr sz="1400" b="0" dirty="0">
                <a:latin typeface="BentonSans Book"/>
                <a:cs typeface="BentonSans Book"/>
              </a:rPr>
              <a:t>risks</a:t>
            </a:r>
            <a:r>
              <a:rPr sz="1400" b="0" spc="-40" dirty="0">
                <a:latin typeface="BentonSans Book"/>
                <a:cs typeface="BentonSans Book"/>
              </a:rPr>
              <a:t> </a:t>
            </a:r>
            <a:r>
              <a:rPr sz="1400" b="0" spc="-25" dirty="0">
                <a:latin typeface="BentonSans Book"/>
                <a:cs typeface="BentonSans Book"/>
              </a:rPr>
              <a:t>and </a:t>
            </a:r>
            <a:r>
              <a:rPr sz="1400" b="0" spc="-10" dirty="0">
                <a:latin typeface="BentonSans Book"/>
                <a:cs typeface="BentonSans Book"/>
              </a:rPr>
              <a:t>opportunities</a:t>
            </a:r>
            <a:endParaRPr sz="1400">
              <a:latin typeface="BentonSans Book"/>
              <a:cs typeface="BentonSans Book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422197" y="2046109"/>
            <a:ext cx="2087880" cy="2529840"/>
            <a:chOff x="7422197" y="2046109"/>
            <a:chExt cx="2087880" cy="2529840"/>
          </a:xfrm>
        </p:grpSpPr>
        <p:sp>
          <p:nvSpPr>
            <p:cNvPr id="18" name="object 18"/>
            <p:cNvSpPr/>
            <p:nvPr/>
          </p:nvSpPr>
          <p:spPr>
            <a:xfrm>
              <a:off x="7422197" y="2046109"/>
              <a:ext cx="2087880" cy="2455545"/>
            </a:xfrm>
            <a:custGeom>
              <a:avLst/>
              <a:gdLst/>
              <a:ahLst/>
              <a:cxnLst/>
              <a:rect l="l" t="t" r="r" b="b"/>
              <a:pathLst>
                <a:path w="2087879" h="2455545">
                  <a:moveTo>
                    <a:pt x="0" y="2455227"/>
                  </a:moveTo>
                  <a:lnTo>
                    <a:pt x="2087270" y="2455227"/>
                  </a:lnTo>
                  <a:lnTo>
                    <a:pt x="2087270" y="0"/>
                  </a:lnTo>
                  <a:lnTo>
                    <a:pt x="0" y="0"/>
                  </a:lnTo>
                  <a:lnTo>
                    <a:pt x="0" y="2455227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422197" y="4501337"/>
              <a:ext cx="2087880" cy="74295"/>
            </a:xfrm>
            <a:custGeom>
              <a:avLst/>
              <a:gdLst/>
              <a:ahLst/>
              <a:cxnLst/>
              <a:rect l="l" t="t" r="r" b="b"/>
              <a:pathLst>
                <a:path w="2087879" h="74295">
                  <a:moveTo>
                    <a:pt x="2087270" y="0"/>
                  </a:moveTo>
                  <a:lnTo>
                    <a:pt x="0" y="0"/>
                  </a:lnTo>
                  <a:lnTo>
                    <a:pt x="0" y="74155"/>
                  </a:lnTo>
                  <a:lnTo>
                    <a:pt x="2087270" y="74155"/>
                  </a:lnTo>
                  <a:lnTo>
                    <a:pt x="2087270" y="0"/>
                  </a:lnTo>
                  <a:close/>
                </a:path>
              </a:pathLst>
            </a:custGeom>
            <a:solidFill>
              <a:srgbClr val="007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422197" y="3240251"/>
            <a:ext cx="2087880" cy="534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3570" marR="368935" indent="-280670">
              <a:lnSpc>
                <a:spcPct val="119300"/>
              </a:lnSpc>
              <a:spcBef>
                <a:spcPts val="95"/>
              </a:spcBef>
            </a:pPr>
            <a:r>
              <a:rPr sz="1400" b="0" spc="-25" dirty="0">
                <a:latin typeface="BentonSans Book"/>
                <a:cs typeface="BentonSans Book"/>
              </a:rPr>
              <a:t>Fed:</a:t>
            </a:r>
            <a:r>
              <a:rPr sz="1400" b="0" spc="-55" dirty="0">
                <a:latin typeface="BentonSans Book"/>
                <a:cs typeface="BentonSans Book"/>
              </a:rPr>
              <a:t> </a:t>
            </a:r>
            <a:r>
              <a:rPr sz="1400" b="0" dirty="0">
                <a:latin typeface="BentonSans Book"/>
                <a:cs typeface="BentonSans Book"/>
              </a:rPr>
              <a:t>How</a:t>
            </a:r>
            <a:r>
              <a:rPr sz="1400" b="0" spc="-30" dirty="0">
                <a:latin typeface="BentonSans Book"/>
                <a:cs typeface="BentonSans Book"/>
              </a:rPr>
              <a:t> </a:t>
            </a:r>
            <a:r>
              <a:rPr sz="1400" b="0" spc="-10" dirty="0">
                <a:latin typeface="BentonSans Book"/>
                <a:cs typeface="BentonSans Book"/>
              </a:rPr>
              <a:t>activist </a:t>
            </a:r>
            <a:r>
              <a:rPr sz="1400" b="0" dirty="0">
                <a:latin typeface="BentonSans Book"/>
                <a:cs typeface="BentonSans Book"/>
              </a:rPr>
              <a:t>will</a:t>
            </a:r>
            <a:r>
              <a:rPr sz="1400" b="0" spc="-20" dirty="0">
                <a:latin typeface="BentonSans Book"/>
                <a:cs typeface="BentonSans Book"/>
              </a:rPr>
              <a:t> </a:t>
            </a:r>
            <a:r>
              <a:rPr sz="1400" b="0" dirty="0">
                <a:latin typeface="BentonSans Book"/>
                <a:cs typeface="BentonSans Book"/>
              </a:rPr>
              <a:t>it</a:t>
            </a:r>
            <a:r>
              <a:rPr sz="1400" b="0" spc="-30" dirty="0">
                <a:latin typeface="BentonSans Book"/>
                <a:cs typeface="BentonSans Book"/>
              </a:rPr>
              <a:t> </a:t>
            </a:r>
            <a:r>
              <a:rPr sz="1400" b="0" spc="-20" dirty="0">
                <a:latin typeface="BentonSans Book"/>
                <a:cs typeface="BentonSans Book"/>
              </a:rPr>
              <a:t>get?</a:t>
            </a:r>
            <a:endParaRPr sz="1400">
              <a:latin typeface="BentonSans Book"/>
              <a:cs typeface="BentonSans Book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562700" y="2419179"/>
            <a:ext cx="5206365" cy="541020"/>
            <a:chOff x="3562700" y="2419179"/>
            <a:chExt cx="5206365" cy="541020"/>
          </a:xfrm>
        </p:grpSpPr>
        <p:sp>
          <p:nvSpPr>
            <p:cNvPr id="22" name="object 22"/>
            <p:cNvSpPr/>
            <p:nvPr/>
          </p:nvSpPr>
          <p:spPr>
            <a:xfrm>
              <a:off x="5809373" y="2534284"/>
              <a:ext cx="693420" cy="416559"/>
            </a:xfrm>
            <a:custGeom>
              <a:avLst/>
              <a:gdLst/>
              <a:ahLst/>
              <a:cxnLst/>
              <a:rect l="l" t="t" r="r" b="b"/>
              <a:pathLst>
                <a:path w="693420" h="416560">
                  <a:moveTo>
                    <a:pt x="67729" y="338378"/>
                  </a:moveTo>
                  <a:lnTo>
                    <a:pt x="51638" y="338378"/>
                  </a:lnTo>
                  <a:lnTo>
                    <a:pt x="51638" y="354406"/>
                  </a:lnTo>
                  <a:lnTo>
                    <a:pt x="67729" y="354406"/>
                  </a:lnTo>
                  <a:lnTo>
                    <a:pt x="67729" y="338378"/>
                  </a:lnTo>
                  <a:close/>
                </a:path>
                <a:path w="693420" h="416560">
                  <a:moveTo>
                    <a:pt x="67729" y="306298"/>
                  </a:moveTo>
                  <a:lnTo>
                    <a:pt x="51638" y="306298"/>
                  </a:lnTo>
                  <a:lnTo>
                    <a:pt x="51638" y="322338"/>
                  </a:lnTo>
                  <a:lnTo>
                    <a:pt x="67729" y="322338"/>
                  </a:lnTo>
                  <a:lnTo>
                    <a:pt x="67729" y="306298"/>
                  </a:lnTo>
                  <a:close/>
                </a:path>
                <a:path w="693420" h="416560">
                  <a:moveTo>
                    <a:pt x="378053" y="205676"/>
                  </a:moveTo>
                  <a:lnTo>
                    <a:pt x="361950" y="205676"/>
                  </a:lnTo>
                  <a:lnTo>
                    <a:pt x="361950" y="221703"/>
                  </a:lnTo>
                  <a:lnTo>
                    <a:pt x="378053" y="221703"/>
                  </a:lnTo>
                  <a:lnTo>
                    <a:pt x="378053" y="205676"/>
                  </a:lnTo>
                  <a:close/>
                </a:path>
                <a:path w="693420" h="416560">
                  <a:moveTo>
                    <a:pt x="399148" y="50495"/>
                  </a:moveTo>
                  <a:lnTo>
                    <a:pt x="279234" y="50495"/>
                  </a:lnTo>
                  <a:lnTo>
                    <a:pt x="279234" y="66979"/>
                  </a:lnTo>
                  <a:lnTo>
                    <a:pt x="279234" y="111340"/>
                  </a:lnTo>
                  <a:lnTo>
                    <a:pt x="279234" y="126542"/>
                  </a:lnTo>
                  <a:lnTo>
                    <a:pt x="399148" y="126542"/>
                  </a:lnTo>
                  <a:lnTo>
                    <a:pt x="399148" y="111340"/>
                  </a:lnTo>
                  <a:lnTo>
                    <a:pt x="295338" y="111340"/>
                  </a:lnTo>
                  <a:lnTo>
                    <a:pt x="295338" y="66979"/>
                  </a:lnTo>
                  <a:lnTo>
                    <a:pt x="383044" y="66979"/>
                  </a:lnTo>
                  <a:lnTo>
                    <a:pt x="383044" y="111125"/>
                  </a:lnTo>
                  <a:lnTo>
                    <a:pt x="399148" y="111125"/>
                  </a:lnTo>
                  <a:lnTo>
                    <a:pt x="399148" y="66979"/>
                  </a:lnTo>
                  <a:lnTo>
                    <a:pt x="399148" y="66344"/>
                  </a:lnTo>
                  <a:lnTo>
                    <a:pt x="399148" y="50495"/>
                  </a:lnTo>
                  <a:close/>
                </a:path>
                <a:path w="693420" h="416560">
                  <a:moveTo>
                    <a:pt x="424129" y="205676"/>
                  </a:moveTo>
                  <a:lnTo>
                    <a:pt x="408025" y="205676"/>
                  </a:lnTo>
                  <a:lnTo>
                    <a:pt x="408025" y="221703"/>
                  </a:lnTo>
                  <a:lnTo>
                    <a:pt x="424129" y="221703"/>
                  </a:lnTo>
                  <a:lnTo>
                    <a:pt x="424129" y="205676"/>
                  </a:lnTo>
                  <a:close/>
                </a:path>
                <a:path w="693420" h="416560">
                  <a:moveTo>
                    <a:pt x="470204" y="205676"/>
                  </a:moveTo>
                  <a:lnTo>
                    <a:pt x="454101" y="205676"/>
                  </a:lnTo>
                  <a:lnTo>
                    <a:pt x="454101" y="221703"/>
                  </a:lnTo>
                  <a:lnTo>
                    <a:pt x="470204" y="221703"/>
                  </a:lnTo>
                  <a:lnTo>
                    <a:pt x="470204" y="205676"/>
                  </a:lnTo>
                  <a:close/>
                </a:path>
                <a:path w="693420" h="416560">
                  <a:moveTo>
                    <a:pt x="516280" y="205676"/>
                  </a:moveTo>
                  <a:lnTo>
                    <a:pt x="500176" y="205676"/>
                  </a:lnTo>
                  <a:lnTo>
                    <a:pt x="500176" y="221703"/>
                  </a:lnTo>
                  <a:lnTo>
                    <a:pt x="516280" y="221703"/>
                  </a:lnTo>
                  <a:lnTo>
                    <a:pt x="516280" y="205676"/>
                  </a:lnTo>
                  <a:close/>
                </a:path>
                <a:path w="693420" h="416560">
                  <a:moveTo>
                    <a:pt x="562356" y="205676"/>
                  </a:moveTo>
                  <a:lnTo>
                    <a:pt x="546252" y="205676"/>
                  </a:lnTo>
                  <a:lnTo>
                    <a:pt x="546252" y="221703"/>
                  </a:lnTo>
                  <a:lnTo>
                    <a:pt x="562356" y="221703"/>
                  </a:lnTo>
                  <a:lnTo>
                    <a:pt x="562356" y="205676"/>
                  </a:lnTo>
                  <a:close/>
                </a:path>
                <a:path w="693420" h="416560">
                  <a:moveTo>
                    <a:pt x="608431" y="205676"/>
                  </a:moveTo>
                  <a:lnTo>
                    <a:pt x="592328" y="205676"/>
                  </a:lnTo>
                  <a:lnTo>
                    <a:pt x="592328" y="221703"/>
                  </a:lnTo>
                  <a:lnTo>
                    <a:pt x="608431" y="221703"/>
                  </a:lnTo>
                  <a:lnTo>
                    <a:pt x="608431" y="205676"/>
                  </a:lnTo>
                  <a:close/>
                </a:path>
                <a:path w="693420" h="416560">
                  <a:moveTo>
                    <a:pt x="646722" y="101180"/>
                  </a:moveTo>
                  <a:lnTo>
                    <a:pt x="502399" y="101180"/>
                  </a:lnTo>
                  <a:lnTo>
                    <a:pt x="502399" y="117208"/>
                  </a:lnTo>
                  <a:lnTo>
                    <a:pt x="646722" y="117208"/>
                  </a:lnTo>
                  <a:lnTo>
                    <a:pt x="646722" y="101180"/>
                  </a:lnTo>
                  <a:close/>
                </a:path>
                <a:path w="693420" h="416560">
                  <a:moveTo>
                    <a:pt x="646734" y="59715"/>
                  </a:moveTo>
                  <a:lnTo>
                    <a:pt x="542925" y="59715"/>
                  </a:lnTo>
                  <a:lnTo>
                    <a:pt x="542925" y="75742"/>
                  </a:lnTo>
                  <a:lnTo>
                    <a:pt x="646734" y="75742"/>
                  </a:lnTo>
                  <a:lnTo>
                    <a:pt x="646734" y="59715"/>
                  </a:lnTo>
                  <a:close/>
                </a:path>
                <a:path w="693420" h="416560">
                  <a:moveTo>
                    <a:pt x="654507" y="205676"/>
                  </a:moveTo>
                  <a:lnTo>
                    <a:pt x="638403" y="205676"/>
                  </a:lnTo>
                  <a:lnTo>
                    <a:pt x="638403" y="221703"/>
                  </a:lnTo>
                  <a:lnTo>
                    <a:pt x="654507" y="221703"/>
                  </a:lnTo>
                  <a:lnTo>
                    <a:pt x="654507" y="205676"/>
                  </a:lnTo>
                  <a:close/>
                </a:path>
                <a:path w="693420" h="416560">
                  <a:moveTo>
                    <a:pt x="693356" y="29857"/>
                  </a:moveTo>
                  <a:lnTo>
                    <a:pt x="691337" y="18199"/>
                  </a:lnTo>
                  <a:lnTo>
                    <a:pt x="689914" y="16040"/>
                  </a:lnTo>
                  <a:lnTo>
                    <a:pt x="685101" y="8712"/>
                  </a:lnTo>
                  <a:lnTo>
                    <a:pt x="677824" y="3810"/>
                  </a:lnTo>
                  <a:lnTo>
                    <a:pt x="677824" y="251574"/>
                  </a:lnTo>
                  <a:lnTo>
                    <a:pt x="677824" y="259308"/>
                  </a:lnTo>
                  <a:lnTo>
                    <a:pt x="671715" y="265391"/>
                  </a:lnTo>
                  <a:lnTo>
                    <a:pt x="339750" y="265391"/>
                  </a:lnTo>
                  <a:lnTo>
                    <a:pt x="339750" y="293039"/>
                  </a:lnTo>
                  <a:lnTo>
                    <a:pt x="339750" y="302983"/>
                  </a:lnTo>
                  <a:lnTo>
                    <a:pt x="336956" y="305777"/>
                  </a:lnTo>
                  <a:lnTo>
                    <a:pt x="336956" y="347662"/>
                  </a:lnTo>
                  <a:lnTo>
                    <a:pt x="336461" y="348322"/>
                  </a:lnTo>
                  <a:lnTo>
                    <a:pt x="331419" y="353860"/>
                  </a:lnTo>
                  <a:lnTo>
                    <a:pt x="324751" y="354406"/>
                  </a:lnTo>
                  <a:lnTo>
                    <a:pt x="314210" y="354406"/>
                  </a:lnTo>
                  <a:lnTo>
                    <a:pt x="314210" y="391452"/>
                  </a:lnTo>
                  <a:lnTo>
                    <a:pt x="308660" y="397535"/>
                  </a:lnTo>
                  <a:lnTo>
                    <a:pt x="301993" y="398081"/>
                  </a:lnTo>
                  <a:lnTo>
                    <a:pt x="299770" y="398081"/>
                  </a:lnTo>
                  <a:lnTo>
                    <a:pt x="264248" y="399186"/>
                  </a:lnTo>
                  <a:lnTo>
                    <a:pt x="256476" y="398640"/>
                  </a:lnTo>
                  <a:lnTo>
                    <a:pt x="250367" y="391998"/>
                  </a:lnTo>
                  <a:lnTo>
                    <a:pt x="250367" y="376516"/>
                  </a:lnTo>
                  <a:lnTo>
                    <a:pt x="256476" y="370446"/>
                  </a:lnTo>
                  <a:lnTo>
                    <a:pt x="307543" y="370446"/>
                  </a:lnTo>
                  <a:lnTo>
                    <a:pt x="313651" y="376516"/>
                  </a:lnTo>
                  <a:lnTo>
                    <a:pt x="313740" y="385368"/>
                  </a:lnTo>
                  <a:lnTo>
                    <a:pt x="313817" y="386334"/>
                  </a:lnTo>
                  <a:lnTo>
                    <a:pt x="313905" y="387578"/>
                  </a:lnTo>
                  <a:lnTo>
                    <a:pt x="314210" y="391452"/>
                  </a:lnTo>
                  <a:lnTo>
                    <a:pt x="314210" y="354406"/>
                  </a:lnTo>
                  <a:lnTo>
                    <a:pt x="258140" y="354406"/>
                  </a:lnTo>
                  <a:lnTo>
                    <a:pt x="252031" y="348322"/>
                  </a:lnTo>
                  <a:lnTo>
                    <a:pt x="252031" y="332841"/>
                  </a:lnTo>
                  <a:lnTo>
                    <a:pt x="258140" y="326758"/>
                  </a:lnTo>
                  <a:lnTo>
                    <a:pt x="330301" y="326758"/>
                  </a:lnTo>
                  <a:lnTo>
                    <a:pt x="336410" y="332841"/>
                  </a:lnTo>
                  <a:lnTo>
                    <a:pt x="336410" y="340588"/>
                  </a:lnTo>
                  <a:lnTo>
                    <a:pt x="336956" y="347662"/>
                  </a:lnTo>
                  <a:lnTo>
                    <a:pt x="336956" y="305777"/>
                  </a:lnTo>
                  <a:lnTo>
                    <a:pt x="333641" y="309067"/>
                  </a:lnTo>
                  <a:lnTo>
                    <a:pt x="258140" y="309067"/>
                  </a:lnTo>
                  <a:lnTo>
                    <a:pt x="252031" y="302983"/>
                  </a:lnTo>
                  <a:lnTo>
                    <a:pt x="252031" y="287502"/>
                  </a:lnTo>
                  <a:lnTo>
                    <a:pt x="258140" y="281419"/>
                  </a:lnTo>
                  <a:lnTo>
                    <a:pt x="325869" y="281419"/>
                  </a:lnTo>
                  <a:lnTo>
                    <a:pt x="333082" y="280873"/>
                  </a:lnTo>
                  <a:lnTo>
                    <a:pt x="339191" y="285851"/>
                  </a:lnTo>
                  <a:lnTo>
                    <a:pt x="339750" y="293039"/>
                  </a:lnTo>
                  <a:lnTo>
                    <a:pt x="339750" y="265391"/>
                  </a:lnTo>
                  <a:lnTo>
                    <a:pt x="254812" y="265391"/>
                  </a:lnTo>
                  <a:lnTo>
                    <a:pt x="248704" y="259308"/>
                  </a:lnTo>
                  <a:lnTo>
                    <a:pt x="248704" y="238848"/>
                  </a:lnTo>
                  <a:lnTo>
                    <a:pt x="286448" y="238848"/>
                  </a:lnTo>
                  <a:lnTo>
                    <a:pt x="293573" y="237197"/>
                  </a:lnTo>
                  <a:lnTo>
                    <a:pt x="307136" y="234010"/>
                  </a:lnTo>
                  <a:lnTo>
                    <a:pt x="323850" y="222338"/>
                  </a:lnTo>
                  <a:lnTo>
                    <a:pt x="335089" y="205346"/>
                  </a:lnTo>
                  <a:lnTo>
                    <a:pt x="338086" y="190195"/>
                  </a:lnTo>
                  <a:lnTo>
                    <a:pt x="339191" y="184670"/>
                  </a:lnTo>
                  <a:lnTo>
                    <a:pt x="339191" y="175818"/>
                  </a:lnTo>
                  <a:lnTo>
                    <a:pt x="322541" y="175818"/>
                  </a:lnTo>
                  <a:lnTo>
                    <a:pt x="322541" y="190195"/>
                  </a:lnTo>
                  <a:lnTo>
                    <a:pt x="318071" y="202107"/>
                  </a:lnTo>
                  <a:lnTo>
                    <a:pt x="310184" y="211696"/>
                  </a:lnTo>
                  <a:lnTo>
                    <a:pt x="299580" y="218262"/>
                  </a:lnTo>
                  <a:lnTo>
                    <a:pt x="287007" y="221157"/>
                  </a:lnTo>
                  <a:lnTo>
                    <a:pt x="209842" y="221157"/>
                  </a:lnTo>
                  <a:lnTo>
                    <a:pt x="209727" y="230009"/>
                  </a:lnTo>
                  <a:lnTo>
                    <a:pt x="208800" y="239153"/>
                  </a:lnTo>
                  <a:lnTo>
                    <a:pt x="202349" y="260350"/>
                  </a:lnTo>
                  <a:lnTo>
                    <a:pt x="185483" y="283095"/>
                  </a:lnTo>
                  <a:lnTo>
                    <a:pt x="153225" y="298005"/>
                  </a:lnTo>
                  <a:lnTo>
                    <a:pt x="156552" y="314045"/>
                  </a:lnTo>
                  <a:lnTo>
                    <a:pt x="189941" y="300799"/>
                  </a:lnTo>
                  <a:lnTo>
                    <a:pt x="210540" y="279349"/>
                  </a:lnTo>
                  <a:lnTo>
                    <a:pt x="221348" y="256044"/>
                  </a:lnTo>
                  <a:lnTo>
                    <a:pt x="225386" y="237197"/>
                  </a:lnTo>
                  <a:lnTo>
                    <a:pt x="233718" y="237197"/>
                  </a:lnTo>
                  <a:lnTo>
                    <a:pt x="233718" y="258762"/>
                  </a:lnTo>
                  <a:lnTo>
                    <a:pt x="237604" y="266496"/>
                  </a:lnTo>
                  <a:lnTo>
                    <a:pt x="244259" y="272580"/>
                  </a:lnTo>
                  <a:lnTo>
                    <a:pt x="238709" y="278104"/>
                  </a:lnTo>
                  <a:lnTo>
                    <a:pt x="235381" y="285851"/>
                  </a:lnTo>
                  <a:lnTo>
                    <a:pt x="235496" y="287502"/>
                  </a:lnTo>
                  <a:lnTo>
                    <a:pt x="235864" y="293039"/>
                  </a:lnTo>
                  <a:lnTo>
                    <a:pt x="235940" y="302387"/>
                  </a:lnTo>
                  <a:lnTo>
                    <a:pt x="236194" y="302983"/>
                  </a:lnTo>
                  <a:lnTo>
                    <a:pt x="239826" y="310730"/>
                  </a:lnTo>
                  <a:lnTo>
                    <a:pt x="245376" y="316814"/>
                  </a:lnTo>
                  <a:lnTo>
                    <a:pt x="239268" y="322338"/>
                  </a:lnTo>
                  <a:lnTo>
                    <a:pt x="235381" y="330631"/>
                  </a:lnTo>
                  <a:lnTo>
                    <a:pt x="235940" y="339483"/>
                  </a:lnTo>
                  <a:lnTo>
                    <a:pt x="235940" y="347662"/>
                  </a:lnTo>
                  <a:lnTo>
                    <a:pt x="236194" y="348322"/>
                  </a:lnTo>
                  <a:lnTo>
                    <a:pt x="239826" y="356069"/>
                  </a:lnTo>
                  <a:lnTo>
                    <a:pt x="245376" y="362153"/>
                  </a:lnTo>
                  <a:lnTo>
                    <a:pt x="239268" y="367677"/>
                  </a:lnTo>
                  <a:lnTo>
                    <a:pt x="235381" y="375970"/>
                  </a:lnTo>
                  <a:lnTo>
                    <a:pt x="235419" y="376516"/>
                  </a:lnTo>
                  <a:lnTo>
                    <a:pt x="235902" y="384263"/>
                  </a:lnTo>
                  <a:lnTo>
                    <a:pt x="236029" y="390639"/>
                  </a:lnTo>
                  <a:lnTo>
                    <a:pt x="236080" y="390829"/>
                  </a:lnTo>
                  <a:lnTo>
                    <a:pt x="237604" y="395871"/>
                  </a:lnTo>
                  <a:lnTo>
                    <a:pt x="240347" y="400799"/>
                  </a:lnTo>
                  <a:lnTo>
                    <a:pt x="218211" y="400799"/>
                  </a:lnTo>
                  <a:lnTo>
                    <a:pt x="197980" y="400431"/>
                  </a:lnTo>
                  <a:lnTo>
                    <a:pt x="181597" y="399453"/>
                  </a:lnTo>
                  <a:lnTo>
                    <a:pt x="170980" y="397535"/>
                  </a:lnTo>
                  <a:lnTo>
                    <a:pt x="170434" y="396976"/>
                  </a:lnTo>
                  <a:lnTo>
                    <a:pt x="160058" y="394398"/>
                  </a:lnTo>
                  <a:lnTo>
                    <a:pt x="149885" y="390829"/>
                  </a:lnTo>
                  <a:lnTo>
                    <a:pt x="140144" y="386334"/>
                  </a:lnTo>
                  <a:lnTo>
                    <a:pt x="139458" y="385927"/>
                  </a:lnTo>
                  <a:lnTo>
                    <a:pt x="131013" y="380949"/>
                  </a:lnTo>
                  <a:lnTo>
                    <a:pt x="126580" y="378739"/>
                  </a:lnTo>
                  <a:lnTo>
                    <a:pt x="124358" y="376516"/>
                  </a:lnTo>
                  <a:lnTo>
                    <a:pt x="123240" y="375970"/>
                  </a:lnTo>
                  <a:lnTo>
                    <a:pt x="116586" y="372656"/>
                  </a:lnTo>
                  <a:lnTo>
                    <a:pt x="108254" y="370446"/>
                  </a:lnTo>
                  <a:lnTo>
                    <a:pt x="99923" y="369887"/>
                  </a:lnTo>
                  <a:lnTo>
                    <a:pt x="99923" y="235534"/>
                  </a:lnTo>
                  <a:lnTo>
                    <a:pt x="106591" y="235534"/>
                  </a:lnTo>
                  <a:lnTo>
                    <a:pt x="119202" y="234010"/>
                  </a:lnTo>
                  <a:lnTo>
                    <a:pt x="130873" y="229590"/>
                  </a:lnTo>
                  <a:lnTo>
                    <a:pt x="135039" y="226682"/>
                  </a:lnTo>
                  <a:lnTo>
                    <a:pt x="141097" y="222478"/>
                  </a:lnTo>
                  <a:lnTo>
                    <a:pt x="141211" y="222338"/>
                  </a:lnTo>
                  <a:lnTo>
                    <a:pt x="142697" y="220611"/>
                  </a:lnTo>
                  <a:lnTo>
                    <a:pt x="149339" y="212864"/>
                  </a:lnTo>
                  <a:lnTo>
                    <a:pt x="157810" y="203568"/>
                  </a:lnTo>
                  <a:lnTo>
                    <a:pt x="168008" y="196557"/>
                  </a:lnTo>
                  <a:lnTo>
                    <a:pt x="179552" y="192024"/>
                  </a:lnTo>
                  <a:lnTo>
                    <a:pt x="192074" y="190195"/>
                  </a:lnTo>
                  <a:lnTo>
                    <a:pt x="322541" y="190195"/>
                  </a:lnTo>
                  <a:lnTo>
                    <a:pt x="322541" y="175818"/>
                  </a:lnTo>
                  <a:lnTo>
                    <a:pt x="248145" y="175818"/>
                  </a:lnTo>
                  <a:lnTo>
                    <a:pt x="248145" y="22123"/>
                  </a:lnTo>
                  <a:lnTo>
                    <a:pt x="254254" y="16040"/>
                  </a:lnTo>
                  <a:lnTo>
                    <a:pt x="671156" y="16040"/>
                  </a:lnTo>
                  <a:lnTo>
                    <a:pt x="677265" y="22123"/>
                  </a:lnTo>
                  <a:lnTo>
                    <a:pt x="677265" y="251574"/>
                  </a:lnTo>
                  <a:lnTo>
                    <a:pt x="677824" y="251574"/>
                  </a:lnTo>
                  <a:lnTo>
                    <a:pt x="677824" y="3810"/>
                  </a:lnTo>
                  <a:lnTo>
                    <a:pt x="675640" y="2336"/>
                  </a:lnTo>
                  <a:lnTo>
                    <a:pt x="663943" y="0"/>
                  </a:lnTo>
                  <a:lnTo>
                    <a:pt x="262585" y="0"/>
                  </a:lnTo>
                  <a:lnTo>
                    <a:pt x="250875" y="2336"/>
                  </a:lnTo>
                  <a:lnTo>
                    <a:pt x="241350" y="8712"/>
                  </a:lnTo>
                  <a:lnTo>
                    <a:pt x="234950" y="18199"/>
                  </a:lnTo>
                  <a:lnTo>
                    <a:pt x="232600" y="29857"/>
                  </a:lnTo>
                  <a:lnTo>
                    <a:pt x="232600" y="175818"/>
                  </a:lnTo>
                  <a:lnTo>
                    <a:pt x="188747" y="175818"/>
                  </a:lnTo>
                  <a:lnTo>
                    <a:pt x="146443" y="193001"/>
                  </a:lnTo>
                  <a:lnTo>
                    <a:pt x="130238" y="211277"/>
                  </a:lnTo>
                  <a:lnTo>
                    <a:pt x="123101" y="216319"/>
                  </a:lnTo>
                  <a:lnTo>
                    <a:pt x="114935" y="219506"/>
                  </a:lnTo>
                  <a:lnTo>
                    <a:pt x="106032" y="220611"/>
                  </a:lnTo>
                  <a:lnTo>
                    <a:pt x="95491" y="220611"/>
                  </a:lnTo>
                  <a:lnTo>
                    <a:pt x="88277" y="213423"/>
                  </a:lnTo>
                  <a:lnTo>
                    <a:pt x="81051" y="210654"/>
                  </a:lnTo>
                  <a:lnTo>
                    <a:pt x="73837" y="210654"/>
                  </a:lnTo>
                  <a:lnTo>
                    <a:pt x="48158" y="212178"/>
                  </a:lnTo>
                  <a:lnTo>
                    <a:pt x="35585" y="212674"/>
                  </a:lnTo>
                  <a:lnTo>
                    <a:pt x="23317" y="212864"/>
                  </a:lnTo>
                  <a:lnTo>
                    <a:pt x="23317" y="228904"/>
                  </a:lnTo>
                  <a:lnTo>
                    <a:pt x="36233" y="228714"/>
                  </a:lnTo>
                  <a:lnTo>
                    <a:pt x="49136" y="228206"/>
                  </a:lnTo>
                  <a:lnTo>
                    <a:pt x="74942" y="226682"/>
                  </a:lnTo>
                  <a:lnTo>
                    <a:pt x="77724" y="226682"/>
                  </a:lnTo>
                  <a:lnTo>
                    <a:pt x="79946" y="227241"/>
                  </a:lnTo>
                  <a:lnTo>
                    <a:pt x="82715" y="228904"/>
                  </a:lnTo>
                  <a:lnTo>
                    <a:pt x="83832" y="230009"/>
                  </a:lnTo>
                  <a:lnTo>
                    <a:pt x="84937" y="231660"/>
                  </a:lnTo>
                  <a:lnTo>
                    <a:pt x="84937" y="370446"/>
                  </a:lnTo>
                  <a:lnTo>
                    <a:pt x="83832" y="372097"/>
                  </a:lnTo>
                  <a:lnTo>
                    <a:pt x="82715" y="373202"/>
                  </a:lnTo>
                  <a:lnTo>
                    <a:pt x="80505" y="374865"/>
                  </a:lnTo>
                  <a:lnTo>
                    <a:pt x="77724" y="375970"/>
                  </a:lnTo>
                  <a:lnTo>
                    <a:pt x="74942" y="375412"/>
                  </a:lnTo>
                  <a:lnTo>
                    <a:pt x="56375" y="374142"/>
                  </a:lnTo>
                  <a:lnTo>
                    <a:pt x="37477" y="373481"/>
                  </a:lnTo>
                  <a:lnTo>
                    <a:pt x="15887" y="373202"/>
                  </a:lnTo>
                  <a:lnTo>
                    <a:pt x="0" y="373202"/>
                  </a:lnTo>
                  <a:lnTo>
                    <a:pt x="0" y="389242"/>
                  </a:lnTo>
                  <a:lnTo>
                    <a:pt x="18415" y="389432"/>
                  </a:lnTo>
                  <a:lnTo>
                    <a:pt x="36918" y="389928"/>
                  </a:lnTo>
                  <a:lnTo>
                    <a:pt x="73837" y="391452"/>
                  </a:lnTo>
                  <a:lnTo>
                    <a:pt x="81610" y="391452"/>
                  </a:lnTo>
                  <a:lnTo>
                    <a:pt x="87718" y="389788"/>
                  </a:lnTo>
                  <a:lnTo>
                    <a:pt x="92163" y="385927"/>
                  </a:lnTo>
                  <a:lnTo>
                    <a:pt x="100482" y="385927"/>
                  </a:lnTo>
                  <a:lnTo>
                    <a:pt x="108813" y="387578"/>
                  </a:lnTo>
                  <a:lnTo>
                    <a:pt x="123240" y="394766"/>
                  </a:lnTo>
                  <a:lnTo>
                    <a:pt x="133388" y="400799"/>
                  </a:lnTo>
                  <a:lnTo>
                    <a:pt x="144335" y="405968"/>
                  </a:lnTo>
                  <a:lnTo>
                    <a:pt x="155562" y="410006"/>
                  </a:lnTo>
                  <a:lnTo>
                    <a:pt x="166636" y="412889"/>
                  </a:lnTo>
                  <a:lnTo>
                    <a:pt x="166065" y="412889"/>
                  </a:lnTo>
                  <a:lnTo>
                    <a:pt x="182092" y="414782"/>
                  </a:lnTo>
                  <a:lnTo>
                    <a:pt x="197078" y="415912"/>
                  </a:lnTo>
                  <a:lnTo>
                    <a:pt x="212064" y="416433"/>
                  </a:lnTo>
                  <a:lnTo>
                    <a:pt x="253263" y="416153"/>
                  </a:lnTo>
                  <a:lnTo>
                    <a:pt x="300888" y="415226"/>
                  </a:lnTo>
                  <a:lnTo>
                    <a:pt x="327063" y="399186"/>
                  </a:lnTo>
                  <a:lnTo>
                    <a:pt x="328180" y="397535"/>
                  </a:lnTo>
                  <a:lnTo>
                    <a:pt x="328536" y="396976"/>
                  </a:lnTo>
                  <a:lnTo>
                    <a:pt x="330746" y="385927"/>
                  </a:lnTo>
                  <a:lnTo>
                    <a:pt x="330860" y="379844"/>
                  </a:lnTo>
                  <a:lnTo>
                    <a:pt x="329755" y="374865"/>
                  </a:lnTo>
                  <a:lnTo>
                    <a:pt x="326428" y="370446"/>
                  </a:lnTo>
                  <a:lnTo>
                    <a:pt x="337743" y="366166"/>
                  </a:lnTo>
                  <a:lnTo>
                    <a:pt x="346265" y="358203"/>
                  </a:lnTo>
                  <a:lnTo>
                    <a:pt x="348056" y="354406"/>
                  </a:lnTo>
                  <a:lnTo>
                    <a:pt x="351243" y="347662"/>
                  </a:lnTo>
                  <a:lnTo>
                    <a:pt x="351955" y="335610"/>
                  </a:lnTo>
                  <a:lnTo>
                    <a:pt x="350850" y="329526"/>
                  </a:lnTo>
                  <a:lnTo>
                    <a:pt x="349580" y="326758"/>
                  </a:lnTo>
                  <a:lnTo>
                    <a:pt x="348068" y="323443"/>
                  </a:lnTo>
                  <a:lnTo>
                    <a:pt x="343636" y="319024"/>
                  </a:lnTo>
                  <a:lnTo>
                    <a:pt x="348805" y="314299"/>
                  </a:lnTo>
                  <a:lnTo>
                    <a:pt x="352310" y="309067"/>
                  </a:lnTo>
                  <a:lnTo>
                    <a:pt x="352577" y="308660"/>
                  </a:lnTo>
                  <a:lnTo>
                    <a:pt x="354799" y="302387"/>
                  </a:lnTo>
                  <a:lnTo>
                    <a:pt x="354914" y="300799"/>
                  </a:lnTo>
                  <a:lnTo>
                    <a:pt x="355282" y="295795"/>
                  </a:lnTo>
                  <a:lnTo>
                    <a:pt x="355282" y="290830"/>
                  </a:lnTo>
                  <a:lnTo>
                    <a:pt x="354177" y="285851"/>
                  </a:lnTo>
                  <a:lnTo>
                    <a:pt x="350850" y="281978"/>
                  </a:lnTo>
                  <a:lnTo>
                    <a:pt x="663384" y="281978"/>
                  </a:lnTo>
                  <a:lnTo>
                    <a:pt x="693356" y="252120"/>
                  </a:lnTo>
                  <a:lnTo>
                    <a:pt x="693356" y="29857"/>
                  </a:lnTo>
                  <a:close/>
                </a:path>
              </a:pathLst>
            </a:custGeom>
            <a:solidFill>
              <a:srgbClr val="007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66999" y="2422494"/>
              <a:ext cx="601461" cy="53720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562692" y="2419184"/>
              <a:ext cx="545465" cy="528320"/>
            </a:xfrm>
            <a:custGeom>
              <a:avLst/>
              <a:gdLst/>
              <a:ahLst/>
              <a:cxnLst/>
              <a:rect l="l" t="t" r="r" b="b"/>
              <a:pathLst>
                <a:path w="545464" h="528319">
                  <a:moveTo>
                    <a:pt x="310680" y="291071"/>
                  </a:moveTo>
                  <a:lnTo>
                    <a:pt x="307390" y="278244"/>
                  </a:lnTo>
                  <a:lnTo>
                    <a:pt x="301193" y="269887"/>
                  </a:lnTo>
                  <a:lnTo>
                    <a:pt x="296506" y="264896"/>
                  </a:lnTo>
                  <a:lnTo>
                    <a:pt x="296506" y="311492"/>
                  </a:lnTo>
                  <a:lnTo>
                    <a:pt x="290360" y="332524"/>
                  </a:lnTo>
                  <a:lnTo>
                    <a:pt x="277114" y="348881"/>
                  </a:lnTo>
                  <a:lnTo>
                    <a:pt x="258660" y="359016"/>
                  </a:lnTo>
                  <a:lnTo>
                    <a:pt x="236855" y="361416"/>
                  </a:lnTo>
                  <a:lnTo>
                    <a:pt x="215811" y="355257"/>
                  </a:lnTo>
                  <a:lnTo>
                    <a:pt x="199453" y="342023"/>
                  </a:lnTo>
                  <a:lnTo>
                    <a:pt x="189318" y="323570"/>
                  </a:lnTo>
                  <a:lnTo>
                    <a:pt x="186969" y="302209"/>
                  </a:lnTo>
                  <a:lnTo>
                    <a:pt x="186918" y="299110"/>
                  </a:lnTo>
                  <a:lnTo>
                    <a:pt x="190322" y="287058"/>
                  </a:lnTo>
                  <a:lnTo>
                    <a:pt x="190715" y="286308"/>
                  </a:lnTo>
                  <a:lnTo>
                    <a:pt x="195922" y="276250"/>
                  </a:lnTo>
                  <a:lnTo>
                    <a:pt x="203758" y="266928"/>
                  </a:lnTo>
                  <a:lnTo>
                    <a:pt x="213931" y="259308"/>
                  </a:lnTo>
                  <a:lnTo>
                    <a:pt x="215277" y="259308"/>
                  </a:lnTo>
                  <a:lnTo>
                    <a:pt x="216090" y="258914"/>
                  </a:lnTo>
                  <a:lnTo>
                    <a:pt x="217411" y="257581"/>
                  </a:lnTo>
                  <a:lnTo>
                    <a:pt x="223951" y="254889"/>
                  </a:lnTo>
                  <a:lnTo>
                    <a:pt x="231000" y="252895"/>
                  </a:lnTo>
                  <a:lnTo>
                    <a:pt x="238531" y="251802"/>
                  </a:lnTo>
                  <a:lnTo>
                    <a:pt x="246456" y="251802"/>
                  </a:lnTo>
                  <a:lnTo>
                    <a:pt x="267055" y="258114"/>
                  </a:lnTo>
                  <a:lnTo>
                    <a:pt x="283476" y="271221"/>
                  </a:lnTo>
                  <a:lnTo>
                    <a:pt x="293928" y="289560"/>
                  </a:lnTo>
                  <a:lnTo>
                    <a:pt x="296506" y="311492"/>
                  </a:lnTo>
                  <a:lnTo>
                    <a:pt x="296506" y="264896"/>
                  </a:lnTo>
                  <a:lnTo>
                    <a:pt x="292976" y="261124"/>
                  </a:lnTo>
                  <a:lnTo>
                    <a:pt x="295630" y="251802"/>
                  </a:lnTo>
                  <a:lnTo>
                    <a:pt x="296125" y="250075"/>
                  </a:lnTo>
                  <a:lnTo>
                    <a:pt x="300037" y="236372"/>
                  </a:lnTo>
                  <a:lnTo>
                    <a:pt x="301421" y="231076"/>
                  </a:lnTo>
                  <a:lnTo>
                    <a:pt x="303479" y="223126"/>
                  </a:lnTo>
                  <a:lnTo>
                    <a:pt x="303682" y="222135"/>
                  </a:lnTo>
                  <a:lnTo>
                    <a:pt x="303580" y="221411"/>
                  </a:lnTo>
                  <a:lnTo>
                    <a:pt x="302082" y="210693"/>
                  </a:lnTo>
                  <a:lnTo>
                    <a:pt x="297243" y="202018"/>
                  </a:lnTo>
                  <a:lnTo>
                    <a:pt x="291211" y="196608"/>
                  </a:lnTo>
                  <a:lnTo>
                    <a:pt x="289191" y="194741"/>
                  </a:lnTo>
                  <a:lnTo>
                    <a:pt x="289191" y="220002"/>
                  </a:lnTo>
                  <a:lnTo>
                    <a:pt x="286346" y="230187"/>
                  </a:lnTo>
                  <a:lnTo>
                    <a:pt x="285457" y="231521"/>
                  </a:lnTo>
                  <a:lnTo>
                    <a:pt x="286346" y="231076"/>
                  </a:lnTo>
                  <a:lnTo>
                    <a:pt x="286219" y="231521"/>
                  </a:lnTo>
                  <a:lnTo>
                    <a:pt x="286092" y="231952"/>
                  </a:lnTo>
                  <a:lnTo>
                    <a:pt x="286016" y="232257"/>
                  </a:lnTo>
                  <a:lnTo>
                    <a:pt x="281038" y="250075"/>
                  </a:lnTo>
                  <a:lnTo>
                    <a:pt x="275323" y="246608"/>
                  </a:lnTo>
                  <a:lnTo>
                    <a:pt x="269049" y="243560"/>
                  </a:lnTo>
                  <a:lnTo>
                    <a:pt x="267677" y="243001"/>
                  </a:lnTo>
                  <a:lnTo>
                    <a:pt x="262521" y="240944"/>
                  </a:lnTo>
                  <a:lnTo>
                    <a:pt x="256743" y="239026"/>
                  </a:lnTo>
                  <a:lnTo>
                    <a:pt x="256743" y="236372"/>
                  </a:lnTo>
                  <a:lnTo>
                    <a:pt x="261162" y="227977"/>
                  </a:lnTo>
                  <a:lnTo>
                    <a:pt x="254088" y="224447"/>
                  </a:lnTo>
                  <a:lnTo>
                    <a:pt x="247421" y="221411"/>
                  </a:lnTo>
                  <a:lnTo>
                    <a:pt x="243484" y="219113"/>
                  </a:lnTo>
                  <a:lnTo>
                    <a:pt x="243484" y="235496"/>
                  </a:lnTo>
                  <a:lnTo>
                    <a:pt x="243484" y="238137"/>
                  </a:lnTo>
                  <a:lnTo>
                    <a:pt x="236207" y="238467"/>
                  </a:lnTo>
                  <a:lnTo>
                    <a:pt x="229069" y="239407"/>
                  </a:lnTo>
                  <a:lnTo>
                    <a:pt x="222161" y="240944"/>
                  </a:lnTo>
                  <a:lnTo>
                    <a:pt x="215646" y="243001"/>
                  </a:lnTo>
                  <a:lnTo>
                    <a:pt x="212001" y="238467"/>
                  </a:lnTo>
                  <a:lnTo>
                    <a:pt x="205917" y="231952"/>
                  </a:lnTo>
                  <a:lnTo>
                    <a:pt x="200621" y="226656"/>
                  </a:lnTo>
                  <a:lnTo>
                    <a:pt x="207683" y="223126"/>
                  </a:lnTo>
                  <a:lnTo>
                    <a:pt x="213436" y="219151"/>
                  </a:lnTo>
                  <a:lnTo>
                    <a:pt x="217411" y="215163"/>
                  </a:lnTo>
                  <a:lnTo>
                    <a:pt x="223532" y="222135"/>
                  </a:lnTo>
                  <a:lnTo>
                    <a:pt x="230606" y="227812"/>
                  </a:lnTo>
                  <a:lnTo>
                    <a:pt x="237604" y="232257"/>
                  </a:lnTo>
                  <a:lnTo>
                    <a:pt x="243484" y="235496"/>
                  </a:lnTo>
                  <a:lnTo>
                    <a:pt x="243484" y="219113"/>
                  </a:lnTo>
                  <a:lnTo>
                    <a:pt x="238899" y="216433"/>
                  </a:lnTo>
                  <a:lnTo>
                    <a:pt x="237363" y="215163"/>
                  </a:lnTo>
                  <a:lnTo>
                    <a:pt x="230784" y="209727"/>
                  </a:lnTo>
                  <a:lnTo>
                    <a:pt x="225361" y="201472"/>
                  </a:lnTo>
                  <a:lnTo>
                    <a:pt x="224040" y="199263"/>
                  </a:lnTo>
                  <a:lnTo>
                    <a:pt x="222275" y="197942"/>
                  </a:lnTo>
                  <a:lnTo>
                    <a:pt x="217855" y="197053"/>
                  </a:lnTo>
                  <a:lnTo>
                    <a:pt x="215201" y="197497"/>
                  </a:lnTo>
                  <a:lnTo>
                    <a:pt x="213880" y="199707"/>
                  </a:lnTo>
                  <a:lnTo>
                    <a:pt x="206248" y="208191"/>
                  </a:lnTo>
                  <a:lnTo>
                    <a:pt x="200888" y="212902"/>
                  </a:lnTo>
                  <a:lnTo>
                    <a:pt x="195300" y="215544"/>
                  </a:lnTo>
                  <a:lnTo>
                    <a:pt x="186918" y="217817"/>
                  </a:lnTo>
                  <a:lnTo>
                    <a:pt x="184708" y="218262"/>
                  </a:lnTo>
                  <a:lnTo>
                    <a:pt x="182524" y="220002"/>
                  </a:lnTo>
                  <a:lnTo>
                    <a:pt x="181660" y="222135"/>
                  </a:lnTo>
                  <a:lnTo>
                    <a:pt x="180733" y="224002"/>
                  </a:lnTo>
                  <a:lnTo>
                    <a:pt x="180860" y="224447"/>
                  </a:lnTo>
                  <a:lnTo>
                    <a:pt x="181622" y="227101"/>
                  </a:lnTo>
                  <a:lnTo>
                    <a:pt x="182943" y="228422"/>
                  </a:lnTo>
                  <a:lnTo>
                    <a:pt x="189090" y="235153"/>
                  </a:lnTo>
                  <a:lnTo>
                    <a:pt x="194322" y="240792"/>
                  </a:lnTo>
                  <a:lnTo>
                    <a:pt x="198729" y="245452"/>
                  </a:lnTo>
                  <a:lnTo>
                    <a:pt x="202387" y="249186"/>
                  </a:lnTo>
                  <a:lnTo>
                    <a:pt x="194132" y="255739"/>
                  </a:lnTo>
                  <a:lnTo>
                    <a:pt x="186372" y="264426"/>
                  </a:lnTo>
                  <a:lnTo>
                    <a:pt x="179768" y="274789"/>
                  </a:lnTo>
                  <a:lnTo>
                    <a:pt x="174993" y="286308"/>
                  </a:lnTo>
                  <a:lnTo>
                    <a:pt x="162902" y="277837"/>
                  </a:lnTo>
                  <a:lnTo>
                    <a:pt x="152895" y="270954"/>
                  </a:lnTo>
                  <a:lnTo>
                    <a:pt x="143548" y="265557"/>
                  </a:lnTo>
                  <a:lnTo>
                    <a:pt x="133451" y="261556"/>
                  </a:lnTo>
                  <a:lnTo>
                    <a:pt x="126796" y="259308"/>
                  </a:lnTo>
                  <a:lnTo>
                    <a:pt x="111683" y="253834"/>
                  </a:lnTo>
                  <a:lnTo>
                    <a:pt x="93433" y="247027"/>
                  </a:lnTo>
                  <a:lnTo>
                    <a:pt x="77330" y="240792"/>
                  </a:lnTo>
                  <a:lnTo>
                    <a:pt x="77457" y="239407"/>
                  </a:lnTo>
                  <a:lnTo>
                    <a:pt x="77571" y="238137"/>
                  </a:lnTo>
                  <a:lnTo>
                    <a:pt x="84404" y="163474"/>
                  </a:lnTo>
                  <a:lnTo>
                    <a:pt x="85280" y="163474"/>
                  </a:lnTo>
                  <a:lnTo>
                    <a:pt x="85725" y="163918"/>
                  </a:lnTo>
                  <a:lnTo>
                    <a:pt x="88734" y="163474"/>
                  </a:lnTo>
                  <a:lnTo>
                    <a:pt x="173990" y="150990"/>
                  </a:lnTo>
                  <a:lnTo>
                    <a:pt x="186791" y="150215"/>
                  </a:lnTo>
                  <a:lnTo>
                    <a:pt x="206895" y="149009"/>
                  </a:lnTo>
                  <a:lnTo>
                    <a:pt x="225806" y="154635"/>
                  </a:lnTo>
                  <a:lnTo>
                    <a:pt x="281927" y="205892"/>
                  </a:lnTo>
                  <a:lnTo>
                    <a:pt x="281927" y="206768"/>
                  </a:lnTo>
                  <a:lnTo>
                    <a:pt x="284187" y="208191"/>
                  </a:lnTo>
                  <a:lnTo>
                    <a:pt x="285394" y="209727"/>
                  </a:lnTo>
                  <a:lnTo>
                    <a:pt x="287616" y="212686"/>
                  </a:lnTo>
                  <a:lnTo>
                    <a:pt x="287667" y="212902"/>
                  </a:lnTo>
                  <a:lnTo>
                    <a:pt x="289191" y="220002"/>
                  </a:lnTo>
                  <a:lnTo>
                    <a:pt x="289191" y="194741"/>
                  </a:lnTo>
                  <a:lnTo>
                    <a:pt x="239903" y="149009"/>
                  </a:lnTo>
                  <a:lnTo>
                    <a:pt x="235966" y="145364"/>
                  </a:lnTo>
                  <a:lnTo>
                    <a:pt x="214261" y="136245"/>
                  </a:lnTo>
                  <a:lnTo>
                    <a:pt x="180289" y="136690"/>
                  </a:lnTo>
                  <a:lnTo>
                    <a:pt x="137045" y="142684"/>
                  </a:lnTo>
                  <a:lnTo>
                    <a:pt x="87490" y="150215"/>
                  </a:lnTo>
                  <a:lnTo>
                    <a:pt x="87490" y="145796"/>
                  </a:lnTo>
                  <a:lnTo>
                    <a:pt x="87490" y="144030"/>
                  </a:lnTo>
                  <a:lnTo>
                    <a:pt x="88379" y="140055"/>
                  </a:lnTo>
                  <a:lnTo>
                    <a:pt x="86169" y="136969"/>
                  </a:lnTo>
                  <a:lnTo>
                    <a:pt x="73355" y="135813"/>
                  </a:lnTo>
                  <a:lnTo>
                    <a:pt x="73355" y="150215"/>
                  </a:lnTo>
                  <a:lnTo>
                    <a:pt x="73279" y="150990"/>
                  </a:lnTo>
                  <a:lnTo>
                    <a:pt x="63627" y="256260"/>
                  </a:lnTo>
                  <a:lnTo>
                    <a:pt x="13754" y="251802"/>
                  </a:lnTo>
                  <a:lnTo>
                    <a:pt x="14147" y="251802"/>
                  </a:lnTo>
                  <a:lnTo>
                    <a:pt x="23863" y="145796"/>
                  </a:lnTo>
                  <a:lnTo>
                    <a:pt x="73355" y="150215"/>
                  </a:lnTo>
                  <a:lnTo>
                    <a:pt x="73355" y="135813"/>
                  </a:lnTo>
                  <a:lnTo>
                    <a:pt x="18122" y="130784"/>
                  </a:lnTo>
                  <a:lnTo>
                    <a:pt x="14147" y="130784"/>
                  </a:lnTo>
                  <a:lnTo>
                    <a:pt x="11049" y="132994"/>
                  </a:lnTo>
                  <a:lnTo>
                    <a:pt x="10604" y="136969"/>
                  </a:lnTo>
                  <a:lnTo>
                    <a:pt x="76" y="256260"/>
                  </a:lnTo>
                  <a:lnTo>
                    <a:pt x="0" y="261124"/>
                  </a:lnTo>
                  <a:lnTo>
                    <a:pt x="2209" y="264210"/>
                  </a:lnTo>
                  <a:lnTo>
                    <a:pt x="6184" y="264655"/>
                  </a:lnTo>
                  <a:lnTo>
                    <a:pt x="68935" y="270395"/>
                  </a:lnTo>
                  <a:lnTo>
                    <a:pt x="72466" y="270395"/>
                  </a:lnTo>
                  <a:lnTo>
                    <a:pt x="76009" y="267741"/>
                  </a:lnTo>
                  <a:lnTo>
                    <a:pt x="76111" y="266928"/>
                  </a:lnTo>
                  <a:lnTo>
                    <a:pt x="76454" y="264210"/>
                  </a:lnTo>
                  <a:lnTo>
                    <a:pt x="77330" y="256260"/>
                  </a:lnTo>
                  <a:lnTo>
                    <a:pt x="93459" y="262585"/>
                  </a:lnTo>
                  <a:lnTo>
                    <a:pt x="110528" y="268744"/>
                  </a:lnTo>
                  <a:lnTo>
                    <a:pt x="124371" y="273405"/>
                  </a:lnTo>
                  <a:lnTo>
                    <a:pt x="130797" y="275259"/>
                  </a:lnTo>
                  <a:lnTo>
                    <a:pt x="139915" y="279158"/>
                  </a:lnTo>
                  <a:lnTo>
                    <a:pt x="148691" y="284594"/>
                  </a:lnTo>
                  <a:lnTo>
                    <a:pt x="173215" y="302209"/>
                  </a:lnTo>
                  <a:lnTo>
                    <a:pt x="176618" y="328828"/>
                  </a:lnTo>
                  <a:lnTo>
                    <a:pt x="189458" y="351472"/>
                  </a:lnTo>
                  <a:lnTo>
                    <a:pt x="209765" y="367817"/>
                  </a:lnTo>
                  <a:lnTo>
                    <a:pt x="235521" y="375551"/>
                  </a:lnTo>
                  <a:lnTo>
                    <a:pt x="262724" y="372656"/>
                  </a:lnTo>
                  <a:lnTo>
                    <a:pt x="302387" y="339521"/>
                  </a:lnTo>
                  <a:lnTo>
                    <a:pt x="310248" y="311492"/>
                  </a:lnTo>
                  <a:lnTo>
                    <a:pt x="310680" y="291071"/>
                  </a:lnTo>
                  <a:close/>
                </a:path>
                <a:path w="545464" h="528319">
                  <a:moveTo>
                    <a:pt x="386651" y="111785"/>
                  </a:moveTo>
                  <a:lnTo>
                    <a:pt x="386207" y="112229"/>
                  </a:lnTo>
                  <a:lnTo>
                    <a:pt x="386600" y="112229"/>
                  </a:lnTo>
                  <a:lnTo>
                    <a:pt x="386651" y="111785"/>
                  </a:lnTo>
                  <a:close/>
                </a:path>
                <a:path w="545464" h="528319">
                  <a:moveTo>
                    <a:pt x="437464" y="116636"/>
                  </a:moveTo>
                  <a:lnTo>
                    <a:pt x="410070" y="114287"/>
                  </a:lnTo>
                  <a:lnTo>
                    <a:pt x="410070" y="167017"/>
                  </a:lnTo>
                  <a:lnTo>
                    <a:pt x="410070" y="169659"/>
                  </a:lnTo>
                  <a:lnTo>
                    <a:pt x="408749" y="170548"/>
                  </a:lnTo>
                  <a:lnTo>
                    <a:pt x="406095" y="170548"/>
                  </a:lnTo>
                  <a:lnTo>
                    <a:pt x="405206" y="169214"/>
                  </a:lnTo>
                  <a:lnTo>
                    <a:pt x="405206" y="166573"/>
                  </a:lnTo>
                  <a:lnTo>
                    <a:pt x="406539" y="165684"/>
                  </a:lnTo>
                  <a:lnTo>
                    <a:pt x="409194" y="165684"/>
                  </a:lnTo>
                  <a:lnTo>
                    <a:pt x="410070" y="167017"/>
                  </a:lnTo>
                  <a:lnTo>
                    <a:pt x="410070" y="114287"/>
                  </a:lnTo>
                  <a:lnTo>
                    <a:pt x="386588" y="112268"/>
                  </a:lnTo>
                  <a:lnTo>
                    <a:pt x="385762" y="119291"/>
                  </a:lnTo>
                  <a:lnTo>
                    <a:pt x="402564" y="128574"/>
                  </a:lnTo>
                  <a:lnTo>
                    <a:pt x="399148" y="165684"/>
                  </a:lnTo>
                  <a:lnTo>
                    <a:pt x="399021" y="171424"/>
                  </a:lnTo>
                  <a:lnTo>
                    <a:pt x="402120" y="175412"/>
                  </a:lnTo>
                  <a:lnTo>
                    <a:pt x="410070" y="176288"/>
                  </a:lnTo>
                  <a:lnTo>
                    <a:pt x="414489" y="172758"/>
                  </a:lnTo>
                  <a:lnTo>
                    <a:pt x="414731" y="170548"/>
                  </a:lnTo>
                  <a:lnTo>
                    <a:pt x="414832" y="169659"/>
                  </a:lnTo>
                  <a:lnTo>
                    <a:pt x="414934" y="168783"/>
                  </a:lnTo>
                  <a:lnTo>
                    <a:pt x="415213" y="165684"/>
                  </a:lnTo>
                  <a:lnTo>
                    <a:pt x="418465" y="130340"/>
                  </a:lnTo>
                  <a:lnTo>
                    <a:pt x="436587" y="124155"/>
                  </a:lnTo>
                  <a:lnTo>
                    <a:pt x="437464" y="116636"/>
                  </a:lnTo>
                  <a:close/>
                </a:path>
                <a:path w="545464" h="528319">
                  <a:moveTo>
                    <a:pt x="440563" y="376440"/>
                  </a:moveTo>
                  <a:lnTo>
                    <a:pt x="437908" y="373341"/>
                  </a:lnTo>
                  <a:lnTo>
                    <a:pt x="433933" y="372897"/>
                  </a:lnTo>
                  <a:lnTo>
                    <a:pt x="433044" y="372021"/>
                  </a:lnTo>
                  <a:lnTo>
                    <a:pt x="425094" y="371335"/>
                  </a:lnTo>
                  <a:lnTo>
                    <a:pt x="425094" y="385279"/>
                  </a:lnTo>
                  <a:lnTo>
                    <a:pt x="424980" y="386600"/>
                  </a:lnTo>
                  <a:lnTo>
                    <a:pt x="413613" y="512965"/>
                  </a:lnTo>
                  <a:lnTo>
                    <a:pt x="366331" y="508546"/>
                  </a:lnTo>
                  <a:lnTo>
                    <a:pt x="366877" y="502081"/>
                  </a:lnTo>
                  <a:lnTo>
                    <a:pt x="366966" y="501091"/>
                  </a:lnTo>
                  <a:lnTo>
                    <a:pt x="367004" y="500735"/>
                  </a:lnTo>
                  <a:lnTo>
                    <a:pt x="367131" y="499262"/>
                  </a:lnTo>
                  <a:lnTo>
                    <a:pt x="367245" y="497941"/>
                  </a:lnTo>
                  <a:lnTo>
                    <a:pt x="367360" y="496620"/>
                  </a:lnTo>
                  <a:lnTo>
                    <a:pt x="368198" y="486892"/>
                  </a:lnTo>
                  <a:lnTo>
                    <a:pt x="368287" y="485800"/>
                  </a:lnTo>
                  <a:lnTo>
                    <a:pt x="371297" y="451993"/>
                  </a:lnTo>
                  <a:lnTo>
                    <a:pt x="376720" y="392709"/>
                  </a:lnTo>
                  <a:lnTo>
                    <a:pt x="376783" y="392087"/>
                  </a:lnTo>
                  <a:lnTo>
                    <a:pt x="376885" y="391007"/>
                  </a:lnTo>
                  <a:lnTo>
                    <a:pt x="377405" y="385279"/>
                  </a:lnTo>
                  <a:lnTo>
                    <a:pt x="377532" y="383946"/>
                  </a:lnTo>
                  <a:lnTo>
                    <a:pt x="377812" y="380860"/>
                  </a:lnTo>
                  <a:lnTo>
                    <a:pt x="425094" y="385279"/>
                  </a:lnTo>
                  <a:lnTo>
                    <a:pt x="425094" y="371335"/>
                  </a:lnTo>
                  <a:lnTo>
                    <a:pt x="372071" y="366712"/>
                  </a:lnTo>
                  <a:lnTo>
                    <a:pt x="368096" y="366712"/>
                  </a:lnTo>
                  <a:lnTo>
                    <a:pt x="364998" y="368922"/>
                  </a:lnTo>
                  <a:lnTo>
                    <a:pt x="364553" y="372897"/>
                  </a:lnTo>
                  <a:lnTo>
                    <a:pt x="364528" y="373341"/>
                  </a:lnTo>
                  <a:lnTo>
                    <a:pt x="363677" y="385279"/>
                  </a:lnTo>
                  <a:lnTo>
                    <a:pt x="362343" y="385165"/>
                  </a:lnTo>
                  <a:lnTo>
                    <a:pt x="362343" y="396316"/>
                  </a:lnTo>
                  <a:lnTo>
                    <a:pt x="362229" y="397649"/>
                  </a:lnTo>
                  <a:lnTo>
                    <a:pt x="362127" y="398754"/>
                  </a:lnTo>
                  <a:lnTo>
                    <a:pt x="362089" y="399072"/>
                  </a:lnTo>
                  <a:lnTo>
                    <a:pt x="353949" y="486892"/>
                  </a:lnTo>
                  <a:lnTo>
                    <a:pt x="339572" y="485800"/>
                  </a:lnTo>
                  <a:lnTo>
                    <a:pt x="326720" y="486117"/>
                  </a:lnTo>
                  <a:lnTo>
                    <a:pt x="301193" y="489254"/>
                  </a:lnTo>
                  <a:lnTo>
                    <a:pt x="248780" y="496620"/>
                  </a:lnTo>
                  <a:lnTo>
                    <a:pt x="249224" y="497941"/>
                  </a:lnTo>
                  <a:lnTo>
                    <a:pt x="234264" y="500202"/>
                  </a:lnTo>
                  <a:lnTo>
                    <a:pt x="225971" y="501091"/>
                  </a:lnTo>
                  <a:lnTo>
                    <a:pt x="221576" y="500735"/>
                  </a:lnTo>
                  <a:lnTo>
                    <a:pt x="218287" y="499262"/>
                  </a:lnTo>
                  <a:lnTo>
                    <a:pt x="69824" y="426364"/>
                  </a:lnTo>
                  <a:lnTo>
                    <a:pt x="61366" y="410146"/>
                  </a:lnTo>
                  <a:lnTo>
                    <a:pt x="61417" y="410019"/>
                  </a:lnTo>
                  <a:lnTo>
                    <a:pt x="63627" y="403834"/>
                  </a:lnTo>
                  <a:lnTo>
                    <a:pt x="67614" y="398081"/>
                  </a:lnTo>
                  <a:lnTo>
                    <a:pt x="74676" y="395884"/>
                  </a:lnTo>
                  <a:lnTo>
                    <a:pt x="181178" y="428574"/>
                  </a:lnTo>
                  <a:lnTo>
                    <a:pt x="184835" y="437324"/>
                  </a:lnTo>
                  <a:lnTo>
                    <a:pt x="190893" y="444588"/>
                  </a:lnTo>
                  <a:lnTo>
                    <a:pt x="198945" y="449694"/>
                  </a:lnTo>
                  <a:lnTo>
                    <a:pt x="208572" y="451993"/>
                  </a:lnTo>
                  <a:lnTo>
                    <a:pt x="259829" y="456844"/>
                  </a:lnTo>
                  <a:lnTo>
                    <a:pt x="263804" y="456844"/>
                  </a:lnTo>
                  <a:lnTo>
                    <a:pt x="266903" y="454647"/>
                  </a:lnTo>
                  <a:lnTo>
                    <a:pt x="267779" y="446684"/>
                  </a:lnTo>
                  <a:lnTo>
                    <a:pt x="265137" y="443598"/>
                  </a:lnTo>
                  <a:lnTo>
                    <a:pt x="261162" y="443153"/>
                  </a:lnTo>
                  <a:lnTo>
                    <a:pt x="199745" y="437324"/>
                  </a:lnTo>
                  <a:lnTo>
                    <a:pt x="200545" y="437324"/>
                  </a:lnTo>
                  <a:lnTo>
                    <a:pt x="193548" y="429463"/>
                  </a:lnTo>
                  <a:lnTo>
                    <a:pt x="193624" y="428574"/>
                  </a:lnTo>
                  <a:lnTo>
                    <a:pt x="194754" y="416204"/>
                  </a:lnTo>
                  <a:lnTo>
                    <a:pt x="195313" y="410019"/>
                  </a:lnTo>
                  <a:lnTo>
                    <a:pt x="203263" y="403390"/>
                  </a:lnTo>
                  <a:lnTo>
                    <a:pt x="252323" y="407809"/>
                  </a:lnTo>
                  <a:lnTo>
                    <a:pt x="272186" y="403390"/>
                  </a:lnTo>
                  <a:lnTo>
                    <a:pt x="291592" y="399072"/>
                  </a:lnTo>
                  <a:lnTo>
                    <a:pt x="301015" y="396316"/>
                  </a:lnTo>
                  <a:lnTo>
                    <a:pt x="308229" y="394208"/>
                  </a:lnTo>
                  <a:lnTo>
                    <a:pt x="308368" y="394208"/>
                  </a:lnTo>
                  <a:lnTo>
                    <a:pt x="316445" y="392709"/>
                  </a:lnTo>
                  <a:lnTo>
                    <a:pt x="331863" y="393674"/>
                  </a:lnTo>
                  <a:lnTo>
                    <a:pt x="362343" y="396316"/>
                  </a:lnTo>
                  <a:lnTo>
                    <a:pt x="362343" y="385165"/>
                  </a:lnTo>
                  <a:lnTo>
                    <a:pt x="321843" y="381647"/>
                  </a:lnTo>
                  <a:lnTo>
                    <a:pt x="314680" y="381457"/>
                  </a:lnTo>
                  <a:lnTo>
                    <a:pt x="309257" y="382193"/>
                  </a:lnTo>
                  <a:lnTo>
                    <a:pt x="303136" y="383946"/>
                  </a:lnTo>
                  <a:lnTo>
                    <a:pt x="296545" y="385940"/>
                  </a:lnTo>
                  <a:lnTo>
                    <a:pt x="286512" y="388645"/>
                  </a:lnTo>
                  <a:lnTo>
                    <a:pt x="271754" y="392087"/>
                  </a:lnTo>
                  <a:lnTo>
                    <a:pt x="250990" y="396316"/>
                  </a:lnTo>
                  <a:lnTo>
                    <a:pt x="214312" y="393230"/>
                  </a:lnTo>
                  <a:lnTo>
                    <a:pt x="203428" y="394208"/>
                  </a:lnTo>
                  <a:lnTo>
                    <a:pt x="193878" y="398754"/>
                  </a:lnTo>
                  <a:lnTo>
                    <a:pt x="186474" y="406273"/>
                  </a:lnTo>
                  <a:lnTo>
                    <a:pt x="182054" y="416204"/>
                  </a:lnTo>
                  <a:lnTo>
                    <a:pt x="116598" y="395884"/>
                  </a:lnTo>
                  <a:lnTo>
                    <a:pt x="85280" y="386156"/>
                  </a:lnTo>
                  <a:lnTo>
                    <a:pt x="76200" y="384848"/>
                  </a:lnTo>
                  <a:lnTo>
                    <a:pt x="67335" y="386600"/>
                  </a:lnTo>
                  <a:lnTo>
                    <a:pt x="59372" y="391007"/>
                  </a:lnTo>
                  <a:lnTo>
                    <a:pt x="53022" y="397649"/>
                  </a:lnTo>
                  <a:lnTo>
                    <a:pt x="48666" y="409117"/>
                  </a:lnTo>
                  <a:lnTo>
                    <a:pt x="48717" y="410146"/>
                  </a:lnTo>
                  <a:lnTo>
                    <a:pt x="212547" y="512521"/>
                  </a:lnTo>
                  <a:lnTo>
                    <a:pt x="225031" y="515442"/>
                  </a:lnTo>
                  <a:lnTo>
                    <a:pt x="235165" y="514565"/>
                  </a:lnTo>
                  <a:lnTo>
                    <a:pt x="251434" y="512076"/>
                  </a:lnTo>
                  <a:lnTo>
                    <a:pt x="316712" y="503682"/>
                  </a:lnTo>
                  <a:lnTo>
                    <a:pt x="317093" y="503682"/>
                  </a:lnTo>
                  <a:lnTo>
                    <a:pt x="339318" y="502081"/>
                  </a:lnTo>
                  <a:lnTo>
                    <a:pt x="344081" y="503313"/>
                  </a:lnTo>
                  <a:lnTo>
                    <a:pt x="353949" y="503682"/>
                  </a:lnTo>
                  <a:lnTo>
                    <a:pt x="353949" y="508546"/>
                  </a:lnTo>
                  <a:lnTo>
                    <a:pt x="349097" y="521804"/>
                  </a:lnTo>
                  <a:lnTo>
                    <a:pt x="420230" y="527989"/>
                  </a:lnTo>
                  <a:lnTo>
                    <a:pt x="424218" y="527989"/>
                  </a:lnTo>
                  <a:lnTo>
                    <a:pt x="427304" y="525780"/>
                  </a:lnTo>
                  <a:lnTo>
                    <a:pt x="427748" y="521804"/>
                  </a:lnTo>
                  <a:lnTo>
                    <a:pt x="428548" y="512965"/>
                  </a:lnTo>
                  <a:lnTo>
                    <a:pt x="428625" y="512076"/>
                  </a:lnTo>
                  <a:lnTo>
                    <a:pt x="440524" y="380860"/>
                  </a:lnTo>
                  <a:lnTo>
                    <a:pt x="440563" y="376440"/>
                  </a:lnTo>
                  <a:close/>
                </a:path>
                <a:path w="545464" h="528319">
                  <a:moveTo>
                    <a:pt x="442455" y="70078"/>
                  </a:moveTo>
                  <a:lnTo>
                    <a:pt x="390969" y="65392"/>
                  </a:lnTo>
                  <a:lnTo>
                    <a:pt x="387654" y="101917"/>
                  </a:lnTo>
                  <a:lnTo>
                    <a:pt x="439140" y="106603"/>
                  </a:lnTo>
                  <a:lnTo>
                    <a:pt x="442455" y="70078"/>
                  </a:lnTo>
                  <a:close/>
                </a:path>
                <a:path w="545464" h="528319">
                  <a:moveTo>
                    <a:pt x="545287" y="129019"/>
                  </a:moveTo>
                  <a:lnTo>
                    <a:pt x="541985" y="125476"/>
                  </a:lnTo>
                  <a:lnTo>
                    <a:pt x="534136" y="117081"/>
                  </a:lnTo>
                  <a:lnTo>
                    <a:pt x="527113" y="109575"/>
                  </a:lnTo>
                  <a:lnTo>
                    <a:pt x="526288" y="108686"/>
                  </a:lnTo>
                  <a:lnTo>
                    <a:pt x="526288" y="109575"/>
                  </a:lnTo>
                  <a:lnTo>
                    <a:pt x="517893" y="100685"/>
                  </a:lnTo>
                  <a:lnTo>
                    <a:pt x="517893" y="117081"/>
                  </a:lnTo>
                  <a:lnTo>
                    <a:pt x="495338" y="114922"/>
                  </a:lnTo>
                  <a:lnTo>
                    <a:pt x="487400" y="200596"/>
                  </a:lnTo>
                  <a:lnTo>
                    <a:pt x="322580" y="185572"/>
                  </a:lnTo>
                  <a:lnTo>
                    <a:pt x="330530" y="99860"/>
                  </a:lnTo>
                  <a:lnTo>
                    <a:pt x="307555" y="97650"/>
                  </a:lnTo>
                  <a:lnTo>
                    <a:pt x="359257" y="59651"/>
                  </a:lnTo>
                  <a:lnTo>
                    <a:pt x="361911" y="28282"/>
                  </a:lnTo>
                  <a:lnTo>
                    <a:pt x="382231" y="30048"/>
                  </a:lnTo>
                  <a:lnTo>
                    <a:pt x="380911" y="43738"/>
                  </a:lnTo>
                  <a:lnTo>
                    <a:pt x="401688" y="28282"/>
                  </a:lnTo>
                  <a:lnTo>
                    <a:pt x="411772" y="20764"/>
                  </a:lnTo>
                  <a:lnTo>
                    <a:pt x="420674" y="14135"/>
                  </a:lnTo>
                  <a:lnTo>
                    <a:pt x="517893" y="117081"/>
                  </a:lnTo>
                  <a:lnTo>
                    <a:pt x="517893" y="100685"/>
                  </a:lnTo>
                  <a:lnTo>
                    <a:pt x="436168" y="14135"/>
                  </a:lnTo>
                  <a:lnTo>
                    <a:pt x="429069" y="6629"/>
                  </a:lnTo>
                  <a:lnTo>
                    <a:pt x="422884" y="0"/>
                  </a:lnTo>
                  <a:lnTo>
                    <a:pt x="415378" y="5308"/>
                  </a:lnTo>
                  <a:lnTo>
                    <a:pt x="394169" y="20764"/>
                  </a:lnTo>
                  <a:lnTo>
                    <a:pt x="387667" y="19888"/>
                  </a:lnTo>
                  <a:lnTo>
                    <a:pt x="352628" y="16344"/>
                  </a:lnTo>
                  <a:lnTo>
                    <a:pt x="349097" y="53467"/>
                  </a:lnTo>
                  <a:lnTo>
                    <a:pt x="301371" y="88811"/>
                  </a:lnTo>
                  <a:lnTo>
                    <a:pt x="278828" y="105156"/>
                  </a:lnTo>
                  <a:lnTo>
                    <a:pt x="319036" y="108686"/>
                  </a:lnTo>
                  <a:lnTo>
                    <a:pt x="318960" y="109575"/>
                  </a:lnTo>
                  <a:lnTo>
                    <a:pt x="311086" y="194411"/>
                  </a:lnTo>
                  <a:lnTo>
                    <a:pt x="497128" y="211201"/>
                  </a:lnTo>
                  <a:lnTo>
                    <a:pt x="498106" y="200596"/>
                  </a:lnTo>
                  <a:lnTo>
                    <a:pt x="505079" y="125476"/>
                  </a:lnTo>
                  <a:lnTo>
                    <a:pt x="545287" y="129019"/>
                  </a:lnTo>
                  <a:close/>
                </a:path>
              </a:pathLst>
            </a:custGeom>
            <a:solidFill>
              <a:srgbClr val="007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586755" y="7033655"/>
            <a:ext cx="1134745" cy="41338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00405" marR="6985" indent="-20955">
              <a:lnSpc>
                <a:spcPct val="109400"/>
              </a:lnSpc>
              <a:spcBef>
                <a:spcPts val="5"/>
              </a:spcBef>
            </a:pPr>
            <a:r>
              <a:rPr sz="600" b="0" spc="-10" dirty="0">
                <a:latin typeface="BentonSansCond Light"/>
                <a:cs typeface="BentonSansCond Light"/>
              </a:rPr>
              <a:t>S0000043508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P0000140813</a:t>
            </a:r>
            <a:endParaRPr sz="600">
              <a:latin typeface="BentonSansCond Light"/>
              <a:cs typeface="BentonSansCond Light"/>
            </a:endParaRPr>
          </a:p>
          <a:p>
            <a:pPr marL="12700" marR="5080" indent="657860">
              <a:lnSpc>
                <a:spcPts val="790"/>
              </a:lnSpc>
              <a:spcBef>
                <a:spcPts val="25"/>
              </a:spcBef>
            </a:pPr>
            <a:r>
              <a:rPr sz="600" b="0" dirty="0">
                <a:latin typeface="BentonSansCond Light"/>
                <a:cs typeface="BentonSansCond Light"/>
              </a:rPr>
              <a:t>PPT/</a:t>
            </a:r>
            <a:r>
              <a:rPr sz="600" b="0" spc="225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Tmpl</a:t>
            </a:r>
            <a:r>
              <a:rPr sz="600" b="0" spc="-5" dirty="0">
                <a:latin typeface="BentonSansCond Light"/>
                <a:cs typeface="BentonSansCond Light"/>
              </a:rPr>
              <a:t> </a:t>
            </a:r>
            <a:r>
              <a:rPr sz="600" b="0" spc="-25" dirty="0">
                <a:latin typeface="BentonSansCond Light"/>
                <a:cs typeface="BentonSansCond Light"/>
              </a:rPr>
              <a:t>1.6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Copyright</a:t>
            </a:r>
            <a:r>
              <a:rPr sz="600" b="0" dirty="0">
                <a:latin typeface="BentonSansCond Light"/>
                <a:cs typeface="BentonSansCond Light"/>
              </a:rPr>
              <a:t> © 2026 All</a:t>
            </a:r>
            <a:r>
              <a:rPr sz="600" b="0" spc="20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Rights</a:t>
            </a:r>
            <a:r>
              <a:rPr sz="600" b="0" spc="5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Reserved</a:t>
            </a:r>
            <a:endParaRPr sz="600">
              <a:latin typeface="BentonSansCond Light"/>
              <a:cs typeface="BentonSansCond Ligh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260397" y="7266914"/>
            <a:ext cx="102235" cy="20320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b="0" spc="-50" dirty="0">
                <a:latin typeface="BentonSansCond Light"/>
                <a:cs typeface="BentonSansCond Light"/>
              </a:rPr>
              <a:t>4</a:t>
            </a:r>
            <a:endParaRPr sz="1200">
              <a:latin typeface="BentonSansCond Light"/>
              <a:cs typeface="BentonSansCond Ligh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3386" y="332655"/>
            <a:ext cx="11595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BentonSans Bold"/>
                <a:cs typeface="BentonSans Bold"/>
              </a:rPr>
              <a:t>US</a:t>
            </a:r>
            <a:r>
              <a:rPr sz="1600" b="1" spc="-45" dirty="0">
                <a:latin typeface="BentonSans Bold"/>
                <a:cs typeface="BentonSans Bold"/>
              </a:rPr>
              <a:t> </a:t>
            </a:r>
            <a:r>
              <a:rPr sz="1600" b="1" spc="-10" dirty="0">
                <a:latin typeface="BentonSans Bold"/>
                <a:cs typeface="BentonSans Bold"/>
              </a:rPr>
              <a:t>Outlook</a:t>
            </a:r>
            <a:endParaRPr sz="1600">
              <a:latin typeface="BentonSans Bold"/>
              <a:cs typeface="BentonSans Bold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89229" y="2154872"/>
          <a:ext cx="6211570" cy="2121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68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0710"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400" b="0" dirty="0">
                          <a:latin typeface="BentonSans Book"/>
                          <a:cs typeface="BentonSans Book"/>
                        </a:rPr>
                        <a:t>Cycle:</a:t>
                      </a:r>
                      <a:r>
                        <a:rPr sz="1400" b="0" spc="-5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Rising</a:t>
                      </a:r>
                      <a:r>
                        <a:rPr sz="1400" b="0" spc="-3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tailwinds,</a:t>
                      </a:r>
                      <a:r>
                        <a:rPr sz="1400" b="0" spc="-6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fading</a:t>
                      </a:r>
                      <a:r>
                        <a:rPr sz="1400" b="0" spc="-4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headwinds,</a:t>
                      </a:r>
                      <a:r>
                        <a:rPr sz="1400" b="0" spc="-7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renewed</a:t>
                      </a:r>
                      <a:r>
                        <a:rPr sz="1400" b="0" spc="-4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uncertainty</a:t>
                      </a:r>
                      <a:endParaRPr sz="1400">
                        <a:latin typeface="BentonSans Book"/>
                        <a:cs typeface="BentonSans Book"/>
                      </a:endParaRPr>
                    </a:p>
                  </a:txBody>
                  <a:tcPr marL="0" marR="0" marT="116839" marB="0">
                    <a:lnL w="76200">
                      <a:solidFill>
                        <a:srgbClr val="70C5E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Debt,</a:t>
                      </a:r>
                      <a:r>
                        <a:rPr sz="1400" b="0" spc="-6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Demographics</a:t>
                      </a:r>
                      <a:r>
                        <a:rPr sz="1400" b="0" spc="-3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&amp;</a:t>
                      </a:r>
                      <a:r>
                        <a:rPr sz="1400" b="0" spc="-3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AI-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Dynamism:</a:t>
                      </a:r>
                      <a:r>
                        <a:rPr sz="1400" b="0" spc="-7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Who</a:t>
                      </a:r>
                      <a:r>
                        <a:rPr sz="1400" b="0" spc="-3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20" dirty="0">
                          <a:latin typeface="BentonSans Book"/>
                          <a:cs typeface="BentonSans Book"/>
                        </a:rPr>
                        <a:t>Wins</a:t>
                      </a:r>
                      <a:endParaRPr sz="1400">
                        <a:latin typeface="BentonSans Book"/>
                        <a:cs typeface="BentonSans Book"/>
                      </a:endParaRPr>
                    </a:p>
                  </a:txBody>
                  <a:tcPr marL="0" marR="0" marT="84455" marB="0">
                    <a:lnL w="76200">
                      <a:solidFill>
                        <a:srgbClr val="F1A9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1400" b="0" spc="-20" dirty="0">
                          <a:latin typeface="BentonSans Book"/>
                          <a:cs typeface="BentonSans Book"/>
                        </a:rPr>
                        <a:t>Davos</a:t>
                      </a:r>
                      <a:r>
                        <a:rPr sz="1400" b="0" spc="-4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to</a:t>
                      </a:r>
                      <a:r>
                        <a:rPr sz="1400" b="0" spc="-1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Donroe:</a:t>
                      </a:r>
                      <a:r>
                        <a:rPr sz="1400" b="0" spc="-7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The</a:t>
                      </a:r>
                      <a:r>
                        <a:rPr sz="1400" b="0" spc="-2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emerging</a:t>
                      </a:r>
                      <a:r>
                        <a:rPr sz="1400" b="0" spc="-50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new</a:t>
                      </a:r>
                      <a:r>
                        <a:rPr sz="1400" b="0" spc="-2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dirty="0">
                          <a:latin typeface="BentonSans Book"/>
                          <a:cs typeface="BentonSans Book"/>
                        </a:rPr>
                        <a:t>world</a:t>
                      </a:r>
                      <a:r>
                        <a:rPr sz="1400" b="0" spc="-5" dirty="0">
                          <a:latin typeface="BentonSans Book"/>
                          <a:cs typeface="BentonSans Book"/>
                        </a:rPr>
                        <a:t> </a:t>
                      </a:r>
                      <a:r>
                        <a:rPr sz="1400" b="0" spc="-10" dirty="0">
                          <a:latin typeface="BentonSans Book"/>
                          <a:cs typeface="BentonSans Book"/>
                        </a:rPr>
                        <a:t>order</a:t>
                      </a:r>
                      <a:endParaRPr sz="1400">
                        <a:latin typeface="BentonSans Book"/>
                        <a:cs typeface="BentonSans Book"/>
                      </a:endParaRPr>
                    </a:p>
                  </a:txBody>
                  <a:tcPr marL="0" marR="0" marT="99695" marB="0">
                    <a:lnL w="76200">
                      <a:solidFill>
                        <a:srgbClr val="A7A1C3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455791" y="2755615"/>
            <a:ext cx="6035040" cy="0"/>
          </a:xfrm>
          <a:custGeom>
            <a:avLst/>
            <a:gdLst/>
            <a:ahLst/>
            <a:cxnLst/>
            <a:rect l="l" t="t" r="r" b="b"/>
            <a:pathLst>
              <a:path w="6035040">
                <a:moveTo>
                  <a:pt x="0" y="0"/>
                </a:moveTo>
                <a:lnTo>
                  <a:pt x="6035040" y="0"/>
                </a:lnTo>
              </a:path>
            </a:pathLst>
          </a:custGeom>
          <a:ln w="6350">
            <a:solidFill>
              <a:srgbClr val="D6D2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5791" y="3567314"/>
            <a:ext cx="6035040" cy="0"/>
          </a:xfrm>
          <a:custGeom>
            <a:avLst/>
            <a:gdLst/>
            <a:ahLst/>
            <a:cxnLst/>
            <a:rect l="l" t="t" r="r" b="b"/>
            <a:pathLst>
              <a:path w="6035040">
                <a:moveTo>
                  <a:pt x="0" y="0"/>
                </a:moveTo>
                <a:lnTo>
                  <a:pt x="6035040" y="0"/>
                </a:lnTo>
              </a:path>
            </a:pathLst>
          </a:custGeom>
          <a:ln w="6350">
            <a:solidFill>
              <a:srgbClr val="D6D2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586755" y="7033655"/>
            <a:ext cx="1134745" cy="41338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711200" marR="6985" indent="-31750">
              <a:lnSpc>
                <a:spcPct val="109400"/>
              </a:lnSpc>
              <a:spcBef>
                <a:spcPts val="5"/>
              </a:spcBef>
            </a:pPr>
            <a:r>
              <a:rPr sz="600" b="0" spc="-10" dirty="0">
                <a:latin typeface="BentonSansCond Light"/>
                <a:cs typeface="BentonSansCond Light"/>
              </a:rPr>
              <a:t>S0000043508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P0000140811</a:t>
            </a:r>
            <a:endParaRPr sz="600">
              <a:latin typeface="BentonSansCond Light"/>
              <a:cs typeface="BentonSansCond Light"/>
            </a:endParaRPr>
          </a:p>
          <a:p>
            <a:pPr marL="12700" marR="5080" indent="657860">
              <a:lnSpc>
                <a:spcPts val="790"/>
              </a:lnSpc>
              <a:spcBef>
                <a:spcPts val="25"/>
              </a:spcBef>
            </a:pPr>
            <a:r>
              <a:rPr sz="600" b="0" dirty="0">
                <a:latin typeface="BentonSansCond Light"/>
                <a:cs typeface="BentonSansCond Light"/>
              </a:rPr>
              <a:t>PPT/</a:t>
            </a:r>
            <a:r>
              <a:rPr sz="600" b="0" spc="225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Tmpl</a:t>
            </a:r>
            <a:r>
              <a:rPr sz="600" b="0" spc="-5" dirty="0">
                <a:latin typeface="BentonSansCond Light"/>
                <a:cs typeface="BentonSansCond Light"/>
              </a:rPr>
              <a:t> </a:t>
            </a:r>
            <a:r>
              <a:rPr sz="600" b="0" spc="-25" dirty="0">
                <a:latin typeface="BentonSansCond Light"/>
                <a:cs typeface="BentonSansCond Light"/>
              </a:rPr>
              <a:t>1.6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Copyright</a:t>
            </a:r>
            <a:r>
              <a:rPr sz="600" b="0" dirty="0">
                <a:latin typeface="BentonSansCond Light"/>
                <a:cs typeface="BentonSansCond Light"/>
              </a:rPr>
              <a:t> © 2026 All</a:t>
            </a:r>
            <a:r>
              <a:rPr sz="600" b="0" spc="20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Rights</a:t>
            </a:r>
            <a:r>
              <a:rPr sz="600" b="0" spc="5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Reserved</a:t>
            </a:r>
            <a:endParaRPr sz="600">
              <a:latin typeface="BentonSansCond Light"/>
              <a:cs typeface="BentonSansCond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016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40</a:t>
            </a:fld>
            <a:endParaRPr spc="-25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3386" y="332655"/>
            <a:ext cx="17443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BentonSans Bold"/>
                <a:cs typeface="BentonSans Bold"/>
              </a:rPr>
              <a:t>Important</a:t>
            </a:r>
            <a:r>
              <a:rPr sz="1600" b="1" spc="-70" dirty="0">
                <a:latin typeface="BentonSans Bold"/>
                <a:cs typeface="BentonSans Bold"/>
              </a:rPr>
              <a:t> </a:t>
            </a:r>
            <a:r>
              <a:rPr sz="1600" b="1" spc="-10" dirty="0">
                <a:latin typeface="BentonSans Bold"/>
                <a:cs typeface="BentonSans Bold"/>
              </a:rPr>
              <a:t>Notice</a:t>
            </a:r>
            <a:endParaRPr sz="1600">
              <a:latin typeface="BentonSans Bold"/>
              <a:cs typeface="BentonSans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6755" y="7033655"/>
            <a:ext cx="1134745" cy="41338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685165" marR="6985" indent="5080">
              <a:lnSpc>
                <a:spcPct val="109400"/>
              </a:lnSpc>
              <a:spcBef>
                <a:spcPts val="5"/>
              </a:spcBef>
            </a:pPr>
            <a:r>
              <a:rPr sz="600" b="0" spc="-10" dirty="0">
                <a:latin typeface="BentonSansCond Light"/>
                <a:cs typeface="BentonSansCond Light"/>
              </a:rPr>
              <a:t>S0000006515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P0000076572</a:t>
            </a:r>
            <a:endParaRPr sz="600">
              <a:latin typeface="BentonSansCond Light"/>
              <a:cs typeface="BentonSansCond Light"/>
            </a:endParaRPr>
          </a:p>
          <a:p>
            <a:pPr marL="12700" marR="5080" indent="652145">
              <a:lnSpc>
                <a:spcPts val="790"/>
              </a:lnSpc>
              <a:spcBef>
                <a:spcPts val="25"/>
              </a:spcBef>
            </a:pPr>
            <a:r>
              <a:rPr sz="600" b="0" dirty="0">
                <a:latin typeface="BentonSansCond Light"/>
                <a:cs typeface="BentonSansCond Light"/>
              </a:rPr>
              <a:t>PPT/</a:t>
            </a:r>
            <a:r>
              <a:rPr sz="600" b="0" spc="265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Tmpl</a:t>
            </a:r>
            <a:r>
              <a:rPr sz="600" b="0" spc="-5" dirty="0">
                <a:latin typeface="BentonSansCond Light"/>
                <a:cs typeface="BentonSansCond Light"/>
              </a:rPr>
              <a:t> </a:t>
            </a:r>
            <a:r>
              <a:rPr sz="600" b="0" spc="-25" dirty="0">
                <a:latin typeface="BentonSansCond Light"/>
                <a:cs typeface="BentonSansCond Light"/>
              </a:rPr>
              <a:t>1.6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Copyright</a:t>
            </a:r>
            <a:r>
              <a:rPr sz="600" b="0" dirty="0">
                <a:latin typeface="BentonSansCond Light"/>
                <a:cs typeface="BentonSansCond Light"/>
              </a:rPr>
              <a:t> © 2026 All</a:t>
            </a:r>
            <a:r>
              <a:rPr sz="600" b="0" spc="20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Rights</a:t>
            </a:r>
            <a:r>
              <a:rPr sz="600" b="0" spc="5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Reserved</a:t>
            </a:r>
            <a:endParaRPr sz="600">
              <a:latin typeface="BentonSansCond Light"/>
              <a:cs typeface="BentonSansCond 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41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34554" y="1487957"/>
            <a:ext cx="9392920" cy="522287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15875">
              <a:lnSpc>
                <a:spcPts val="900"/>
              </a:lnSpc>
              <a:spcBef>
                <a:spcPts val="185"/>
              </a:spcBef>
            </a:pPr>
            <a:r>
              <a:rPr sz="800" b="0" spc="-10" dirty="0">
                <a:latin typeface="BentonSans Book"/>
                <a:cs typeface="BentonSans Book"/>
              </a:rPr>
              <a:t>Wellington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Management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Company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LLP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(WMC)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is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 </a:t>
            </a:r>
            <a:r>
              <a:rPr sz="800" b="0" spc="-10" dirty="0">
                <a:latin typeface="BentonSans Book"/>
                <a:cs typeface="BentonSans Book"/>
              </a:rPr>
              <a:t>independently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owned </a:t>
            </a:r>
            <a:r>
              <a:rPr sz="800" b="0" spc="-10" dirty="0">
                <a:latin typeface="BentonSans Book"/>
                <a:cs typeface="BentonSans Book"/>
              </a:rPr>
              <a:t>investment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adviser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registered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with the</a:t>
            </a:r>
            <a:r>
              <a:rPr sz="800" b="0" spc="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US</a:t>
            </a:r>
            <a:r>
              <a:rPr sz="800" b="0" spc="2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Securities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and Exchange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Commission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(SEC).</a:t>
            </a:r>
            <a:r>
              <a:rPr sz="800" b="0" dirty="0">
                <a:latin typeface="BentonSans Book"/>
                <a:cs typeface="BentonSans Book"/>
              </a:rPr>
              <a:t> WMC</a:t>
            </a:r>
            <a:r>
              <a:rPr sz="800" b="0" spc="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is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also </a:t>
            </a:r>
            <a:r>
              <a:rPr sz="800" b="0" spc="-10" dirty="0">
                <a:latin typeface="BentonSans Book"/>
                <a:cs typeface="BentonSans Book"/>
              </a:rPr>
              <a:t>registered </a:t>
            </a:r>
            <a:r>
              <a:rPr sz="800" b="0" dirty="0">
                <a:latin typeface="BentonSans Book"/>
                <a:cs typeface="BentonSans Book"/>
              </a:rPr>
              <a:t>with the</a:t>
            </a:r>
            <a:r>
              <a:rPr sz="800" b="0" spc="15" dirty="0">
                <a:latin typeface="BentonSans Book"/>
                <a:cs typeface="BentonSans Book"/>
              </a:rPr>
              <a:t> </a:t>
            </a:r>
            <a:r>
              <a:rPr sz="800" b="0" spc="-25" dirty="0">
                <a:latin typeface="BentonSans Book"/>
                <a:cs typeface="BentonSans Book"/>
              </a:rPr>
              <a:t>US</a:t>
            </a:r>
            <a:r>
              <a:rPr sz="800" b="0" spc="50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Commodity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Futures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Trading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Commission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(CFTC)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as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commodity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trading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advisor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(CTA)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and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commodity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pool</a:t>
            </a:r>
            <a:r>
              <a:rPr sz="800" b="0" spc="-10" dirty="0">
                <a:latin typeface="BentonSans Book"/>
                <a:cs typeface="BentonSans Book"/>
              </a:rPr>
              <a:t> operator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(CPO).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WMC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serves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as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CTA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to</a:t>
            </a:r>
            <a:r>
              <a:rPr sz="800" b="0" spc="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certain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clients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including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commodity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pools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operated</a:t>
            </a:r>
            <a:r>
              <a:rPr sz="800" b="0" spc="50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by</a:t>
            </a:r>
            <a:r>
              <a:rPr sz="800" b="0" spc="2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registered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commodity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pool</a:t>
            </a:r>
            <a:r>
              <a:rPr sz="800" b="0" spc="-10" dirty="0">
                <a:latin typeface="BentonSans Book"/>
                <a:cs typeface="BentonSans Book"/>
              </a:rPr>
              <a:t> operators.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WMC</a:t>
            </a:r>
            <a:r>
              <a:rPr sz="800" b="0" spc="3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provides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commodity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trading </a:t>
            </a:r>
            <a:r>
              <a:rPr sz="800" b="0" dirty="0">
                <a:latin typeface="BentonSans Book"/>
                <a:cs typeface="BentonSans Book"/>
              </a:rPr>
              <a:t>advice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to</a:t>
            </a:r>
            <a:r>
              <a:rPr sz="800" b="0" spc="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all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other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clients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reliance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on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exemptions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from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CTA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registration.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WMC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serves as a</a:t>
            </a:r>
            <a:r>
              <a:rPr sz="800" b="0" spc="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CPO</a:t>
            </a:r>
            <a:r>
              <a:rPr sz="800" b="0" spc="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to</a:t>
            </a:r>
            <a:r>
              <a:rPr sz="800" b="0" spc="1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Wellington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sponsored</a:t>
            </a:r>
            <a:r>
              <a:rPr sz="800" b="0" spc="50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pooled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vehicles.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WMC,</a:t>
            </a:r>
            <a:r>
              <a:rPr sz="800" b="0" spc="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along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with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its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affiliates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(collectively,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Wellington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Management),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provides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investment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management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and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investment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advisory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services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to</a:t>
            </a:r>
            <a:r>
              <a:rPr sz="800" b="0" spc="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institutions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around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the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world. </a:t>
            </a:r>
            <a:r>
              <a:rPr sz="800" b="0" spc="-10" dirty="0">
                <a:latin typeface="BentonSans Book"/>
                <a:cs typeface="BentonSans Book"/>
              </a:rPr>
              <a:t>Wellington</a:t>
            </a:r>
            <a:r>
              <a:rPr sz="800" b="0" spc="50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Management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Group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LLP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(WMG),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 </a:t>
            </a:r>
            <a:r>
              <a:rPr sz="800" b="0" spc="-10" dirty="0">
                <a:latin typeface="BentonSans Book"/>
                <a:cs typeface="BentonSans Book"/>
              </a:rPr>
              <a:t>Massachusetts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limited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liability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partnership,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serves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as the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ultimate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parent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holding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company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of the Wellington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Management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global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organization.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All of the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partners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are </a:t>
            </a:r>
            <a:r>
              <a:rPr sz="800" b="0" spc="-10" dirty="0">
                <a:latin typeface="BentonSans Book"/>
                <a:cs typeface="BentonSans Book"/>
              </a:rPr>
              <a:t>full-</a:t>
            </a:r>
            <a:r>
              <a:rPr sz="800" b="0" dirty="0">
                <a:latin typeface="BentonSans Book"/>
                <a:cs typeface="BentonSans Book"/>
              </a:rPr>
              <a:t>time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professional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members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of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Wellington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Management.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Located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</a:t>
            </a:r>
            <a:r>
              <a:rPr sz="800" b="0" spc="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Boston,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Massachusetts,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Wellington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Management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also has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offices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</a:t>
            </a:r>
            <a:r>
              <a:rPr sz="800" b="0" spc="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Chicago,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Illinois;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New</a:t>
            </a:r>
            <a:r>
              <a:rPr sz="800" b="0" spc="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York,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New</a:t>
            </a:r>
            <a:r>
              <a:rPr sz="800" b="0" spc="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York;</a:t>
            </a:r>
            <a:r>
              <a:rPr sz="800" b="0" spc="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Radnor,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Pennsylvania;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spc="-25" dirty="0">
                <a:latin typeface="BentonSans Book"/>
                <a:cs typeface="BentonSans Book"/>
              </a:rPr>
              <a:t>San</a:t>
            </a:r>
            <a:r>
              <a:rPr sz="800" b="0" spc="50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Francisco,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California;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DIFC,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Dubai;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Frankfurt;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Hong</a:t>
            </a:r>
            <a:r>
              <a:rPr sz="800" b="0" spc="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Kong;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London;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Luxembourg;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Madrid; Milan;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Shanghai;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Singapore;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Sydney;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Tokyo; </a:t>
            </a:r>
            <a:r>
              <a:rPr sz="800" b="0" spc="-10" dirty="0">
                <a:latin typeface="BentonSans Book"/>
                <a:cs typeface="BentonSans Book"/>
              </a:rPr>
              <a:t>Toronto;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and Zurich.</a:t>
            </a:r>
            <a:r>
              <a:rPr sz="800" b="0" spc="210" dirty="0">
                <a:latin typeface="BentonSans Book"/>
                <a:cs typeface="BentonSans Book"/>
              </a:rPr>
              <a:t> </a:t>
            </a:r>
            <a:r>
              <a:rPr sz="800" dirty="0">
                <a:solidFill>
                  <a:srgbClr val="7E7B79"/>
                </a:solidFill>
                <a:latin typeface="Wingdings"/>
                <a:cs typeface="Wingdings"/>
              </a:rPr>
              <a:t></a:t>
            </a:r>
            <a:r>
              <a:rPr sz="800" spc="210" dirty="0">
                <a:solidFill>
                  <a:srgbClr val="7E7B79"/>
                </a:solidFill>
                <a:latin typeface="Times New Roman"/>
                <a:cs typeface="Times New Roman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This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material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is </a:t>
            </a:r>
            <a:r>
              <a:rPr sz="800" b="0" spc="-10" dirty="0">
                <a:latin typeface="BentonSans Book"/>
                <a:cs typeface="BentonSans Book"/>
              </a:rPr>
              <a:t>prepared </a:t>
            </a:r>
            <a:r>
              <a:rPr sz="800" b="0" dirty="0">
                <a:latin typeface="BentonSans Book"/>
                <a:cs typeface="BentonSans Book"/>
              </a:rPr>
              <a:t>for,</a:t>
            </a:r>
            <a:r>
              <a:rPr sz="800" b="0" spc="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and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authorized</a:t>
            </a:r>
            <a:r>
              <a:rPr sz="800" b="0" spc="500" dirty="0">
                <a:latin typeface="BentonSans Book"/>
                <a:cs typeface="BentonSans Book"/>
              </a:rPr>
              <a:t>  </a:t>
            </a:r>
            <a:r>
              <a:rPr sz="800" b="0" dirty="0">
                <a:latin typeface="BentonSans Book"/>
                <a:cs typeface="BentonSans Book"/>
              </a:rPr>
              <a:t>for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internal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use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by,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designated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institutional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and </a:t>
            </a:r>
            <a:r>
              <a:rPr sz="800" b="0" spc="-10" dirty="0">
                <a:latin typeface="BentonSans Book"/>
                <a:cs typeface="BentonSans Book"/>
              </a:rPr>
              <a:t>professional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investors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and their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consultants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or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for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such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other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use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as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may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be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authorized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by</a:t>
            </a:r>
            <a:r>
              <a:rPr sz="800" b="0" spc="2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Wellington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Management.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This material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and/or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its</a:t>
            </a:r>
            <a:r>
              <a:rPr sz="800" b="0" spc="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contents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spc="-25" dirty="0">
                <a:latin typeface="BentonSans Book"/>
                <a:cs typeface="BentonSans Book"/>
              </a:rPr>
              <a:t>are</a:t>
            </a:r>
            <a:r>
              <a:rPr sz="800" b="0" spc="50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current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at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the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time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of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writing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and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may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not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be</a:t>
            </a:r>
            <a:r>
              <a:rPr sz="800" b="0" spc="-10" dirty="0">
                <a:latin typeface="BentonSans Book"/>
                <a:cs typeface="BentonSans Book"/>
              </a:rPr>
              <a:t> reproduced</a:t>
            </a:r>
            <a:r>
              <a:rPr sz="800" b="0" spc="-4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or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distributed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whole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or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part,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for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any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purpose,</a:t>
            </a:r>
            <a:r>
              <a:rPr sz="800" b="0" spc="-4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without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the express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written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consent</a:t>
            </a:r>
            <a:r>
              <a:rPr sz="800" b="0" spc="-4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of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Wellington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Management.</a:t>
            </a:r>
            <a:r>
              <a:rPr sz="800" b="0" spc="-4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This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material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is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not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intended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spc="-25" dirty="0">
                <a:latin typeface="BentonSans Book"/>
                <a:cs typeface="BentonSans Book"/>
              </a:rPr>
              <a:t>to</a:t>
            </a:r>
            <a:r>
              <a:rPr sz="800" b="0" spc="50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constitute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investment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advice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or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offer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to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sell,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or the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solicitation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of an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offer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to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purchase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shares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or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other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securities.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Investors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should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always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obtain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and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read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up-</a:t>
            </a:r>
            <a:r>
              <a:rPr sz="800" b="0" spc="-10" dirty="0">
                <a:latin typeface="BentonSans Book"/>
                <a:cs typeface="BentonSans Book"/>
              </a:rPr>
              <a:t>to-date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investment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services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description</a:t>
            </a:r>
            <a:r>
              <a:rPr sz="800" b="0" spc="500" dirty="0">
                <a:latin typeface="BentonSans Book"/>
                <a:cs typeface="BentonSans Book"/>
              </a:rPr>
              <a:t>  </a:t>
            </a:r>
            <a:r>
              <a:rPr sz="800" b="0" dirty="0">
                <a:latin typeface="BentonSans Book"/>
                <a:cs typeface="BentonSans Book"/>
              </a:rPr>
              <a:t>or </a:t>
            </a:r>
            <a:r>
              <a:rPr sz="800" b="0" spc="-10" dirty="0">
                <a:latin typeface="BentonSans Book"/>
                <a:cs typeface="BentonSans Book"/>
              </a:rPr>
              <a:t>prospectus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before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deciding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whether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to</a:t>
            </a:r>
            <a:r>
              <a:rPr sz="800" b="0" spc="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appoint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investment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manager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or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to</a:t>
            </a:r>
            <a:r>
              <a:rPr sz="800" b="0" spc="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invest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</a:t>
            </a:r>
            <a:r>
              <a:rPr sz="800" b="0" spc="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fund.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Any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views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expressed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herein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are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those of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the </a:t>
            </a:r>
            <a:r>
              <a:rPr sz="800" b="0" spc="-10" dirty="0">
                <a:latin typeface="BentonSans Book"/>
                <a:cs typeface="BentonSans Book"/>
              </a:rPr>
              <a:t>author(s),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are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based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on </a:t>
            </a:r>
            <a:r>
              <a:rPr sz="800" b="0" spc="-10" dirty="0">
                <a:latin typeface="BentonSans Book"/>
                <a:cs typeface="BentonSans Book"/>
              </a:rPr>
              <a:t>available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information,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and are</a:t>
            </a:r>
            <a:r>
              <a:rPr sz="800" b="0" spc="1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subject</a:t>
            </a:r>
            <a:r>
              <a:rPr sz="800" b="0" spc="500" dirty="0">
                <a:latin typeface="BentonSans Book"/>
                <a:cs typeface="BentonSans Book"/>
              </a:rPr>
              <a:t>  </a:t>
            </a:r>
            <a:r>
              <a:rPr sz="800" b="0" dirty="0">
                <a:latin typeface="BentonSans Book"/>
                <a:cs typeface="BentonSans Book"/>
              </a:rPr>
              <a:t>to change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without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notice.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Individual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portfolio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management</a:t>
            </a:r>
            <a:r>
              <a:rPr sz="800" b="0" spc="-4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teams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may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hold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different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views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and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may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make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different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investment</a:t>
            </a:r>
            <a:r>
              <a:rPr sz="800" b="0" spc="-4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decisions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for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different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clients.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While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any</a:t>
            </a:r>
            <a:r>
              <a:rPr sz="800" b="0" spc="-10" dirty="0">
                <a:latin typeface="BentonSans Book"/>
                <a:cs typeface="BentonSans Book"/>
              </a:rPr>
              <a:t> third-party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data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used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is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considered</a:t>
            </a:r>
            <a:r>
              <a:rPr sz="800" b="0" spc="50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reliable,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its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accuracy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is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not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guaranteed.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Forward-looking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statements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should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not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be</a:t>
            </a:r>
            <a:r>
              <a:rPr sz="800" b="0" spc="2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considered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as guarantees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or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predictions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of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future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events. Past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results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are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not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</a:t>
            </a:r>
            <a:r>
              <a:rPr sz="800" b="0" spc="1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reliable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indicator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of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future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results.</a:t>
            </a:r>
            <a:endParaRPr sz="800">
              <a:latin typeface="BentonSans Book"/>
              <a:cs typeface="BentonSans Book"/>
            </a:endParaRPr>
          </a:p>
          <a:p>
            <a:pPr marL="12700">
              <a:lnSpc>
                <a:spcPts val="875"/>
              </a:lnSpc>
            </a:pPr>
            <a:r>
              <a:rPr sz="800" b="0" spc="-10" dirty="0">
                <a:latin typeface="BentonSans Book"/>
                <a:cs typeface="BentonSans Book"/>
              </a:rPr>
              <a:t>Wellington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assumes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no</a:t>
            </a:r>
            <a:r>
              <a:rPr sz="800" b="0" spc="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duty to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update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any </a:t>
            </a:r>
            <a:r>
              <a:rPr sz="800" b="0" spc="-10" dirty="0">
                <a:latin typeface="BentonSans Book"/>
                <a:cs typeface="BentonSans Book"/>
              </a:rPr>
              <a:t>information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this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material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the event that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such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information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changes.</a:t>
            </a:r>
            <a:endParaRPr sz="800">
              <a:latin typeface="BentonSans Book"/>
              <a:cs typeface="BentonSans Book"/>
            </a:endParaRPr>
          </a:p>
          <a:p>
            <a:pPr marL="12700" marR="5080">
              <a:lnSpc>
                <a:spcPts val="900"/>
              </a:lnSpc>
              <a:spcBef>
                <a:spcPts val="620"/>
              </a:spcBef>
            </a:pPr>
            <a:r>
              <a:rPr sz="800" b="0" dirty="0">
                <a:latin typeface="BentonSans Book"/>
                <a:cs typeface="BentonSans Book"/>
              </a:rPr>
              <a:t>In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Canada,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this material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is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provided </a:t>
            </a:r>
            <a:r>
              <a:rPr sz="800" b="0" dirty="0">
                <a:latin typeface="BentonSans Book"/>
                <a:cs typeface="BentonSans Book"/>
              </a:rPr>
              <a:t>by</a:t>
            </a:r>
            <a:r>
              <a:rPr sz="800" b="0" spc="2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Wellington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Management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Canada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ULC, a</a:t>
            </a:r>
            <a:r>
              <a:rPr sz="800" b="0" spc="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British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Columbia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unlimited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liability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company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registered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the</a:t>
            </a:r>
            <a:r>
              <a:rPr sz="800" b="0" spc="1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provinces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of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Alberta,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British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Columbia,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Manitoba,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spc="-25" dirty="0">
                <a:latin typeface="BentonSans Book"/>
                <a:cs typeface="BentonSans Book"/>
              </a:rPr>
              <a:t>New</a:t>
            </a:r>
            <a:r>
              <a:rPr sz="800" b="0" spc="50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Brunswick,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Newfoundland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and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Labrador,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Nova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Scotia,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Ontario,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Prince Edward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Island,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Quebec,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and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Saskatchewan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the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categories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of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Portfolio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Manager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and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Exempt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Market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Dealer.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Europe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(excluding</a:t>
            </a:r>
            <a:r>
              <a:rPr sz="800" b="0" spc="500" dirty="0">
                <a:latin typeface="BentonSans Book"/>
                <a:cs typeface="BentonSans Book"/>
              </a:rPr>
              <a:t>  </a:t>
            </a:r>
            <a:r>
              <a:rPr sz="800" b="0" dirty="0">
                <a:latin typeface="BentonSans Book"/>
                <a:cs typeface="BentonSans Book"/>
              </a:rPr>
              <a:t>the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United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Kingdom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and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Switzerland),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this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material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is </a:t>
            </a:r>
            <a:r>
              <a:rPr sz="800" b="0" spc="-10" dirty="0">
                <a:latin typeface="BentonSans Book"/>
                <a:cs typeface="BentonSans Book"/>
              </a:rPr>
              <a:t>provided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by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the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marketing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entity</a:t>
            </a:r>
            <a:r>
              <a:rPr sz="800" b="0" spc="-10" dirty="0">
                <a:latin typeface="BentonSans Book"/>
                <a:cs typeface="BentonSans Book"/>
              </a:rPr>
              <a:t> Wellington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Management</a:t>
            </a:r>
            <a:r>
              <a:rPr sz="800" b="0" spc="-4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Europe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GmbH (WME)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which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is</a:t>
            </a:r>
            <a:r>
              <a:rPr sz="800" b="0" spc="-10" dirty="0">
                <a:latin typeface="BentonSans Book"/>
                <a:cs typeface="BentonSans Book"/>
              </a:rPr>
              <a:t> authorized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and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regulated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by</a:t>
            </a:r>
            <a:r>
              <a:rPr sz="800" b="0" spc="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the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German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Federal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Financial</a:t>
            </a:r>
            <a:r>
              <a:rPr sz="800" b="0" spc="50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Supervisory Authority (Bundesanstalt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für </a:t>
            </a:r>
            <a:r>
              <a:rPr sz="800" b="0" spc="-10" dirty="0">
                <a:latin typeface="BentonSans Book"/>
                <a:cs typeface="BentonSans Book"/>
              </a:rPr>
              <a:t>Finanzdienstleistungsaufsicht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–</a:t>
            </a:r>
            <a:r>
              <a:rPr sz="800" b="0" spc="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BaFin).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This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material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may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only be used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countries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where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WME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is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duly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authorized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to</a:t>
            </a:r>
            <a:r>
              <a:rPr sz="800" b="0" spc="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operate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and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is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only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directed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at </a:t>
            </a:r>
            <a:r>
              <a:rPr sz="800" b="0" spc="-10" dirty="0">
                <a:latin typeface="BentonSans Book"/>
                <a:cs typeface="BentonSans Book"/>
              </a:rPr>
              <a:t>eligible</a:t>
            </a:r>
            <a:r>
              <a:rPr sz="800" b="0" spc="50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counterparties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or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professional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clients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as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defined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under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the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German </a:t>
            </a:r>
            <a:r>
              <a:rPr sz="800" b="0" spc="-10" dirty="0">
                <a:latin typeface="BentonSans Book"/>
                <a:cs typeface="BentonSans Book"/>
              </a:rPr>
              <a:t>Securities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Trading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Act.</a:t>
            </a:r>
            <a:r>
              <a:rPr sz="800" b="0" spc="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This material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does not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constitute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investment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advice,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</a:t>
            </a:r>
            <a:r>
              <a:rPr sz="800" b="0" spc="1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solicitation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to</a:t>
            </a:r>
            <a:r>
              <a:rPr sz="800" b="0" spc="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invest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</a:t>
            </a:r>
            <a:r>
              <a:rPr sz="800" b="0" spc="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financial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instruments</a:t>
            </a:r>
            <a:r>
              <a:rPr sz="800" b="0" spc="-25" dirty="0">
                <a:latin typeface="BentonSans Book"/>
                <a:cs typeface="BentonSans Book"/>
              </a:rPr>
              <a:t> or</a:t>
            </a:r>
            <a:r>
              <a:rPr sz="800" b="0" spc="500" dirty="0">
                <a:latin typeface="BentonSans Book"/>
                <a:cs typeface="BentonSans Book"/>
              </a:rPr>
              <a:t>  </a:t>
            </a:r>
            <a:r>
              <a:rPr sz="800" b="0" spc="-10" dirty="0">
                <a:latin typeface="BentonSans Book"/>
                <a:cs typeface="BentonSans Book"/>
              </a:rPr>
              <a:t>information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recommending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or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suggesting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</a:t>
            </a:r>
            <a:r>
              <a:rPr sz="800" b="0" spc="2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investment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strategy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within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the</a:t>
            </a:r>
            <a:r>
              <a:rPr sz="800" b="0" spc="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meaning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of</a:t>
            </a:r>
            <a:r>
              <a:rPr sz="800" b="0" spc="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Section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85</a:t>
            </a:r>
            <a:r>
              <a:rPr sz="800" b="0" spc="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of</a:t>
            </a:r>
            <a:r>
              <a:rPr sz="800" b="0" spc="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the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German </a:t>
            </a:r>
            <a:r>
              <a:rPr sz="800" b="0" spc="-10" dirty="0">
                <a:latin typeface="BentonSans Book"/>
                <a:cs typeface="BentonSans Book"/>
              </a:rPr>
              <a:t>Securities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Trading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Act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(Wertpapierhandelsgesetz).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dirty="0">
                <a:solidFill>
                  <a:srgbClr val="7E7B79"/>
                </a:solidFill>
                <a:latin typeface="Wingdings"/>
                <a:cs typeface="Wingdings"/>
              </a:rPr>
              <a:t></a:t>
            </a:r>
            <a:r>
              <a:rPr sz="800" spc="155" dirty="0">
                <a:solidFill>
                  <a:srgbClr val="7E7B79"/>
                </a:solidFill>
                <a:latin typeface="Times New Roman"/>
                <a:cs typeface="Times New Roman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</a:t>
            </a:r>
            <a:r>
              <a:rPr sz="800" b="0" spc="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the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United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Kingdom,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spc="-20" dirty="0">
                <a:latin typeface="BentonSans Book"/>
                <a:cs typeface="BentonSans Book"/>
              </a:rPr>
              <a:t>this</a:t>
            </a:r>
            <a:r>
              <a:rPr sz="800" b="0" spc="500" dirty="0">
                <a:latin typeface="BentonSans Book"/>
                <a:cs typeface="BentonSans Book"/>
              </a:rPr>
              <a:t>  </a:t>
            </a:r>
            <a:r>
              <a:rPr sz="800" b="0" dirty="0">
                <a:latin typeface="BentonSans Book"/>
                <a:cs typeface="BentonSans Book"/>
              </a:rPr>
              <a:t>material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is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provided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by Wellington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Management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International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Limited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(WMIL),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firm</a:t>
            </a:r>
            <a:r>
              <a:rPr sz="800" b="0" spc="-10" dirty="0">
                <a:latin typeface="BentonSans Book"/>
                <a:cs typeface="BentonSans Book"/>
              </a:rPr>
              <a:t> authorized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and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regulated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by</a:t>
            </a:r>
            <a:r>
              <a:rPr sz="800" b="0" spc="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the Financial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Conduct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Authority </a:t>
            </a:r>
            <a:r>
              <a:rPr sz="800" b="0" dirty="0">
                <a:latin typeface="BentonSans Book"/>
                <a:cs typeface="BentonSans Book"/>
              </a:rPr>
              <a:t>(FCA)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the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UK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(Reference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number: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208573).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spc="-20" dirty="0">
                <a:latin typeface="BentonSans Book"/>
                <a:cs typeface="BentonSans Book"/>
              </a:rPr>
              <a:t>This</a:t>
            </a:r>
            <a:r>
              <a:rPr sz="800" b="0" spc="500" dirty="0">
                <a:latin typeface="BentonSans Book"/>
                <a:cs typeface="BentonSans Book"/>
              </a:rPr>
              <a:t>  </a:t>
            </a:r>
            <a:r>
              <a:rPr sz="800" b="0" dirty="0">
                <a:latin typeface="BentonSans Book"/>
                <a:cs typeface="BentonSans Book"/>
              </a:rPr>
              <a:t>material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is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directed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only at eligible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counterparties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or </a:t>
            </a:r>
            <a:r>
              <a:rPr sz="800" b="0" spc="-10" dirty="0">
                <a:latin typeface="BentonSans Book"/>
                <a:cs typeface="BentonSans Book"/>
              </a:rPr>
              <a:t>professional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clients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as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defined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under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the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rules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of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the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FCA.</a:t>
            </a:r>
            <a:r>
              <a:rPr sz="800" b="0" spc="190" dirty="0">
                <a:latin typeface="BentonSans Book"/>
                <a:cs typeface="BentonSans Book"/>
              </a:rPr>
              <a:t> </a:t>
            </a:r>
            <a:r>
              <a:rPr sz="800" dirty="0">
                <a:solidFill>
                  <a:srgbClr val="7E7B79"/>
                </a:solidFill>
                <a:latin typeface="Wingdings"/>
                <a:cs typeface="Wingdings"/>
              </a:rPr>
              <a:t></a:t>
            </a:r>
            <a:r>
              <a:rPr sz="800" spc="135" dirty="0">
                <a:solidFill>
                  <a:srgbClr val="7E7B79"/>
                </a:solidFill>
                <a:latin typeface="Times New Roman"/>
                <a:cs typeface="Times New Roman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Switzerland,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this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material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is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provided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by</a:t>
            </a:r>
            <a:r>
              <a:rPr sz="800" b="0" spc="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Wellington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Management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Switzerland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GmbH,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spc="-50" dirty="0">
                <a:latin typeface="BentonSans Book"/>
                <a:cs typeface="BentonSans Book"/>
              </a:rPr>
              <a:t>a</a:t>
            </a:r>
            <a:r>
              <a:rPr sz="800" b="0" spc="50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firm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registered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at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the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commercial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register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of the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canton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of Zurich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with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number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CH-020.4.050.857-</a:t>
            </a:r>
            <a:r>
              <a:rPr sz="800" b="0" dirty="0">
                <a:latin typeface="BentonSans Book"/>
                <a:cs typeface="BentonSans Book"/>
              </a:rPr>
              <a:t>7.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This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material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is directed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only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at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Qualified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Investors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as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defined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the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Swiss </a:t>
            </a:r>
            <a:r>
              <a:rPr sz="800" b="0" spc="-10" dirty="0">
                <a:latin typeface="BentonSans Book"/>
                <a:cs typeface="BentonSans Book"/>
              </a:rPr>
              <a:t>Collective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Investment</a:t>
            </a:r>
            <a:r>
              <a:rPr sz="800" b="0" spc="50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Schemes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Act and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its</a:t>
            </a:r>
            <a:r>
              <a:rPr sz="800" b="0" spc="-10" dirty="0">
                <a:latin typeface="BentonSans Book"/>
                <a:cs typeface="BentonSans Book"/>
              </a:rPr>
              <a:t> implementing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ordinance.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dirty="0">
                <a:solidFill>
                  <a:srgbClr val="7E7B79"/>
                </a:solidFill>
                <a:latin typeface="Wingdings"/>
                <a:cs typeface="Wingdings"/>
              </a:rPr>
              <a:t></a:t>
            </a:r>
            <a:r>
              <a:rPr sz="800" spc="130" dirty="0">
                <a:solidFill>
                  <a:srgbClr val="7E7B79"/>
                </a:solidFill>
                <a:latin typeface="Times New Roman"/>
                <a:cs typeface="Times New Roman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 Dubai,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this material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is </a:t>
            </a:r>
            <a:r>
              <a:rPr sz="800" b="0" spc="-10" dirty="0">
                <a:latin typeface="BentonSans Book"/>
                <a:cs typeface="BentonSans Book"/>
              </a:rPr>
              <a:t>provided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by</a:t>
            </a:r>
            <a:r>
              <a:rPr sz="800" b="0" spc="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Wellington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Management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(DIFC)</a:t>
            </a:r>
            <a:r>
              <a:rPr sz="800" b="0" spc="-5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Limited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(WM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DIFC),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firm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registered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the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DIFC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with number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7181 and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regulated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spc="-25" dirty="0">
                <a:latin typeface="BentonSans Book"/>
                <a:cs typeface="BentonSans Book"/>
              </a:rPr>
              <a:t>by</a:t>
            </a:r>
            <a:r>
              <a:rPr sz="800" b="0" spc="50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the Dubai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Financial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Services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Authority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(“DFSA”).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To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the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extent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this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document</a:t>
            </a:r>
            <a:r>
              <a:rPr sz="800" b="0" spc="-4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relates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to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 financial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product,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such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financial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product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is not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subject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to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any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form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of regulation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or</a:t>
            </a:r>
            <a:r>
              <a:rPr sz="800" b="0" spc="-10" dirty="0">
                <a:latin typeface="BentonSans Book"/>
                <a:cs typeface="BentonSans Book"/>
              </a:rPr>
              <a:t> approval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by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the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DFSA.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spc="-25" dirty="0">
                <a:latin typeface="BentonSans Book"/>
                <a:cs typeface="BentonSans Book"/>
              </a:rPr>
              <a:t>The</a:t>
            </a:r>
            <a:r>
              <a:rPr sz="800" b="0" spc="500" dirty="0">
                <a:latin typeface="BentonSans Book"/>
                <a:cs typeface="BentonSans Book"/>
              </a:rPr>
              <a:t>  </a:t>
            </a:r>
            <a:r>
              <a:rPr sz="800" b="0" dirty="0">
                <a:latin typeface="BentonSans Book"/>
                <a:cs typeface="BentonSans Book"/>
              </a:rPr>
              <a:t>DFSA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has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no </a:t>
            </a:r>
            <a:r>
              <a:rPr sz="800" b="0" spc="-10" dirty="0">
                <a:latin typeface="BentonSans Book"/>
                <a:cs typeface="BentonSans Book"/>
              </a:rPr>
              <a:t>responsibility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for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reviewing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or</a:t>
            </a:r>
            <a:r>
              <a:rPr sz="800" b="0" spc="-10" dirty="0">
                <a:latin typeface="BentonSans Book"/>
                <a:cs typeface="BentonSans Book"/>
              </a:rPr>
              <a:t> verifying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any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prospectus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or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other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documents</a:t>
            </a:r>
            <a:r>
              <a:rPr sz="800" b="0" spc="-5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 connection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with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any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financial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product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to which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this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document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may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relate.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The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DFSA has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not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approved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spc="-20" dirty="0">
                <a:latin typeface="BentonSans Book"/>
                <a:cs typeface="BentonSans Book"/>
              </a:rPr>
              <a:t>this</a:t>
            </a:r>
            <a:r>
              <a:rPr sz="800" b="0" spc="50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document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or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any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other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associated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documents</a:t>
            </a:r>
            <a:r>
              <a:rPr sz="800" b="0" spc="-5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nor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taken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any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steps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to verify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the </a:t>
            </a:r>
            <a:r>
              <a:rPr sz="800" b="0" spc="-10" dirty="0">
                <a:latin typeface="BentonSans Book"/>
                <a:cs typeface="BentonSans Book"/>
              </a:rPr>
              <a:t>information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set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out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this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document,</a:t>
            </a:r>
            <a:r>
              <a:rPr sz="800" b="0" spc="-4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and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has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no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responsibility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for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it.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Any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financial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product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to which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this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document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relates</a:t>
            </a:r>
            <a:r>
              <a:rPr sz="800" b="0" spc="500" dirty="0">
                <a:latin typeface="BentonSans Book"/>
                <a:cs typeface="BentonSans Book"/>
              </a:rPr>
              <a:t>  </a:t>
            </a:r>
            <a:r>
              <a:rPr sz="800" b="0" dirty="0">
                <a:latin typeface="BentonSans Book"/>
                <a:cs typeface="BentonSans Book"/>
              </a:rPr>
              <a:t>may be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illiquid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and/or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subject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to</a:t>
            </a:r>
            <a:r>
              <a:rPr sz="800" b="0" spc="1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restrictions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on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its resale.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Prospective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purchasers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should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conduct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their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own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due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diligence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on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any such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financial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product.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If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you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do</a:t>
            </a:r>
            <a:r>
              <a:rPr sz="800" b="0" spc="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not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understand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the</a:t>
            </a:r>
            <a:r>
              <a:rPr sz="800" b="0" spc="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contents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of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spc="-20" dirty="0">
                <a:latin typeface="BentonSans Book"/>
                <a:cs typeface="BentonSans Book"/>
              </a:rPr>
              <a:t>this</a:t>
            </a:r>
            <a:r>
              <a:rPr sz="800" b="0" spc="50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document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you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should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consult</a:t>
            </a:r>
            <a:r>
              <a:rPr sz="800" b="0" spc="-4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 authorised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financial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adviser.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This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document</a:t>
            </a:r>
            <a:r>
              <a:rPr sz="800" b="0" spc="-4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is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provided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on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the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basis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that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you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are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Professional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Client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and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that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you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will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not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copy,</a:t>
            </a:r>
            <a:r>
              <a:rPr sz="800" b="0" spc="-10" dirty="0">
                <a:latin typeface="BentonSans Book"/>
                <a:cs typeface="BentonSans Book"/>
              </a:rPr>
              <a:t> distribute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or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otherwise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make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this</a:t>
            </a:r>
            <a:r>
              <a:rPr sz="800" b="0" spc="-10" dirty="0">
                <a:latin typeface="BentonSans Book"/>
                <a:cs typeface="BentonSans Book"/>
              </a:rPr>
              <a:t> material</a:t>
            </a:r>
            <a:r>
              <a:rPr sz="800" b="0" spc="50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available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to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any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person.</a:t>
            </a:r>
            <a:r>
              <a:rPr sz="800" b="0" spc="160" dirty="0">
                <a:latin typeface="BentonSans Book"/>
                <a:cs typeface="BentonSans Book"/>
              </a:rPr>
              <a:t> </a:t>
            </a:r>
            <a:r>
              <a:rPr sz="800" dirty="0">
                <a:solidFill>
                  <a:srgbClr val="7E7B79"/>
                </a:solidFill>
                <a:latin typeface="Wingdings"/>
                <a:cs typeface="Wingdings"/>
              </a:rPr>
              <a:t></a:t>
            </a:r>
            <a:r>
              <a:rPr sz="800" spc="120" dirty="0">
                <a:solidFill>
                  <a:srgbClr val="7E7B79"/>
                </a:solidFill>
                <a:latin typeface="Times New Roman"/>
                <a:cs typeface="Times New Roman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 Hong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Kong,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this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material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is </a:t>
            </a:r>
            <a:r>
              <a:rPr sz="800" b="0" spc="-10" dirty="0">
                <a:latin typeface="BentonSans Book"/>
                <a:cs typeface="BentonSans Book"/>
              </a:rPr>
              <a:t>provided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to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you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by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Wellington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Management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Hong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Kong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Limited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(WM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Hong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Kong),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corporation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licensed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by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the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Securities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and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Futures</a:t>
            </a:r>
            <a:r>
              <a:rPr sz="800" b="0" spc="500" dirty="0">
                <a:latin typeface="BentonSans Book"/>
                <a:cs typeface="BentonSans Book"/>
              </a:rPr>
              <a:t>  </a:t>
            </a:r>
            <a:r>
              <a:rPr sz="800" b="0" spc="-10" dirty="0">
                <a:latin typeface="BentonSans Book"/>
                <a:cs typeface="BentonSans Book"/>
              </a:rPr>
              <a:t>Commission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to</a:t>
            </a:r>
            <a:r>
              <a:rPr sz="800" b="0" spc="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conduct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Type</a:t>
            </a:r>
            <a:r>
              <a:rPr sz="800" b="0" spc="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1</a:t>
            </a:r>
            <a:r>
              <a:rPr sz="800" b="0" spc="3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(dealing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</a:t>
            </a:r>
            <a:r>
              <a:rPr sz="800" b="0" spc="2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securities),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Type</a:t>
            </a:r>
            <a:r>
              <a:rPr sz="800" b="0" spc="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2</a:t>
            </a:r>
            <a:r>
              <a:rPr sz="800" b="0" spc="3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(dealing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</a:t>
            </a:r>
            <a:r>
              <a:rPr sz="800" b="0" spc="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futures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contracts), </a:t>
            </a:r>
            <a:r>
              <a:rPr sz="800" b="0" dirty="0">
                <a:latin typeface="BentonSans Book"/>
                <a:cs typeface="BentonSans Book"/>
              </a:rPr>
              <a:t>Type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4</a:t>
            </a:r>
            <a:r>
              <a:rPr sz="800" b="0" spc="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(advising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on</a:t>
            </a:r>
            <a:r>
              <a:rPr sz="800" b="0" spc="2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securities),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and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Type</a:t>
            </a:r>
            <a:r>
              <a:rPr sz="800" b="0" spc="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9</a:t>
            </a:r>
            <a:r>
              <a:rPr sz="800" b="0" spc="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(asset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management)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regulated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activities.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By</a:t>
            </a:r>
            <a:r>
              <a:rPr sz="800" b="0" spc="3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accepting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this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material</a:t>
            </a:r>
            <a:r>
              <a:rPr sz="800" b="0" spc="50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you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acknowledge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and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agree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that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this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material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is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provided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for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your use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only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and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that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you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will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not</a:t>
            </a:r>
            <a:r>
              <a:rPr sz="800" b="0" spc="-10" dirty="0">
                <a:latin typeface="BentonSans Book"/>
                <a:cs typeface="BentonSans Book"/>
              </a:rPr>
              <a:t> distribute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or </a:t>
            </a:r>
            <a:r>
              <a:rPr sz="800" b="0" spc="-10" dirty="0">
                <a:latin typeface="BentonSans Book"/>
                <a:cs typeface="BentonSans Book"/>
              </a:rPr>
              <a:t>otherwise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make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this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material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available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to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any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person.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dirty="0">
                <a:solidFill>
                  <a:srgbClr val="7E7B79"/>
                </a:solidFill>
                <a:latin typeface="Wingdings"/>
                <a:cs typeface="Wingdings"/>
              </a:rPr>
              <a:t></a:t>
            </a:r>
            <a:r>
              <a:rPr sz="800" spc="114" dirty="0">
                <a:solidFill>
                  <a:srgbClr val="7E7B79"/>
                </a:solidFill>
                <a:latin typeface="Times New Roman"/>
                <a:cs typeface="Times New Roman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Wellington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Private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Fund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Management</a:t>
            </a:r>
            <a:r>
              <a:rPr sz="800" b="0" spc="50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(Shanghai)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Limited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(WPFM),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which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is an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unregulated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entity </a:t>
            </a:r>
            <a:r>
              <a:rPr sz="800" b="0" spc="-10" dirty="0">
                <a:latin typeface="BentonSans Book"/>
                <a:cs typeface="BentonSans Book"/>
              </a:rPr>
              <a:t>incorporated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China,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is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</a:t>
            </a:r>
            <a:r>
              <a:rPr sz="800" b="0" spc="1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wholly-</a:t>
            </a:r>
            <a:r>
              <a:rPr sz="800" b="0" dirty="0">
                <a:latin typeface="BentonSans Book"/>
                <a:cs typeface="BentonSans Book"/>
              </a:rPr>
              <a:t>owned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subsidiary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of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WM</a:t>
            </a:r>
            <a:r>
              <a:rPr sz="800" b="0" spc="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Hong Kong.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Wellington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Global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Private</a:t>
            </a:r>
            <a:r>
              <a:rPr sz="800" b="0" spc="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Fund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Management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(Shanghai)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Limited</a:t>
            </a:r>
            <a:r>
              <a:rPr sz="800" b="0" spc="500" dirty="0">
                <a:latin typeface="BentonSans Book"/>
                <a:cs typeface="BentonSans Book"/>
              </a:rPr>
              <a:t>  </a:t>
            </a:r>
            <a:r>
              <a:rPr sz="800" b="0" dirty="0">
                <a:latin typeface="BentonSans Book"/>
                <a:cs typeface="BentonSans Book"/>
              </a:rPr>
              <a:t>(WGPFM)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is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wholly-</a:t>
            </a:r>
            <a:r>
              <a:rPr sz="800" b="0" dirty="0">
                <a:latin typeface="BentonSans Book"/>
                <a:cs typeface="BentonSans Book"/>
              </a:rPr>
              <a:t>owned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entity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and</a:t>
            </a:r>
            <a:r>
              <a:rPr sz="800" b="0" spc="-10" dirty="0">
                <a:latin typeface="BentonSans Book"/>
                <a:cs typeface="BentonSans Book"/>
              </a:rPr>
              <a:t> subsidiary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of WPFM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and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is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registered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as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private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fund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manager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with Asset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Management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Association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of China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to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conduct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qualified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domestic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limited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partnership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spc="-25" dirty="0">
                <a:latin typeface="BentonSans Book"/>
                <a:cs typeface="BentonSans Book"/>
              </a:rPr>
              <a:t>and</a:t>
            </a:r>
            <a:r>
              <a:rPr sz="800" b="0" spc="50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management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activities.</a:t>
            </a:r>
            <a:r>
              <a:rPr sz="800" b="0" spc="-4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mainland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China,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this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material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is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provided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for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your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use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by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WPFM,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WGPFM,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or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WMHK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(as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the case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may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be).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dirty="0">
                <a:solidFill>
                  <a:srgbClr val="7E7B79"/>
                </a:solidFill>
                <a:latin typeface="Wingdings"/>
                <a:cs typeface="Wingdings"/>
              </a:rPr>
              <a:t></a:t>
            </a:r>
            <a:r>
              <a:rPr sz="800" spc="110" dirty="0">
                <a:solidFill>
                  <a:srgbClr val="7E7B79"/>
                </a:solidFill>
                <a:latin typeface="Times New Roman"/>
                <a:cs typeface="Times New Roman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Singapore,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this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material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is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provided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for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your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use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only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spc="-25" dirty="0">
                <a:latin typeface="BentonSans Book"/>
                <a:cs typeface="BentonSans Book"/>
              </a:rPr>
              <a:t>by</a:t>
            </a:r>
            <a:r>
              <a:rPr sz="800" b="0" spc="500" dirty="0">
                <a:latin typeface="BentonSans Book"/>
                <a:cs typeface="BentonSans Book"/>
              </a:rPr>
              <a:t>   </a:t>
            </a:r>
            <a:r>
              <a:rPr sz="800" b="0" spc="-10" dirty="0">
                <a:latin typeface="BentonSans Book"/>
                <a:cs typeface="BentonSans Book"/>
              </a:rPr>
              <a:t>Wellington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Management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Singapore </a:t>
            </a:r>
            <a:r>
              <a:rPr sz="800" b="0" dirty="0">
                <a:latin typeface="BentonSans Book"/>
                <a:cs typeface="BentonSans Book"/>
              </a:rPr>
              <a:t>Pte</a:t>
            </a:r>
            <a:r>
              <a:rPr sz="800" b="0" spc="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Ltd</a:t>
            </a:r>
            <a:r>
              <a:rPr sz="800" b="0" spc="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(WM </a:t>
            </a:r>
            <a:r>
              <a:rPr sz="800" b="0" spc="-10" dirty="0">
                <a:latin typeface="BentonSans Book"/>
                <a:cs typeface="BentonSans Book"/>
              </a:rPr>
              <a:t>Singapore)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(Registration </a:t>
            </a:r>
            <a:r>
              <a:rPr sz="800" b="0" dirty="0">
                <a:latin typeface="BentonSans Book"/>
                <a:cs typeface="BentonSans Book"/>
              </a:rPr>
              <a:t>Number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201415544E).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WM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Singapore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is</a:t>
            </a:r>
            <a:r>
              <a:rPr sz="800" b="0" spc="1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regulated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by</a:t>
            </a:r>
            <a:r>
              <a:rPr sz="800" b="0" spc="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the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Monetary </a:t>
            </a:r>
            <a:r>
              <a:rPr sz="800" b="0" spc="-10" dirty="0">
                <a:latin typeface="BentonSans Book"/>
                <a:cs typeface="BentonSans Book"/>
              </a:rPr>
              <a:t>Authority</a:t>
            </a:r>
            <a:r>
              <a:rPr sz="800" b="0" dirty="0">
                <a:latin typeface="BentonSans Book"/>
                <a:cs typeface="BentonSans Book"/>
              </a:rPr>
              <a:t> of</a:t>
            </a:r>
            <a:r>
              <a:rPr sz="800" b="0" spc="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Singapore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under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</a:t>
            </a:r>
            <a:r>
              <a:rPr sz="800" b="0" spc="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Capital </a:t>
            </a:r>
            <a:r>
              <a:rPr sz="800" b="0" spc="-10" dirty="0">
                <a:latin typeface="BentonSans Book"/>
                <a:cs typeface="BentonSans Book"/>
              </a:rPr>
              <a:t>Markets Services</a:t>
            </a:r>
            <a:r>
              <a:rPr sz="800" b="0" spc="50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License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to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conduct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fund</a:t>
            </a:r>
            <a:r>
              <a:rPr sz="800" b="0" spc="-10" dirty="0">
                <a:latin typeface="BentonSans Book"/>
                <a:cs typeface="BentonSans Book"/>
              </a:rPr>
              <a:t> management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activities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and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deal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 capital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markets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products,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and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is an exempt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financial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adviser.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By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accepting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this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material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you represent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that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you are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non-</a:t>
            </a:r>
            <a:r>
              <a:rPr sz="800" b="0" spc="-10" dirty="0">
                <a:latin typeface="BentonSans Book"/>
                <a:cs typeface="BentonSans Book"/>
              </a:rPr>
              <a:t>retail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investor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and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spc="-20" dirty="0">
                <a:latin typeface="BentonSans Book"/>
                <a:cs typeface="BentonSans Book"/>
              </a:rPr>
              <a:t>that</a:t>
            </a:r>
            <a:r>
              <a:rPr sz="800" b="0" spc="50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you will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not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copy,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distribute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or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otherwise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make this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material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available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to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any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person.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dirty="0">
                <a:solidFill>
                  <a:srgbClr val="7E7B79"/>
                </a:solidFill>
                <a:latin typeface="Wingdings"/>
                <a:cs typeface="Wingdings"/>
              </a:rPr>
              <a:t></a:t>
            </a:r>
            <a:r>
              <a:rPr sz="800" spc="130" dirty="0">
                <a:solidFill>
                  <a:srgbClr val="7E7B79"/>
                </a:solidFill>
                <a:latin typeface="Times New Roman"/>
                <a:cs typeface="Times New Roman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Australia,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Wellington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Management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Australia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Pty</a:t>
            </a:r>
            <a:r>
              <a:rPr sz="800" b="0" spc="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Ltd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(WM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Australia)</a:t>
            </a:r>
            <a:r>
              <a:rPr sz="800" b="0" spc="-4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(ABN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19 167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091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090)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has</a:t>
            </a:r>
            <a:r>
              <a:rPr sz="800" b="0" spc="-10" dirty="0">
                <a:latin typeface="BentonSans Book"/>
                <a:cs typeface="BentonSans Book"/>
              </a:rPr>
              <a:t> authorized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spc="-25" dirty="0">
                <a:latin typeface="BentonSans Book"/>
                <a:cs typeface="BentonSans Book"/>
              </a:rPr>
              <a:t>the</a:t>
            </a:r>
            <a:r>
              <a:rPr sz="800" b="0" spc="500" dirty="0">
                <a:latin typeface="BentonSans Book"/>
                <a:cs typeface="BentonSans Book"/>
              </a:rPr>
              <a:t>  </a:t>
            </a:r>
            <a:r>
              <a:rPr sz="800" b="0" dirty="0">
                <a:latin typeface="BentonSans Book"/>
                <a:cs typeface="BentonSans Book"/>
              </a:rPr>
              <a:t>issue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of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this</a:t>
            </a:r>
            <a:r>
              <a:rPr sz="800" b="0" spc="-10" dirty="0">
                <a:latin typeface="BentonSans Book"/>
                <a:cs typeface="BentonSans Book"/>
              </a:rPr>
              <a:t> material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for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use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solely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by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wholesale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clients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(as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defined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 the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Corporations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Act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2001).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By</a:t>
            </a:r>
            <a:r>
              <a:rPr sz="800" b="0" spc="1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accepting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this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material,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you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acknowledge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and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agree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that this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material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is</a:t>
            </a:r>
            <a:r>
              <a:rPr sz="800" b="0" spc="-10" dirty="0">
                <a:latin typeface="BentonSans Book"/>
                <a:cs typeface="BentonSans Book"/>
              </a:rPr>
              <a:t> provided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for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your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use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only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spc="-25" dirty="0">
                <a:latin typeface="BentonSans Book"/>
                <a:cs typeface="BentonSans Book"/>
              </a:rPr>
              <a:t>and</a:t>
            </a:r>
            <a:r>
              <a:rPr sz="800" b="0" spc="50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that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you</a:t>
            </a:r>
            <a:r>
              <a:rPr sz="800" b="0" spc="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will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not </a:t>
            </a:r>
            <a:r>
              <a:rPr sz="800" b="0" spc="-10" dirty="0">
                <a:latin typeface="BentonSans Book"/>
                <a:cs typeface="BentonSans Book"/>
              </a:rPr>
              <a:t>distribute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or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otherwise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make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this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material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available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to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any person.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dirty="0">
                <a:solidFill>
                  <a:srgbClr val="7E7B79"/>
                </a:solidFill>
                <a:latin typeface="Wingdings"/>
                <a:cs typeface="Wingdings"/>
              </a:rPr>
              <a:t></a:t>
            </a:r>
            <a:r>
              <a:rPr sz="800" spc="125" dirty="0">
                <a:solidFill>
                  <a:srgbClr val="7E7B79"/>
                </a:solidFill>
                <a:latin typeface="Times New Roman"/>
                <a:cs typeface="Times New Roman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 Japan,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Wellington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Management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Japan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Pte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Ltd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(WM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Japan)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(Registration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Number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199504987R)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has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been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registered</a:t>
            </a:r>
            <a:r>
              <a:rPr sz="800" b="0" spc="50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as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Financial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Instruments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Firm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with </a:t>
            </a:r>
            <a:r>
              <a:rPr sz="800" b="0" spc="-10" dirty="0">
                <a:latin typeface="BentonSans Book"/>
                <a:cs typeface="BentonSans Book"/>
              </a:rPr>
              <a:t>registered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number: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Director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General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of Kanto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Local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Finance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Bureau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(Kin-</a:t>
            </a:r>
            <a:r>
              <a:rPr sz="800" b="0" spc="-10" dirty="0">
                <a:latin typeface="BentonSans Book"/>
                <a:cs typeface="BentonSans Book"/>
              </a:rPr>
              <a:t>Sho)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Number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428. WM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Japan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is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member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of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the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Japan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Investment</a:t>
            </a:r>
            <a:r>
              <a:rPr sz="800" b="0" spc="-4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Advisers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Association</a:t>
            </a:r>
            <a:r>
              <a:rPr sz="800" b="0" spc="50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(JIAA),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the</a:t>
            </a:r>
            <a:r>
              <a:rPr sz="800" b="0" spc="1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Investment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Trusts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Association,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Japan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(ITA)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and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the Type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II </a:t>
            </a:r>
            <a:r>
              <a:rPr sz="800" b="0" spc="-10" dirty="0">
                <a:latin typeface="BentonSans Book"/>
                <a:cs typeface="BentonSans Book"/>
              </a:rPr>
              <a:t>Financial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Instruments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Firms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Association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(T2FIFA).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dirty="0">
                <a:solidFill>
                  <a:srgbClr val="7E7B79"/>
                </a:solidFill>
                <a:latin typeface="Wingdings"/>
                <a:cs typeface="Wingdings"/>
              </a:rPr>
              <a:t></a:t>
            </a:r>
            <a:r>
              <a:rPr sz="800" spc="125" dirty="0">
                <a:solidFill>
                  <a:srgbClr val="7E7B79"/>
                </a:solidFill>
                <a:latin typeface="Times New Roman"/>
                <a:cs typeface="Times New Roman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WM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Hong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Kong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and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WM Japan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are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also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registered</a:t>
            </a:r>
            <a:r>
              <a:rPr sz="800" b="0" spc="-4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as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investment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advisers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spc="-20" dirty="0">
                <a:latin typeface="BentonSans Book"/>
                <a:cs typeface="BentonSans Book"/>
              </a:rPr>
              <a:t>with</a:t>
            </a:r>
            <a:r>
              <a:rPr sz="800" b="0" spc="50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the SEC;</a:t>
            </a:r>
            <a:r>
              <a:rPr sz="800" b="0" spc="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however,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they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will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comply</a:t>
            </a:r>
            <a:r>
              <a:rPr sz="800" b="0" spc="-2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with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the</a:t>
            </a:r>
            <a:r>
              <a:rPr sz="800" b="0" spc="-10" dirty="0">
                <a:latin typeface="BentonSans Book"/>
                <a:cs typeface="BentonSans Book"/>
              </a:rPr>
              <a:t> substantive</a:t>
            </a:r>
            <a:r>
              <a:rPr sz="800" b="0" spc="-2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provisions</a:t>
            </a:r>
            <a:r>
              <a:rPr sz="800" b="0" spc="-4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of</a:t>
            </a:r>
            <a:r>
              <a:rPr sz="800" b="0" spc="-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the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US</a:t>
            </a:r>
            <a:r>
              <a:rPr sz="800" b="0" spc="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Investment</a:t>
            </a:r>
            <a:r>
              <a:rPr sz="800" b="0" spc="-45" dirty="0">
                <a:latin typeface="BentonSans Book"/>
                <a:cs typeface="BentonSans Book"/>
              </a:rPr>
              <a:t> </a:t>
            </a:r>
            <a:r>
              <a:rPr sz="800" b="0" spc="-10" dirty="0">
                <a:latin typeface="BentonSans Book"/>
                <a:cs typeface="BentonSans Book"/>
              </a:rPr>
              <a:t>Advisers</a:t>
            </a:r>
            <a:r>
              <a:rPr sz="800" b="0" spc="-3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Act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only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with</a:t>
            </a:r>
            <a:r>
              <a:rPr sz="800" b="0" spc="-1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respect</a:t>
            </a:r>
            <a:r>
              <a:rPr sz="800" b="0" spc="-35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to their</a:t>
            </a:r>
            <a:r>
              <a:rPr sz="800" b="0" spc="-10" dirty="0">
                <a:latin typeface="BentonSans Book"/>
                <a:cs typeface="BentonSans Book"/>
              </a:rPr>
              <a:t> </a:t>
            </a:r>
            <a:r>
              <a:rPr sz="800" b="0" dirty="0">
                <a:latin typeface="BentonSans Book"/>
                <a:cs typeface="BentonSans Book"/>
              </a:rPr>
              <a:t>US </a:t>
            </a:r>
            <a:r>
              <a:rPr sz="800" b="0" spc="-10" dirty="0">
                <a:latin typeface="BentonSans Book"/>
                <a:cs typeface="BentonSans Book"/>
              </a:rPr>
              <a:t>clients.</a:t>
            </a:r>
            <a:endParaRPr sz="800">
              <a:latin typeface="BentonSans Book"/>
              <a:cs typeface="BentonSans Book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800" b="0" dirty="0">
                <a:latin typeface="BentonSansCond Book"/>
                <a:cs typeface="BentonSansCond Book"/>
              </a:rPr>
              <a:t>©2025</a:t>
            </a:r>
            <a:r>
              <a:rPr sz="800" b="0" spc="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Wellington</a:t>
            </a:r>
            <a:r>
              <a:rPr sz="800" b="0" spc="1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Management</a:t>
            </a:r>
            <a:r>
              <a:rPr sz="800" b="0" spc="4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Company</a:t>
            </a:r>
            <a:r>
              <a:rPr sz="800" b="0" spc="-15" dirty="0">
                <a:latin typeface="BentonSansCond Book"/>
                <a:cs typeface="BentonSansCond Book"/>
              </a:rPr>
              <a:t> </a:t>
            </a:r>
            <a:r>
              <a:rPr sz="600" b="0" dirty="0">
                <a:latin typeface="BentonSansCond Book"/>
                <a:cs typeface="BentonSansCond Book"/>
              </a:rPr>
              <a:t>LLP</a:t>
            </a:r>
            <a:r>
              <a:rPr sz="800" b="0" dirty="0">
                <a:latin typeface="BentonSansCond Book"/>
                <a:cs typeface="BentonSansCond Book"/>
              </a:rPr>
              <a:t>.</a:t>
            </a:r>
            <a:r>
              <a:rPr sz="800" b="0" spc="1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All</a:t>
            </a:r>
            <a:r>
              <a:rPr sz="800" b="0" spc="3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rights</a:t>
            </a:r>
            <a:r>
              <a:rPr sz="800" b="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reserved.</a:t>
            </a:r>
            <a:r>
              <a:rPr sz="800" b="0" spc="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| As</a:t>
            </a:r>
            <a:r>
              <a:rPr sz="800" b="0" spc="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of 1</a:t>
            </a:r>
            <a:r>
              <a:rPr sz="800" b="0" spc="-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July</a:t>
            </a:r>
            <a:r>
              <a:rPr sz="800" b="0" spc="30" dirty="0">
                <a:latin typeface="BentonSansCond Book"/>
                <a:cs typeface="BentonSansCond Book"/>
              </a:rPr>
              <a:t> </a:t>
            </a:r>
            <a:r>
              <a:rPr sz="800" b="0" spc="-20" dirty="0">
                <a:latin typeface="BentonSansCond Book"/>
                <a:cs typeface="BentonSansCond Book"/>
              </a:rPr>
              <a:t>2025</a:t>
            </a:r>
            <a:endParaRPr sz="800">
              <a:latin typeface="BentonSansCond Book"/>
              <a:cs typeface="BentonSansCond Boo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3386" y="332655"/>
            <a:ext cx="6692900" cy="50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95"/>
              </a:spcBef>
            </a:pPr>
            <a:r>
              <a:rPr sz="1600" b="1" dirty="0">
                <a:latin typeface="BentonSans Bold"/>
                <a:cs typeface="BentonSans Bold"/>
              </a:rPr>
              <a:t>US:</a:t>
            </a:r>
            <a:r>
              <a:rPr sz="1600" b="1" spc="-45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Rising</a:t>
            </a:r>
            <a:r>
              <a:rPr sz="1600" b="1" spc="-45" dirty="0">
                <a:latin typeface="BentonSans Bold"/>
                <a:cs typeface="BentonSans Bold"/>
              </a:rPr>
              <a:t> </a:t>
            </a:r>
            <a:r>
              <a:rPr sz="1600" b="1" spc="-10" dirty="0">
                <a:latin typeface="BentonSans Bold"/>
                <a:cs typeface="BentonSans Bold"/>
              </a:rPr>
              <a:t>tailwinds</a:t>
            </a:r>
            <a:endParaRPr sz="1600">
              <a:latin typeface="BentonSans Bold"/>
              <a:cs typeface="BentonSans Bold"/>
            </a:endParaRPr>
          </a:p>
          <a:p>
            <a:pPr marL="12700">
              <a:lnSpc>
                <a:spcPts val="1910"/>
              </a:lnSpc>
            </a:pPr>
            <a:r>
              <a:rPr sz="1600" b="0" dirty="0">
                <a:latin typeface="BentonSans Book"/>
                <a:cs typeface="BentonSans Book"/>
              </a:rPr>
              <a:t>Financial</a:t>
            </a:r>
            <a:r>
              <a:rPr sz="1600" b="0" spc="-4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conditions</a:t>
            </a:r>
            <a:r>
              <a:rPr sz="1600" b="0" spc="-4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and</a:t>
            </a:r>
            <a:r>
              <a:rPr sz="1600" b="0" spc="-6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fiscal</a:t>
            </a:r>
            <a:r>
              <a:rPr sz="1600" b="0" spc="-5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impulse</a:t>
            </a:r>
            <a:r>
              <a:rPr sz="1600" b="0" spc="-2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are</a:t>
            </a:r>
            <a:r>
              <a:rPr sz="1600" b="0" spc="-55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strong</a:t>
            </a:r>
            <a:r>
              <a:rPr sz="1600" b="0" spc="-45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positives</a:t>
            </a:r>
            <a:r>
              <a:rPr sz="1600" b="0" spc="-4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in</a:t>
            </a:r>
            <a:r>
              <a:rPr sz="1600" b="0" spc="-5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early</a:t>
            </a:r>
            <a:r>
              <a:rPr sz="1600" b="0" spc="-55" dirty="0">
                <a:latin typeface="BentonSans Book"/>
                <a:cs typeface="BentonSans Book"/>
              </a:rPr>
              <a:t> </a:t>
            </a:r>
            <a:r>
              <a:rPr sz="1600" b="0" spc="-20" dirty="0">
                <a:latin typeface="BentonSans Book"/>
                <a:cs typeface="BentonSans Book"/>
              </a:rPr>
              <a:t>2026</a:t>
            </a:r>
            <a:endParaRPr sz="1600">
              <a:latin typeface="BentonSans Book"/>
              <a:cs typeface="BentonSans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3375" y="6383749"/>
            <a:ext cx="1944370" cy="27495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65"/>
              </a:spcBef>
            </a:pPr>
            <a:r>
              <a:rPr sz="800" b="0" spc="-10" dirty="0">
                <a:latin typeface="BentonSansCond Book"/>
                <a:cs typeface="BentonSansCond Book"/>
              </a:rPr>
              <a:t>Sources:</a:t>
            </a:r>
            <a:r>
              <a:rPr sz="800" b="0" spc="1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Bureau</a:t>
            </a:r>
            <a:r>
              <a:rPr sz="800" b="0" spc="3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of</a:t>
            </a:r>
            <a:r>
              <a:rPr sz="800" b="0" spc="1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Economic</a:t>
            </a:r>
            <a:r>
              <a:rPr sz="800" b="0" spc="2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Analysis,</a:t>
            </a:r>
            <a:r>
              <a:rPr sz="800" b="0" spc="4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Hutchins</a:t>
            </a:r>
            <a:r>
              <a:rPr sz="800" b="0" spc="50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Center,</a:t>
            </a:r>
            <a:r>
              <a:rPr sz="800" b="0" spc="-10" dirty="0">
                <a:latin typeface="BentonSansCond Book"/>
                <a:cs typeface="BentonSansCond Book"/>
              </a:rPr>
              <a:t> Institute</a:t>
            </a:r>
            <a:r>
              <a:rPr sz="800" b="0" spc="-1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for</a:t>
            </a:r>
            <a:r>
              <a:rPr sz="800" b="0" spc="-1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Supply</a:t>
            </a:r>
            <a:r>
              <a:rPr sz="800" b="0" spc="-1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Management</a:t>
            </a:r>
            <a:endParaRPr sz="800">
              <a:latin typeface="BentonSansCond Book"/>
              <a:cs typeface="BentonSansCond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83372" y="1523018"/>
            <a:ext cx="4051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10" dirty="0">
                <a:latin typeface="BentonSans Book"/>
                <a:cs typeface="BentonSans Book"/>
              </a:rPr>
              <a:t>Index</a:t>
            </a:r>
            <a:endParaRPr sz="1200">
              <a:latin typeface="BentonSans Book"/>
              <a:cs typeface="BentonSans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99545" y="1533686"/>
            <a:ext cx="827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10" dirty="0">
                <a:latin typeface="BentonSans Book"/>
                <a:cs typeface="BentonSans Book"/>
              </a:rPr>
              <a:t>SAAR,</a:t>
            </a:r>
            <a:r>
              <a:rPr sz="1200" b="0" spc="-3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%</a:t>
            </a:r>
            <a:r>
              <a:rPr sz="1200" b="0" spc="-20" dirty="0">
                <a:latin typeface="BentonSans Book"/>
                <a:cs typeface="BentonSans Book"/>
              </a:rPr>
              <a:t> </a:t>
            </a:r>
            <a:r>
              <a:rPr sz="1200" b="0" spc="-35" dirty="0">
                <a:latin typeface="BentonSans Book"/>
                <a:cs typeface="BentonSans Book"/>
              </a:rPr>
              <a:t>pt</a:t>
            </a:r>
            <a:endParaRPr sz="1200">
              <a:latin typeface="BentonSans Book"/>
              <a:cs typeface="BentonSans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80092" y="5690158"/>
            <a:ext cx="137160" cy="45720"/>
          </a:xfrm>
          <a:custGeom>
            <a:avLst/>
            <a:gdLst/>
            <a:ahLst/>
            <a:cxnLst/>
            <a:rect l="l" t="t" r="r" b="b"/>
            <a:pathLst>
              <a:path w="137160" h="45720">
                <a:moveTo>
                  <a:pt x="137160" y="0"/>
                </a:moveTo>
                <a:lnTo>
                  <a:pt x="0" y="0"/>
                </a:lnTo>
                <a:lnTo>
                  <a:pt x="0" y="45720"/>
                </a:lnTo>
                <a:lnTo>
                  <a:pt x="137160" y="45720"/>
                </a:lnTo>
                <a:lnTo>
                  <a:pt x="137160" y="0"/>
                </a:lnTo>
                <a:close/>
              </a:path>
            </a:pathLst>
          </a:custGeom>
          <a:solidFill>
            <a:srgbClr val="007C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80092" y="5922746"/>
            <a:ext cx="137160" cy="45720"/>
          </a:xfrm>
          <a:custGeom>
            <a:avLst/>
            <a:gdLst/>
            <a:ahLst/>
            <a:cxnLst/>
            <a:rect l="l" t="t" r="r" b="b"/>
            <a:pathLst>
              <a:path w="137160" h="45720">
                <a:moveTo>
                  <a:pt x="137160" y="0"/>
                </a:moveTo>
                <a:lnTo>
                  <a:pt x="0" y="0"/>
                </a:lnTo>
                <a:lnTo>
                  <a:pt x="0" y="45719"/>
                </a:lnTo>
                <a:lnTo>
                  <a:pt x="137160" y="45719"/>
                </a:lnTo>
                <a:lnTo>
                  <a:pt x="137160" y="0"/>
                </a:lnTo>
                <a:close/>
              </a:path>
            </a:pathLst>
          </a:custGeom>
          <a:solidFill>
            <a:srgbClr val="70C5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48485" y="5636566"/>
            <a:ext cx="159512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dirty="0">
                <a:latin typeface="BentonSans Medium"/>
                <a:cs typeface="BentonSans Medium"/>
              </a:rPr>
              <a:t>Financial</a:t>
            </a:r>
            <a:r>
              <a:rPr sz="800" b="0" spc="-40" dirty="0">
                <a:latin typeface="BentonSans Medium"/>
                <a:cs typeface="BentonSans Medium"/>
              </a:rPr>
              <a:t> </a:t>
            </a:r>
            <a:r>
              <a:rPr sz="800" b="0" dirty="0">
                <a:latin typeface="BentonSans Medium"/>
                <a:cs typeface="BentonSans Medium"/>
              </a:rPr>
              <a:t>conditions</a:t>
            </a:r>
            <a:r>
              <a:rPr sz="800" b="0" spc="-35" dirty="0">
                <a:latin typeface="BentonSans Medium"/>
                <a:cs typeface="BentonSans Medium"/>
              </a:rPr>
              <a:t> </a:t>
            </a:r>
            <a:r>
              <a:rPr sz="800" b="0" dirty="0">
                <a:latin typeface="BentonSans Medium"/>
                <a:cs typeface="BentonSans Medium"/>
              </a:rPr>
              <a:t>index</a:t>
            </a:r>
            <a:r>
              <a:rPr sz="800" b="0" spc="-20" dirty="0">
                <a:latin typeface="BentonSans Medium"/>
                <a:cs typeface="BentonSans Medium"/>
              </a:rPr>
              <a:t> (LHS)</a:t>
            </a:r>
            <a:endParaRPr sz="800">
              <a:latin typeface="BentonSans Medium"/>
              <a:cs typeface="BentonSans Medium"/>
            </a:endParaRPr>
          </a:p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800" b="0" spc="-10" dirty="0">
                <a:latin typeface="BentonSans Medium"/>
                <a:cs typeface="BentonSans Medium"/>
              </a:rPr>
              <a:t>Composite</a:t>
            </a:r>
            <a:r>
              <a:rPr sz="800" b="0" spc="-20" dirty="0">
                <a:latin typeface="BentonSans Medium"/>
                <a:cs typeface="BentonSans Medium"/>
              </a:rPr>
              <a:t> </a:t>
            </a:r>
            <a:r>
              <a:rPr sz="800" b="0" dirty="0">
                <a:latin typeface="BentonSans Medium"/>
                <a:cs typeface="BentonSans Medium"/>
              </a:rPr>
              <a:t>ISM</a:t>
            </a:r>
            <a:r>
              <a:rPr sz="800" b="0" spc="25" dirty="0">
                <a:latin typeface="BentonSans Medium"/>
                <a:cs typeface="BentonSans Medium"/>
              </a:rPr>
              <a:t> </a:t>
            </a:r>
            <a:r>
              <a:rPr sz="800" b="0" spc="-20" dirty="0">
                <a:latin typeface="BentonSans Medium"/>
                <a:cs typeface="BentonSans Medium"/>
              </a:rPr>
              <a:t>(RHS)</a:t>
            </a:r>
            <a:endParaRPr sz="800">
              <a:latin typeface="BentonSans Medium"/>
              <a:cs typeface="BentonSans Medium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237758" y="1808883"/>
            <a:ext cx="2570480" cy="3435350"/>
            <a:chOff x="3237758" y="1808883"/>
            <a:chExt cx="2570480" cy="3435350"/>
          </a:xfrm>
        </p:grpSpPr>
        <p:sp>
          <p:nvSpPr>
            <p:cNvPr id="10" name="object 10"/>
            <p:cNvSpPr/>
            <p:nvPr/>
          </p:nvSpPr>
          <p:spPr>
            <a:xfrm>
              <a:off x="5775911" y="1812058"/>
              <a:ext cx="32384" cy="3429000"/>
            </a:xfrm>
            <a:custGeom>
              <a:avLst/>
              <a:gdLst/>
              <a:ahLst/>
              <a:cxnLst/>
              <a:rect l="l" t="t" r="r" b="b"/>
              <a:pathLst>
                <a:path w="32385" h="3429000">
                  <a:moveTo>
                    <a:pt x="0" y="3428949"/>
                  </a:moveTo>
                  <a:lnTo>
                    <a:pt x="0" y="0"/>
                  </a:lnTo>
                </a:path>
                <a:path w="32385" h="3429000">
                  <a:moveTo>
                    <a:pt x="0" y="3428949"/>
                  </a:moveTo>
                  <a:lnTo>
                    <a:pt x="31965" y="3428949"/>
                  </a:lnTo>
                </a:path>
                <a:path w="32385" h="3429000">
                  <a:moveTo>
                    <a:pt x="0" y="3000730"/>
                  </a:moveTo>
                  <a:lnTo>
                    <a:pt x="31965" y="3000730"/>
                  </a:lnTo>
                </a:path>
                <a:path w="32385" h="3429000">
                  <a:moveTo>
                    <a:pt x="0" y="2570962"/>
                  </a:moveTo>
                  <a:lnTo>
                    <a:pt x="31965" y="2570962"/>
                  </a:lnTo>
                </a:path>
                <a:path w="32385" h="3429000">
                  <a:moveTo>
                    <a:pt x="0" y="2142718"/>
                  </a:moveTo>
                  <a:lnTo>
                    <a:pt x="31965" y="2142718"/>
                  </a:lnTo>
                </a:path>
                <a:path w="32385" h="3429000">
                  <a:moveTo>
                    <a:pt x="0" y="1714474"/>
                  </a:moveTo>
                  <a:lnTo>
                    <a:pt x="31965" y="1714474"/>
                  </a:lnTo>
                </a:path>
                <a:path w="32385" h="3429000">
                  <a:moveTo>
                    <a:pt x="0" y="1286230"/>
                  </a:moveTo>
                  <a:lnTo>
                    <a:pt x="31965" y="1286230"/>
                  </a:lnTo>
                </a:path>
                <a:path w="32385" h="3429000">
                  <a:moveTo>
                    <a:pt x="0" y="857986"/>
                  </a:moveTo>
                  <a:lnTo>
                    <a:pt x="31965" y="857986"/>
                  </a:lnTo>
                </a:path>
                <a:path w="32385" h="3429000">
                  <a:moveTo>
                    <a:pt x="0" y="428218"/>
                  </a:moveTo>
                  <a:lnTo>
                    <a:pt x="31965" y="428218"/>
                  </a:lnTo>
                </a:path>
                <a:path w="32385" h="3429000">
                  <a:moveTo>
                    <a:pt x="0" y="0"/>
                  </a:moveTo>
                  <a:lnTo>
                    <a:pt x="31965" y="0"/>
                  </a:lnTo>
                </a:path>
              </a:pathLst>
            </a:custGeom>
            <a:ln w="6350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69720" y="1812058"/>
              <a:ext cx="0" cy="3429000"/>
            </a:xfrm>
            <a:custGeom>
              <a:avLst/>
              <a:gdLst/>
              <a:ahLst/>
              <a:cxnLst/>
              <a:rect l="l" t="t" r="r" b="b"/>
              <a:pathLst>
                <a:path h="3429000">
                  <a:moveTo>
                    <a:pt x="0" y="342894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37758" y="1812058"/>
              <a:ext cx="32384" cy="3429000"/>
            </a:xfrm>
            <a:custGeom>
              <a:avLst/>
              <a:gdLst/>
              <a:ahLst/>
              <a:cxnLst/>
              <a:rect l="l" t="t" r="r" b="b"/>
              <a:pathLst>
                <a:path w="32385" h="3429000">
                  <a:moveTo>
                    <a:pt x="0" y="3428949"/>
                  </a:moveTo>
                  <a:lnTo>
                    <a:pt x="31965" y="3428949"/>
                  </a:lnTo>
                </a:path>
                <a:path w="32385" h="3429000">
                  <a:moveTo>
                    <a:pt x="0" y="3047974"/>
                  </a:moveTo>
                  <a:lnTo>
                    <a:pt x="31965" y="3047974"/>
                  </a:lnTo>
                </a:path>
                <a:path w="32385" h="3429000">
                  <a:moveTo>
                    <a:pt x="0" y="2666974"/>
                  </a:moveTo>
                  <a:lnTo>
                    <a:pt x="31965" y="2666974"/>
                  </a:lnTo>
                </a:path>
                <a:path w="32385" h="3429000">
                  <a:moveTo>
                    <a:pt x="0" y="2285974"/>
                  </a:moveTo>
                  <a:lnTo>
                    <a:pt x="31965" y="2285974"/>
                  </a:lnTo>
                </a:path>
                <a:path w="32385" h="3429000">
                  <a:moveTo>
                    <a:pt x="0" y="1904974"/>
                  </a:moveTo>
                  <a:lnTo>
                    <a:pt x="31965" y="1904974"/>
                  </a:lnTo>
                </a:path>
                <a:path w="32385" h="3429000">
                  <a:moveTo>
                    <a:pt x="0" y="1523974"/>
                  </a:moveTo>
                  <a:lnTo>
                    <a:pt x="31965" y="1523974"/>
                  </a:lnTo>
                </a:path>
                <a:path w="32385" h="3429000">
                  <a:moveTo>
                    <a:pt x="0" y="1142974"/>
                  </a:moveTo>
                  <a:lnTo>
                    <a:pt x="31965" y="1142974"/>
                  </a:lnTo>
                </a:path>
                <a:path w="32385" h="3429000">
                  <a:moveTo>
                    <a:pt x="0" y="761974"/>
                  </a:moveTo>
                  <a:lnTo>
                    <a:pt x="31965" y="761974"/>
                  </a:lnTo>
                </a:path>
                <a:path w="32385" h="3429000">
                  <a:moveTo>
                    <a:pt x="0" y="380974"/>
                  </a:moveTo>
                  <a:lnTo>
                    <a:pt x="31965" y="380974"/>
                  </a:lnTo>
                </a:path>
                <a:path w="32385" h="3429000">
                  <a:moveTo>
                    <a:pt x="0" y="0"/>
                  </a:moveTo>
                  <a:lnTo>
                    <a:pt x="31965" y="0"/>
                  </a:lnTo>
                </a:path>
              </a:pathLst>
            </a:custGeom>
            <a:ln w="6350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69720" y="3336037"/>
              <a:ext cx="2506345" cy="0"/>
            </a:xfrm>
            <a:custGeom>
              <a:avLst/>
              <a:gdLst/>
              <a:ahLst/>
              <a:cxnLst/>
              <a:rect l="l" t="t" r="r" b="b"/>
              <a:pathLst>
                <a:path w="2506345">
                  <a:moveTo>
                    <a:pt x="0" y="0"/>
                  </a:moveTo>
                  <a:lnTo>
                    <a:pt x="250619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72696" y="2000681"/>
              <a:ext cx="2226945" cy="2835910"/>
            </a:xfrm>
            <a:custGeom>
              <a:avLst/>
              <a:gdLst/>
              <a:ahLst/>
              <a:cxnLst/>
              <a:rect l="l" t="t" r="r" b="b"/>
              <a:pathLst>
                <a:path w="2226945" h="2835910">
                  <a:moveTo>
                    <a:pt x="0" y="1522806"/>
                  </a:moveTo>
                  <a:lnTo>
                    <a:pt x="5422" y="1618818"/>
                  </a:lnTo>
                  <a:lnTo>
                    <a:pt x="11518" y="1659966"/>
                  </a:lnTo>
                  <a:lnTo>
                    <a:pt x="17614" y="1717878"/>
                  </a:lnTo>
                  <a:lnTo>
                    <a:pt x="23710" y="1667586"/>
                  </a:lnTo>
                  <a:lnTo>
                    <a:pt x="29806" y="1539570"/>
                  </a:lnTo>
                  <a:lnTo>
                    <a:pt x="35902" y="1416126"/>
                  </a:lnTo>
                  <a:lnTo>
                    <a:pt x="41998" y="1240866"/>
                  </a:lnTo>
                  <a:lnTo>
                    <a:pt x="48094" y="1056462"/>
                  </a:lnTo>
                  <a:lnTo>
                    <a:pt x="54190" y="965022"/>
                  </a:lnTo>
                  <a:lnTo>
                    <a:pt x="60286" y="961974"/>
                  </a:lnTo>
                  <a:lnTo>
                    <a:pt x="64858" y="931494"/>
                  </a:lnTo>
                  <a:lnTo>
                    <a:pt x="70954" y="1007694"/>
                  </a:lnTo>
                  <a:lnTo>
                    <a:pt x="77050" y="955878"/>
                  </a:lnTo>
                  <a:lnTo>
                    <a:pt x="83146" y="916254"/>
                  </a:lnTo>
                  <a:lnTo>
                    <a:pt x="89242" y="910158"/>
                  </a:lnTo>
                  <a:lnTo>
                    <a:pt x="95338" y="907110"/>
                  </a:lnTo>
                  <a:lnTo>
                    <a:pt x="101434" y="946734"/>
                  </a:lnTo>
                  <a:lnTo>
                    <a:pt x="107530" y="1007694"/>
                  </a:lnTo>
                  <a:lnTo>
                    <a:pt x="113626" y="1070178"/>
                  </a:lnTo>
                  <a:lnTo>
                    <a:pt x="119722" y="1138758"/>
                  </a:lnTo>
                  <a:lnTo>
                    <a:pt x="124294" y="1283538"/>
                  </a:lnTo>
                  <a:lnTo>
                    <a:pt x="130390" y="1231722"/>
                  </a:lnTo>
                  <a:lnTo>
                    <a:pt x="136486" y="1118946"/>
                  </a:lnTo>
                  <a:lnTo>
                    <a:pt x="142582" y="1076274"/>
                  </a:lnTo>
                  <a:lnTo>
                    <a:pt x="148678" y="965022"/>
                  </a:lnTo>
                  <a:lnTo>
                    <a:pt x="154774" y="919302"/>
                  </a:lnTo>
                  <a:lnTo>
                    <a:pt x="160870" y="856818"/>
                  </a:lnTo>
                  <a:lnTo>
                    <a:pt x="166966" y="925398"/>
                  </a:lnTo>
                  <a:lnTo>
                    <a:pt x="173062" y="1029030"/>
                  </a:lnTo>
                  <a:lnTo>
                    <a:pt x="179158" y="1029030"/>
                  </a:lnTo>
                  <a:lnTo>
                    <a:pt x="185254" y="981786"/>
                  </a:lnTo>
                  <a:lnTo>
                    <a:pt x="189826" y="838530"/>
                  </a:lnTo>
                  <a:lnTo>
                    <a:pt x="195922" y="672414"/>
                  </a:lnTo>
                  <a:lnTo>
                    <a:pt x="202018" y="772998"/>
                  </a:lnTo>
                  <a:lnTo>
                    <a:pt x="208114" y="680034"/>
                  </a:lnTo>
                  <a:lnTo>
                    <a:pt x="214210" y="780618"/>
                  </a:lnTo>
                  <a:lnTo>
                    <a:pt x="220306" y="766902"/>
                  </a:lnTo>
                  <a:lnTo>
                    <a:pt x="226402" y="782142"/>
                  </a:lnTo>
                  <a:lnTo>
                    <a:pt x="232498" y="858342"/>
                  </a:lnTo>
                  <a:lnTo>
                    <a:pt x="238594" y="858342"/>
                  </a:lnTo>
                  <a:lnTo>
                    <a:pt x="244690" y="829386"/>
                  </a:lnTo>
                  <a:lnTo>
                    <a:pt x="249262" y="818718"/>
                  </a:lnTo>
                  <a:lnTo>
                    <a:pt x="255358" y="936066"/>
                  </a:lnTo>
                  <a:lnTo>
                    <a:pt x="261454" y="926922"/>
                  </a:lnTo>
                  <a:lnTo>
                    <a:pt x="267550" y="986358"/>
                  </a:lnTo>
                  <a:lnTo>
                    <a:pt x="273646" y="1341450"/>
                  </a:lnTo>
                  <a:lnTo>
                    <a:pt x="279742" y="1246962"/>
                  </a:lnTo>
                  <a:lnTo>
                    <a:pt x="285838" y="1099134"/>
                  </a:lnTo>
                  <a:lnTo>
                    <a:pt x="291934" y="940638"/>
                  </a:lnTo>
                  <a:lnTo>
                    <a:pt x="298030" y="788238"/>
                  </a:lnTo>
                  <a:lnTo>
                    <a:pt x="304126" y="712038"/>
                  </a:lnTo>
                  <a:lnTo>
                    <a:pt x="310222" y="792810"/>
                  </a:lnTo>
                  <a:lnTo>
                    <a:pt x="314794" y="791286"/>
                  </a:lnTo>
                  <a:lnTo>
                    <a:pt x="320890" y="736422"/>
                  </a:lnTo>
                  <a:lnTo>
                    <a:pt x="326986" y="806526"/>
                  </a:lnTo>
                  <a:lnTo>
                    <a:pt x="333082" y="760806"/>
                  </a:lnTo>
                  <a:lnTo>
                    <a:pt x="339178" y="881202"/>
                  </a:lnTo>
                  <a:lnTo>
                    <a:pt x="345274" y="966546"/>
                  </a:lnTo>
                  <a:lnTo>
                    <a:pt x="351370" y="1029030"/>
                  </a:lnTo>
                  <a:lnTo>
                    <a:pt x="357466" y="960450"/>
                  </a:lnTo>
                  <a:lnTo>
                    <a:pt x="363562" y="881202"/>
                  </a:lnTo>
                  <a:lnTo>
                    <a:pt x="369658" y="772998"/>
                  </a:lnTo>
                  <a:lnTo>
                    <a:pt x="375754" y="917778"/>
                  </a:lnTo>
                  <a:lnTo>
                    <a:pt x="380326" y="920826"/>
                  </a:lnTo>
                  <a:lnTo>
                    <a:pt x="386422" y="894918"/>
                  </a:lnTo>
                  <a:lnTo>
                    <a:pt x="392518" y="1009218"/>
                  </a:lnTo>
                  <a:lnTo>
                    <a:pt x="398614" y="1144854"/>
                  </a:lnTo>
                  <a:lnTo>
                    <a:pt x="404710" y="1152474"/>
                  </a:lnTo>
                  <a:lnTo>
                    <a:pt x="410806" y="1218006"/>
                  </a:lnTo>
                  <a:lnTo>
                    <a:pt x="416902" y="1067130"/>
                  </a:lnTo>
                  <a:lnTo>
                    <a:pt x="422998" y="1176858"/>
                  </a:lnTo>
                  <a:lnTo>
                    <a:pt x="429094" y="1198194"/>
                  </a:lnTo>
                  <a:lnTo>
                    <a:pt x="435190" y="1420698"/>
                  </a:lnTo>
                  <a:lnTo>
                    <a:pt x="439762" y="1399362"/>
                  </a:lnTo>
                  <a:lnTo>
                    <a:pt x="445858" y="1262202"/>
                  </a:lnTo>
                  <a:lnTo>
                    <a:pt x="451954" y="1329258"/>
                  </a:lnTo>
                  <a:lnTo>
                    <a:pt x="458050" y="1442034"/>
                  </a:lnTo>
                  <a:lnTo>
                    <a:pt x="464146" y="1326210"/>
                  </a:lnTo>
                  <a:lnTo>
                    <a:pt x="470242" y="1288110"/>
                  </a:lnTo>
                  <a:lnTo>
                    <a:pt x="476338" y="1318590"/>
                  </a:lnTo>
                  <a:lnTo>
                    <a:pt x="482434" y="1355166"/>
                  </a:lnTo>
                  <a:lnTo>
                    <a:pt x="488530" y="1355166"/>
                  </a:lnTo>
                  <a:lnTo>
                    <a:pt x="494626" y="1458798"/>
                  </a:lnTo>
                  <a:lnTo>
                    <a:pt x="500722" y="1403934"/>
                  </a:lnTo>
                  <a:lnTo>
                    <a:pt x="505294" y="1246962"/>
                  </a:lnTo>
                  <a:lnTo>
                    <a:pt x="511390" y="1222578"/>
                  </a:lnTo>
                  <a:lnTo>
                    <a:pt x="517486" y="1326210"/>
                  </a:lnTo>
                  <a:lnTo>
                    <a:pt x="523582" y="1373454"/>
                  </a:lnTo>
                  <a:lnTo>
                    <a:pt x="529678" y="1317066"/>
                  </a:lnTo>
                  <a:lnTo>
                    <a:pt x="535774" y="1423746"/>
                  </a:lnTo>
                  <a:lnTo>
                    <a:pt x="541870" y="1416126"/>
                  </a:lnTo>
                  <a:lnTo>
                    <a:pt x="547966" y="1481658"/>
                  </a:lnTo>
                  <a:lnTo>
                    <a:pt x="554062" y="1527378"/>
                  </a:lnTo>
                  <a:lnTo>
                    <a:pt x="560158" y="1460322"/>
                  </a:lnTo>
                  <a:lnTo>
                    <a:pt x="566254" y="1605102"/>
                  </a:lnTo>
                  <a:lnTo>
                    <a:pt x="570826" y="1490802"/>
                  </a:lnTo>
                  <a:lnTo>
                    <a:pt x="576922" y="1373454"/>
                  </a:lnTo>
                  <a:lnTo>
                    <a:pt x="583018" y="1446606"/>
                  </a:lnTo>
                  <a:lnTo>
                    <a:pt x="589114" y="1376502"/>
                  </a:lnTo>
                  <a:lnTo>
                    <a:pt x="595210" y="1371930"/>
                  </a:lnTo>
                  <a:lnTo>
                    <a:pt x="601306" y="1294206"/>
                  </a:lnTo>
                  <a:lnTo>
                    <a:pt x="607402" y="1117422"/>
                  </a:lnTo>
                  <a:lnTo>
                    <a:pt x="613498" y="905586"/>
                  </a:lnTo>
                  <a:lnTo>
                    <a:pt x="619594" y="760806"/>
                  </a:lnTo>
                  <a:lnTo>
                    <a:pt x="625690" y="686130"/>
                  </a:lnTo>
                  <a:lnTo>
                    <a:pt x="630262" y="695274"/>
                  </a:lnTo>
                  <a:lnTo>
                    <a:pt x="636358" y="783666"/>
                  </a:lnTo>
                  <a:lnTo>
                    <a:pt x="642454" y="713562"/>
                  </a:lnTo>
                  <a:lnTo>
                    <a:pt x="648550" y="559638"/>
                  </a:lnTo>
                  <a:lnTo>
                    <a:pt x="654646" y="440766"/>
                  </a:lnTo>
                  <a:lnTo>
                    <a:pt x="660742" y="391998"/>
                  </a:lnTo>
                  <a:lnTo>
                    <a:pt x="666838" y="292938"/>
                  </a:lnTo>
                  <a:lnTo>
                    <a:pt x="672934" y="297510"/>
                  </a:lnTo>
                  <a:lnTo>
                    <a:pt x="679030" y="439242"/>
                  </a:lnTo>
                  <a:lnTo>
                    <a:pt x="685126" y="507822"/>
                  </a:lnTo>
                  <a:lnTo>
                    <a:pt x="691222" y="599262"/>
                  </a:lnTo>
                  <a:lnTo>
                    <a:pt x="695794" y="710514"/>
                  </a:lnTo>
                  <a:lnTo>
                    <a:pt x="701890" y="638886"/>
                  </a:lnTo>
                  <a:lnTo>
                    <a:pt x="707986" y="594690"/>
                  </a:lnTo>
                  <a:lnTo>
                    <a:pt x="714082" y="561162"/>
                  </a:lnTo>
                  <a:lnTo>
                    <a:pt x="720178" y="445338"/>
                  </a:lnTo>
                  <a:lnTo>
                    <a:pt x="726274" y="385902"/>
                  </a:lnTo>
                  <a:lnTo>
                    <a:pt x="732370" y="407238"/>
                  </a:lnTo>
                  <a:lnTo>
                    <a:pt x="738466" y="366090"/>
                  </a:lnTo>
                  <a:lnTo>
                    <a:pt x="744562" y="452958"/>
                  </a:lnTo>
                  <a:lnTo>
                    <a:pt x="750658" y="503250"/>
                  </a:lnTo>
                  <a:lnTo>
                    <a:pt x="756754" y="498678"/>
                  </a:lnTo>
                  <a:lnTo>
                    <a:pt x="761326" y="498678"/>
                  </a:lnTo>
                  <a:lnTo>
                    <a:pt x="767422" y="437718"/>
                  </a:lnTo>
                  <a:lnTo>
                    <a:pt x="773518" y="501726"/>
                  </a:lnTo>
                  <a:lnTo>
                    <a:pt x="779614" y="513918"/>
                  </a:lnTo>
                  <a:lnTo>
                    <a:pt x="785710" y="614502"/>
                  </a:lnTo>
                  <a:lnTo>
                    <a:pt x="791806" y="683082"/>
                  </a:lnTo>
                  <a:lnTo>
                    <a:pt x="797902" y="776046"/>
                  </a:lnTo>
                  <a:lnTo>
                    <a:pt x="803998" y="745566"/>
                  </a:lnTo>
                  <a:lnTo>
                    <a:pt x="810094" y="766902"/>
                  </a:lnTo>
                  <a:lnTo>
                    <a:pt x="816190" y="783666"/>
                  </a:lnTo>
                  <a:lnTo>
                    <a:pt x="820762" y="846150"/>
                  </a:lnTo>
                  <a:lnTo>
                    <a:pt x="826858" y="957402"/>
                  </a:lnTo>
                  <a:lnTo>
                    <a:pt x="832954" y="1006170"/>
                  </a:lnTo>
                  <a:lnTo>
                    <a:pt x="839050" y="1042746"/>
                  </a:lnTo>
                  <a:lnTo>
                    <a:pt x="845146" y="1039698"/>
                  </a:lnTo>
                  <a:lnTo>
                    <a:pt x="851242" y="992454"/>
                  </a:lnTo>
                  <a:lnTo>
                    <a:pt x="857338" y="928446"/>
                  </a:lnTo>
                  <a:lnTo>
                    <a:pt x="863434" y="910158"/>
                  </a:lnTo>
                  <a:lnTo>
                    <a:pt x="869530" y="896442"/>
                  </a:lnTo>
                  <a:lnTo>
                    <a:pt x="875626" y="873582"/>
                  </a:lnTo>
                  <a:lnTo>
                    <a:pt x="881722" y="946734"/>
                  </a:lnTo>
                  <a:lnTo>
                    <a:pt x="886294" y="961974"/>
                  </a:lnTo>
                  <a:lnTo>
                    <a:pt x="892390" y="875106"/>
                  </a:lnTo>
                  <a:lnTo>
                    <a:pt x="898486" y="829386"/>
                  </a:lnTo>
                  <a:lnTo>
                    <a:pt x="904582" y="897966"/>
                  </a:lnTo>
                  <a:lnTo>
                    <a:pt x="910678" y="980262"/>
                  </a:lnTo>
                  <a:lnTo>
                    <a:pt x="916774" y="1016838"/>
                  </a:lnTo>
                  <a:lnTo>
                    <a:pt x="922870" y="948258"/>
                  </a:lnTo>
                  <a:lnTo>
                    <a:pt x="928966" y="861390"/>
                  </a:lnTo>
                  <a:lnTo>
                    <a:pt x="935062" y="885774"/>
                  </a:lnTo>
                  <a:lnTo>
                    <a:pt x="941158" y="879678"/>
                  </a:lnTo>
                  <a:lnTo>
                    <a:pt x="947254" y="942162"/>
                  </a:lnTo>
                  <a:lnTo>
                    <a:pt x="951826" y="990930"/>
                  </a:lnTo>
                  <a:lnTo>
                    <a:pt x="957922" y="949782"/>
                  </a:lnTo>
                  <a:lnTo>
                    <a:pt x="964018" y="853770"/>
                  </a:lnTo>
                  <a:lnTo>
                    <a:pt x="970114" y="882726"/>
                  </a:lnTo>
                  <a:lnTo>
                    <a:pt x="976210" y="1059510"/>
                  </a:lnTo>
                  <a:lnTo>
                    <a:pt x="982306" y="1178382"/>
                  </a:lnTo>
                  <a:lnTo>
                    <a:pt x="988402" y="1300302"/>
                  </a:lnTo>
                  <a:lnTo>
                    <a:pt x="994498" y="1522806"/>
                  </a:lnTo>
                  <a:lnTo>
                    <a:pt x="1000594" y="2048586"/>
                  </a:lnTo>
                  <a:lnTo>
                    <a:pt x="1006690" y="2417394"/>
                  </a:lnTo>
                  <a:lnTo>
                    <a:pt x="1011262" y="2457018"/>
                  </a:lnTo>
                  <a:lnTo>
                    <a:pt x="1017358" y="2578938"/>
                  </a:lnTo>
                  <a:lnTo>
                    <a:pt x="1023454" y="2835770"/>
                  </a:lnTo>
                  <a:lnTo>
                    <a:pt x="1029550" y="2729814"/>
                  </a:lnTo>
                  <a:lnTo>
                    <a:pt x="1035646" y="2559126"/>
                  </a:lnTo>
                  <a:lnTo>
                    <a:pt x="1041742" y="2450922"/>
                  </a:lnTo>
                  <a:lnTo>
                    <a:pt x="1047838" y="2310714"/>
                  </a:lnTo>
                  <a:lnTo>
                    <a:pt x="1053934" y="2076018"/>
                  </a:lnTo>
                  <a:lnTo>
                    <a:pt x="1060030" y="2007438"/>
                  </a:lnTo>
                  <a:lnTo>
                    <a:pt x="1066126" y="1816938"/>
                  </a:lnTo>
                  <a:lnTo>
                    <a:pt x="1072222" y="1742262"/>
                  </a:lnTo>
                  <a:lnTo>
                    <a:pt x="1076794" y="1608150"/>
                  </a:lnTo>
                  <a:lnTo>
                    <a:pt x="1082890" y="1469466"/>
                  </a:lnTo>
                  <a:lnTo>
                    <a:pt x="1088986" y="1512138"/>
                  </a:lnTo>
                  <a:lnTo>
                    <a:pt x="1095082" y="1467942"/>
                  </a:lnTo>
                  <a:lnTo>
                    <a:pt x="1101178" y="1315542"/>
                  </a:lnTo>
                  <a:lnTo>
                    <a:pt x="1107274" y="1277442"/>
                  </a:lnTo>
                  <a:lnTo>
                    <a:pt x="1113370" y="1428318"/>
                  </a:lnTo>
                  <a:lnTo>
                    <a:pt x="1119466" y="1493850"/>
                  </a:lnTo>
                  <a:lnTo>
                    <a:pt x="1125562" y="1384122"/>
                  </a:lnTo>
                  <a:lnTo>
                    <a:pt x="1131658" y="1385646"/>
                  </a:lnTo>
                  <a:lnTo>
                    <a:pt x="1137754" y="1153998"/>
                  </a:lnTo>
                  <a:lnTo>
                    <a:pt x="1142326" y="1064082"/>
                  </a:lnTo>
                  <a:lnTo>
                    <a:pt x="1148422" y="980262"/>
                  </a:lnTo>
                  <a:lnTo>
                    <a:pt x="1154518" y="859866"/>
                  </a:lnTo>
                  <a:lnTo>
                    <a:pt x="1160614" y="897966"/>
                  </a:lnTo>
                  <a:lnTo>
                    <a:pt x="1166710" y="837006"/>
                  </a:lnTo>
                  <a:lnTo>
                    <a:pt x="1172806" y="756234"/>
                  </a:lnTo>
                  <a:lnTo>
                    <a:pt x="1178902" y="673938"/>
                  </a:lnTo>
                  <a:lnTo>
                    <a:pt x="1184998" y="599262"/>
                  </a:lnTo>
                  <a:lnTo>
                    <a:pt x="1191094" y="552018"/>
                  </a:lnTo>
                  <a:lnTo>
                    <a:pt x="1197190" y="553542"/>
                  </a:lnTo>
                  <a:lnTo>
                    <a:pt x="1201762" y="599262"/>
                  </a:lnTo>
                  <a:lnTo>
                    <a:pt x="1207858" y="751662"/>
                  </a:lnTo>
                  <a:lnTo>
                    <a:pt x="1213954" y="596214"/>
                  </a:lnTo>
                  <a:lnTo>
                    <a:pt x="1220050" y="614502"/>
                  </a:lnTo>
                  <a:lnTo>
                    <a:pt x="1226146" y="722706"/>
                  </a:lnTo>
                  <a:lnTo>
                    <a:pt x="1232242" y="695274"/>
                  </a:lnTo>
                  <a:lnTo>
                    <a:pt x="1238338" y="608406"/>
                  </a:lnTo>
                  <a:lnTo>
                    <a:pt x="1244434" y="649554"/>
                  </a:lnTo>
                  <a:lnTo>
                    <a:pt x="1250530" y="725754"/>
                  </a:lnTo>
                  <a:lnTo>
                    <a:pt x="1256626" y="894918"/>
                  </a:lnTo>
                  <a:lnTo>
                    <a:pt x="1262722" y="937590"/>
                  </a:lnTo>
                  <a:lnTo>
                    <a:pt x="1267294" y="995502"/>
                  </a:lnTo>
                  <a:lnTo>
                    <a:pt x="1273390" y="963498"/>
                  </a:lnTo>
                  <a:lnTo>
                    <a:pt x="1279486" y="901014"/>
                  </a:lnTo>
                  <a:lnTo>
                    <a:pt x="1285582" y="933018"/>
                  </a:lnTo>
                  <a:lnTo>
                    <a:pt x="1291678" y="870534"/>
                  </a:lnTo>
                  <a:lnTo>
                    <a:pt x="1297774" y="833958"/>
                  </a:lnTo>
                  <a:lnTo>
                    <a:pt x="1303870" y="777570"/>
                  </a:lnTo>
                  <a:lnTo>
                    <a:pt x="1309966" y="734898"/>
                  </a:lnTo>
                  <a:lnTo>
                    <a:pt x="1316062" y="692226"/>
                  </a:lnTo>
                  <a:lnTo>
                    <a:pt x="1322158" y="754710"/>
                  </a:lnTo>
                  <a:lnTo>
                    <a:pt x="1328254" y="676986"/>
                  </a:lnTo>
                  <a:lnTo>
                    <a:pt x="1332826" y="707466"/>
                  </a:lnTo>
                  <a:lnTo>
                    <a:pt x="1338922" y="783666"/>
                  </a:lnTo>
                  <a:lnTo>
                    <a:pt x="1345018" y="922350"/>
                  </a:lnTo>
                  <a:lnTo>
                    <a:pt x="1351114" y="875106"/>
                  </a:lnTo>
                  <a:lnTo>
                    <a:pt x="1357210" y="830910"/>
                  </a:lnTo>
                  <a:lnTo>
                    <a:pt x="1363306" y="788238"/>
                  </a:lnTo>
                  <a:lnTo>
                    <a:pt x="1369402" y="701370"/>
                  </a:lnTo>
                  <a:lnTo>
                    <a:pt x="1375498" y="850722"/>
                  </a:lnTo>
                  <a:lnTo>
                    <a:pt x="1381594" y="820242"/>
                  </a:lnTo>
                  <a:lnTo>
                    <a:pt x="1387690" y="750138"/>
                  </a:lnTo>
                  <a:lnTo>
                    <a:pt x="1392262" y="791286"/>
                  </a:lnTo>
                  <a:lnTo>
                    <a:pt x="1398358" y="739470"/>
                  </a:lnTo>
                  <a:lnTo>
                    <a:pt x="1404454" y="622122"/>
                  </a:lnTo>
                  <a:lnTo>
                    <a:pt x="1410550" y="698322"/>
                  </a:lnTo>
                  <a:lnTo>
                    <a:pt x="1416646" y="658698"/>
                  </a:lnTo>
                  <a:lnTo>
                    <a:pt x="1422742" y="684606"/>
                  </a:lnTo>
                  <a:lnTo>
                    <a:pt x="1428838" y="768426"/>
                  </a:lnTo>
                  <a:lnTo>
                    <a:pt x="1434934" y="808050"/>
                  </a:lnTo>
                  <a:lnTo>
                    <a:pt x="1441030" y="859866"/>
                  </a:lnTo>
                  <a:lnTo>
                    <a:pt x="1447126" y="1018362"/>
                  </a:lnTo>
                  <a:lnTo>
                    <a:pt x="1453222" y="1056462"/>
                  </a:lnTo>
                  <a:lnTo>
                    <a:pt x="1457794" y="1138758"/>
                  </a:lnTo>
                  <a:lnTo>
                    <a:pt x="1463890" y="1182954"/>
                  </a:lnTo>
                  <a:lnTo>
                    <a:pt x="1469986" y="1221054"/>
                  </a:lnTo>
                  <a:lnTo>
                    <a:pt x="1476082" y="1240866"/>
                  </a:lnTo>
                  <a:lnTo>
                    <a:pt x="1482178" y="1280490"/>
                  </a:lnTo>
                  <a:lnTo>
                    <a:pt x="1488274" y="1504518"/>
                  </a:lnTo>
                  <a:lnTo>
                    <a:pt x="1494370" y="1582242"/>
                  </a:lnTo>
                  <a:lnTo>
                    <a:pt x="1500466" y="1455750"/>
                  </a:lnTo>
                  <a:lnTo>
                    <a:pt x="1506562" y="1507566"/>
                  </a:lnTo>
                  <a:lnTo>
                    <a:pt x="1512658" y="1536522"/>
                  </a:lnTo>
                  <a:lnTo>
                    <a:pt x="1518754" y="1713306"/>
                  </a:lnTo>
                  <a:lnTo>
                    <a:pt x="1523326" y="1740738"/>
                  </a:lnTo>
                  <a:lnTo>
                    <a:pt x="1529422" y="1565478"/>
                  </a:lnTo>
                  <a:lnTo>
                    <a:pt x="1535518" y="1472514"/>
                  </a:lnTo>
                  <a:lnTo>
                    <a:pt x="1541614" y="1394790"/>
                  </a:lnTo>
                  <a:lnTo>
                    <a:pt x="1547710" y="1330782"/>
                  </a:lnTo>
                  <a:lnTo>
                    <a:pt x="1553806" y="1272870"/>
                  </a:lnTo>
                  <a:lnTo>
                    <a:pt x="1565998" y="1224102"/>
                  </a:lnTo>
                  <a:lnTo>
                    <a:pt x="1572094" y="1260678"/>
                  </a:lnTo>
                  <a:lnTo>
                    <a:pt x="1578190" y="1278966"/>
                  </a:lnTo>
                  <a:lnTo>
                    <a:pt x="1582762" y="1346022"/>
                  </a:lnTo>
                  <a:lnTo>
                    <a:pt x="1588858" y="1403934"/>
                  </a:lnTo>
                  <a:lnTo>
                    <a:pt x="1594954" y="1385646"/>
                  </a:lnTo>
                  <a:lnTo>
                    <a:pt x="1601050" y="1329258"/>
                  </a:lnTo>
                  <a:lnTo>
                    <a:pt x="1607146" y="1283538"/>
                  </a:lnTo>
                  <a:lnTo>
                    <a:pt x="1613242" y="1227150"/>
                  </a:lnTo>
                  <a:lnTo>
                    <a:pt x="1619338" y="1134186"/>
                  </a:lnTo>
                  <a:lnTo>
                    <a:pt x="1625434" y="1076274"/>
                  </a:lnTo>
                  <a:lnTo>
                    <a:pt x="1631530" y="1022934"/>
                  </a:lnTo>
                  <a:lnTo>
                    <a:pt x="1637626" y="896442"/>
                  </a:lnTo>
                  <a:lnTo>
                    <a:pt x="1643722" y="872058"/>
                  </a:lnTo>
                  <a:lnTo>
                    <a:pt x="1648294" y="837006"/>
                  </a:lnTo>
                  <a:lnTo>
                    <a:pt x="1654390" y="821766"/>
                  </a:lnTo>
                  <a:lnTo>
                    <a:pt x="1660486" y="750138"/>
                  </a:lnTo>
                  <a:lnTo>
                    <a:pt x="1666582" y="805002"/>
                  </a:lnTo>
                  <a:lnTo>
                    <a:pt x="1672678" y="826338"/>
                  </a:lnTo>
                  <a:lnTo>
                    <a:pt x="1678774" y="899490"/>
                  </a:lnTo>
                  <a:lnTo>
                    <a:pt x="1684870" y="893394"/>
                  </a:lnTo>
                  <a:lnTo>
                    <a:pt x="1690966" y="926922"/>
                  </a:lnTo>
                  <a:lnTo>
                    <a:pt x="1697062" y="974166"/>
                  </a:lnTo>
                  <a:lnTo>
                    <a:pt x="1703158" y="923874"/>
                  </a:lnTo>
                  <a:lnTo>
                    <a:pt x="1707730" y="933018"/>
                  </a:lnTo>
                  <a:lnTo>
                    <a:pt x="1713826" y="1157046"/>
                  </a:lnTo>
                  <a:lnTo>
                    <a:pt x="1719922" y="1192098"/>
                  </a:lnTo>
                  <a:lnTo>
                    <a:pt x="1726018" y="1384122"/>
                  </a:lnTo>
                  <a:lnTo>
                    <a:pt x="1732114" y="1233246"/>
                  </a:lnTo>
                  <a:lnTo>
                    <a:pt x="1738210" y="1131138"/>
                  </a:lnTo>
                  <a:lnTo>
                    <a:pt x="1744306" y="1062558"/>
                  </a:lnTo>
                  <a:lnTo>
                    <a:pt x="1750402" y="1027506"/>
                  </a:lnTo>
                  <a:lnTo>
                    <a:pt x="1756498" y="1161618"/>
                  </a:lnTo>
                  <a:lnTo>
                    <a:pt x="1762594" y="992454"/>
                  </a:lnTo>
                  <a:lnTo>
                    <a:pt x="1768690" y="1000074"/>
                  </a:lnTo>
                  <a:lnTo>
                    <a:pt x="1773262" y="1032078"/>
                  </a:lnTo>
                  <a:lnTo>
                    <a:pt x="1779358" y="958926"/>
                  </a:lnTo>
                  <a:lnTo>
                    <a:pt x="1785454" y="965022"/>
                  </a:lnTo>
                  <a:lnTo>
                    <a:pt x="1791550" y="937590"/>
                  </a:lnTo>
                  <a:lnTo>
                    <a:pt x="1797646" y="829386"/>
                  </a:lnTo>
                  <a:lnTo>
                    <a:pt x="1803742" y="846150"/>
                  </a:lnTo>
                  <a:lnTo>
                    <a:pt x="1809838" y="989406"/>
                  </a:lnTo>
                  <a:lnTo>
                    <a:pt x="1815934" y="1233246"/>
                  </a:lnTo>
                  <a:lnTo>
                    <a:pt x="1822030" y="1129614"/>
                  </a:lnTo>
                  <a:lnTo>
                    <a:pt x="1828126" y="1094562"/>
                  </a:lnTo>
                  <a:lnTo>
                    <a:pt x="1834222" y="974166"/>
                  </a:lnTo>
                  <a:lnTo>
                    <a:pt x="1838794" y="867486"/>
                  </a:lnTo>
                  <a:lnTo>
                    <a:pt x="1844890" y="683082"/>
                  </a:lnTo>
                  <a:lnTo>
                    <a:pt x="1850986" y="646506"/>
                  </a:lnTo>
                  <a:lnTo>
                    <a:pt x="1857082" y="678510"/>
                  </a:lnTo>
                  <a:lnTo>
                    <a:pt x="1863178" y="474294"/>
                  </a:lnTo>
                  <a:lnTo>
                    <a:pt x="1869274" y="274650"/>
                  </a:lnTo>
                  <a:lnTo>
                    <a:pt x="1875370" y="291414"/>
                  </a:lnTo>
                  <a:lnTo>
                    <a:pt x="1881466" y="228930"/>
                  </a:lnTo>
                  <a:lnTo>
                    <a:pt x="1887562" y="167970"/>
                  </a:lnTo>
                  <a:lnTo>
                    <a:pt x="1893658" y="137490"/>
                  </a:lnTo>
                  <a:lnTo>
                    <a:pt x="1898230" y="148158"/>
                  </a:lnTo>
                  <a:lnTo>
                    <a:pt x="1904326" y="0"/>
                  </a:lnTo>
                  <a:lnTo>
                    <a:pt x="1910422" y="9474"/>
                  </a:lnTo>
                  <a:lnTo>
                    <a:pt x="1916518" y="15570"/>
                  </a:lnTo>
                  <a:lnTo>
                    <a:pt x="1922614" y="94818"/>
                  </a:lnTo>
                  <a:lnTo>
                    <a:pt x="1928710" y="96342"/>
                  </a:lnTo>
                  <a:lnTo>
                    <a:pt x="1934806" y="181686"/>
                  </a:lnTo>
                  <a:lnTo>
                    <a:pt x="1940902" y="146634"/>
                  </a:lnTo>
                  <a:lnTo>
                    <a:pt x="1946998" y="388950"/>
                  </a:lnTo>
                  <a:lnTo>
                    <a:pt x="1953094" y="488010"/>
                  </a:lnTo>
                  <a:lnTo>
                    <a:pt x="1959190" y="552018"/>
                  </a:lnTo>
                  <a:lnTo>
                    <a:pt x="1963762" y="872058"/>
                  </a:lnTo>
                  <a:lnTo>
                    <a:pt x="1969858" y="1045794"/>
                  </a:lnTo>
                  <a:lnTo>
                    <a:pt x="1975954" y="1365834"/>
                  </a:lnTo>
                  <a:lnTo>
                    <a:pt x="1982050" y="1358214"/>
                  </a:lnTo>
                  <a:lnTo>
                    <a:pt x="1988146" y="1536522"/>
                  </a:lnTo>
                  <a:lnTo>
                    <a:pt x="1994242" y="1826082"/>
                  </a:lnTo>
                  <a:lnTo>
                    <a:pt x="2000338" y="1902282"/>
                  </a:lnTo>
                  <a:lnTo>
                    <a:pt x="2006434" y="2002866"/>
                  </a:lnTo>
                  <a:lnTo>
                    <a:pt x="2012530" y="2097354"/>
                  </a:lnTo>
                  <a:lnTo>
                    <a:pt x="2018626" y="1861134"/>
                  </a:lnTo>
                  <a:lnTo>
                    <a:pt x="2024722" y="1839798"/>
                  </a:lnTo>
                  <a:lnTo>
                    <a:pt x="2029294" y="1755978"/>
                  </a:lnTo>
                  <a:lnTo>
                    <a:pt x="2035390" y="1762074"/>
                  </a:lnTo>
                  <a:lnTo>
                    <a:pt x="2041486" y="1819986"/>
                  </a:lnTo>
                  <a:lnTo>
                    <a:pt x="2047582" y="1707210"/>
                  </a:lnTo>
                  <a:lnTo>
                    <a:pt x="2053678" y="1655394"/>
                  </a:lnTo>
                  <a:lnTo>
                    <a:pt x="2059774" y="1775790"/>
                  </a:lnTo>
                  <a:lnTo>
                    <a:pt x="2065870" y="1870278"/>
                  </a:lnTo>
                  <a:lnTo>
                    <a:pt x="2071966" y="2004390"/>
                  </a:lnTo>
                  <a:lnTo>
                    <a:pt x="2078062" y="1906854"/>
                  </a:lnTo>
                  <a:lnTo>
                    <a:pt x="2084158" y="1742262"/>
                  </a:lnTo>
                  <a:lnTo>
                    <a:pt x="2088730" y="1583766"/>
                  </a:lnTo>
                  <a:lnTo>
                    <a:pt x="2094826" y="1460322"/>
                  </a:lnTo>
                  <a:lnTo>
                    <a:pt x="2100922" y="1393266"/>
                  </a:lnTo>
                  <a:lnTo>
                    <a:pt x="2107018" y="1516710"/>
                  </a:lnTo>
                  <a:lnTo>
                    <a:pt x="2113114" y="1461846"/>
                  </a:lnTo>
                  <a:lnTo>
                    <a:pt x="2119210" y="1416126"/>
                  </a:lnTo>
                  <a:lnTo>
                    <a:pt x="2125306" y="1333830"/>
                  </a:lnTo>
                  <a:lnTo>
                    <a:pt x="2131402" y="1265250"/>
                  </a:lnTo>
                  <a:lnTo>
                    <a:pt x="2137498" y="1152474"/>
                  </a:lnTo>
                  <a:lnTo>
                    <a:pt x="2143594" y="1099134"/>
                  </a:lnTo>
                  <a:lnTo>
                    <a:pt x="2149690" y="1021410"/>
                  </a:lnTo>
                  <a:lnTo>
                    <a:pt x="2154262" y="1172286"/>
                  </a:lnTo>
                  <a:lnTo>
                    <a:pt x="2160358" y="1134186"/>
                  </a:lnTo>
                  <a:lnTo>
                    <a:pt x="2166454" y="1134186"/>
                  </a:lnTo>
                  <a:lnTo>
                    <a:pt x="2172550" y="1184478"/>
                  </a:lnTo>
                  <a:lnTo>
                    <a:pt x="2178646" y="1102182"/>
                  </a:lnTo>
                  <a:lnTo>
                    <a:pt x="2184742" y="919302"/>
                  </a:lnTo>
                  <a:lnTo>
                    <a:pt x="2190838" y="777570"/>
                  </a:lnTo>
                  <a:lnTo>
                    <a:pt x="2196934" y="737946"/>
                  </a:lnTo>
                  <a:lnTo>
                    <a:pt x="2203030" y="640410"/>
                  </a:lnTo>
                  <a:lnTo>
                    <a:pt x="2209126" y="547446"/>
                  </a:lnTo>
                  <a:lnTo>
                    <a:pt x="2215222" y="512394"/>
                  </a:lnTo>
                  <a:lnTo>
                    <a:pt x="2219794" y="500202"/>
                  </a:lnTo>
                  <a:lnTo>
                    <a:pt x="2226398" y="523062"/>
                  </a:lnTo>
                </a:path>
              </a:pathLst>
            </a:custGeom>
            <a:ln w="2540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51284" y="2094953"/>
              <a:ext cx="2036445" cy="2460625"/>
            </a:xfrm>
            <a:custGeom>
              <a:avLst/>
              <a:gdLst/>
              <a:ahLst/>
              <a:cxnLst/>
              <a:rect l="l" t="t" r="r" b="b"/>
              <a:pathLst>
                <a:path w="2036445" h="2460625">
                  <a:moveTo>
                    <a:pt x="0" y="840270"/>
                  </a:moveTo>
                  <a:lnTo>
                    <a:pt x="6667" y="497370"/>
                  </a:lnTo>
                  <a:lnTo>
                    <a:pt x="11239" y="942378"/>
                  </a:lnTo>
                  <a:lnTo>
                    <a:pt x="17335" y="866178"/>
                  </a:lnTo>
                  <a:lnTo>
                    <a:pt x="23431" y="754926"/>
                  </a:lnTo>
                  <a:lnTo>
                    <a:pt x="29527" y="977430"/>
                  </a:lnTo>
                  <a:lnTo>
                    <a:pt x="35623" y="882942"/>
                  </a:lnTo>
                  <a:lnTo>
                    <a:pt x="41719" y="951522"/>
                  </a:lnTo>
                  <a:lnTo>
                    <a:pt x="47815" y="1062774"/>
                  </a:lnTo>
                  <a:lnTo>
                    <a:pt x="53911" y="1055154"/>
                  </a:lnTo>
                  <a:lnTo>
                    <a:pt x="60007" y="986574"/>
                  </a:lnTo>
                  <a:lnTo>
                    <a:pt x="66103" y="1097826"/>
                  </a:lnTo>
                  <a:lnTo>
                    <a:pt x="70675" y="1046010"/>
                  </a:lnTo>
                  <a:lnTo>
                    <a:pt x="76771" y="1199934"/>
                  </a:lnTo>
                  <a:lnTo>
                    <a:pt x="82867" y="1105446"/>
                  </a:lnTo>
                  <a:lnTo>
                    <a:pt x="88963" y="1192314"/>
                  </a:lnTo>
                  <a:lnTo>
                    <a:pt x="95059" y="1285278"/>
                  </a:lnTo>
                  <a:lnTo>
                    <a:pt x="101155" y="1285278"/>
                  </a:lnTo>
                  <a:lnTo>
                    <a:pt x="107251" y="1036866"/>
                  </a:lnTo>
                  <a:lnTo>
                    <a:pt x="113347" y="1097826"/>
                  </a:lnTo>
                  <a:lnTo>
                    <a:pt x="119443" y="1029246"/>
                  </a:lnTo>
                  <a:lnTo>
                    <a:pt x="125539" y="1010958"/>
                  </a:lnTo>
                  <a:lnTo>
                    <a:pt x="131635" y="994194"/>
                  </a:lnTo>
                  <a:lnTo>
                    <a:pt x="136207" y="873798"/>
                  </a:lnTo>
                  <a:lnTo>
                    <a:pt x="142303" y="942378"/>
                  </a:lnTo>
                  <a:lnTo>
                    <a:pt x="148399" y="908850"/>
                  </a:lnTo>
                  <a:lnTo>
                    <a:pt x="154495" y="882942"/>
                  </a:lnTo>
                  <a:lnTo>
                    <a:pt x="160591" y="788454"/>
                  </a:lnTo>
                  <a:lnTo>
                    <a:pt x="166687" y="960666"/>
                  </a:lnTo>
                  <a:lnTo>
                    <a:pt x="172783" y="823506"/>
                  </a:lnTo>
                  <a:lnTo>
                    <a:pt x="178879" y="866178"/>
                  </a:lnTo>
                  <a:lnTo>
                    <a:pt x="184975" y="908850"/>
                  </a:lnTo>
                  <a:lnTo>
                    <a:pt x="191071" y="840270"/>
                  </a:lnTo>
                  <a:lnTo>
                    <a:pt x="197167" y="797598"/>
                  </a:lnTo>
                  <a:lnTo>
                    <a:pt x="201739" y="840270"/>
                  </a:lnTo>
                  <a:lnTo>
                    <a:pt x="207835" y="925614"/>
                  </a:lnTo>
                  <a:lnTo>
                    <a:pt x="213931" y="1020102"/>
                  </a:lnTo>
                  <a:lnTo>
                    <a:pt x="220027" y="899706"/>
                  </a:lnTo>
                  <a:lnTo>
                    <a:pt x="226123" y="968286"/>
                  </a:lnTo>
                  <a:lnTo>
                    <a:pt x="232219" y="986574"/>
                  </a:lnTo>
                  <a:lnTo>
                    <a:pt x="238315" y="1020102"/>
                  </a:lnTo>
                  <a:lnTo>
                    <a:pt x="244411" y="1251750"/>
                  </a:lnTo>
                  <a:lnTo>
                    <a:pt x="250507" y="1431582"/>
                  </a:lnTo>
                  <a:lnTo>
                    <a:pt x="256603" y="1457490"/>
                  </a:lnTo>
                  <a:lnTo>
                    <a:pt x="261175" y="1483398"/>
                  </a:lnTo>
                  <a:lnTo>
                    <a:pt x="267271" y="1663230"/>
                  </a:lnTo>
                  <a:lnTo>
                    <a:pt x="273367" y="1628178"/>
                  </a:lnTo>
                  <a:lnTo>
                    <a:pt x="279463" y="1526070"/>
                  </a:lnTo>
                  <a:lnTo>
                    <a:pt x="285559" y="1663230"/>
                  </a:lnTo>
                  <a:lnTo>
                    <a:pt x="291655" y="1705902"/>
                  </a:lnTo>
                  <a:lnTo>
                    <a:pt x="297751" y="1526070"/>
                  </a:lnTo>
                  <a:lnTo>
                    <a:pt x="303847" y="1937550"/>
                  </a:lnTo>
                  <a:lnTo>
                    <a:pt x="309943" y="1646466"/>
                  </a:lnTo>
                  <a:lnTo>
                    <a:pt x="316039" y="1526070"/>
                  </a:lnTo>
                  <a:lnTo>
                    <a:pt x="322135" y="1551978"/>
                  </a:lnTo>
                  <a:lnTo>
                    <a:pt x="326707" y="1225842"/>
                  </a:lnTo>
                  <a:lnTo>
                    <a:pt x="332803" y="1199934"/>
                  </a:lnTo>
                  <a:lnTo>
                    <a:pt x="338899" y="1148118"/>
                  </a:lnTo>
                  <a:lnTo>
                    <a:pt x="344995" y="1046010"/>
                  </a:lnTo>
                  <a:lnTo>
                    <a:pt x="351091" y="1199934"/>
                  </a:lnTo>
                  <a:lnTo>
                    <a:pt x="357187" y="1396530"/>
                  </a:lnTo>
                  <a:lnTo>
                    <a:pt x="363283" y="1363002"/>
                  </a:lnTo>
                  <a:lnTo>
                    <a:pt x="369379" y="1260894"/>
                  </a:lnTo>
                  <a:lnTo>
                    <a:pt x="375475" y="1346238"/>
                  </a:lnTo>
                  <a:lnTo>
                    <a:pt x="381571" y="1242606"/>
                  </a:lnTo>
                  <a:lnTo>
                    <a:pt x="387667" y="1242606"/>
                  </a:lnTo>
                  <a:lnTo>
                    <a:pt x="392239" y="1174026"/>
                  </a:lnTo>
                  <a:lnTo>
                    <a:pt x="398335" y="1260894"/>
                  </a:lnTo>
                  <a:lnTo>
                    <a:pt x="404431" y="1551978"/>
                  </a:lnTo>
                  <a:lnTo>
                    <a:pt x="410527" y="1483398"/>
                  </a:lnTo>
                  <a:lnTo>
                    <a:pt x="416623" y="1242606"/>
                  </a:lnTo>
                  <a:lnTo>
                    <a:pt x="422719" y="1140498"/>
                  </a:lnTo>
                  <a:lnTo>
                    <a:pt x="428815" y="899706"/>
                  </a:lnTo>
                  <a:lnTo>
                    <a:pt x="434911" y="736638"/>
                  </a:lnTo>
                  <a:lnTo>
                    <a:pt x="441007" y="857034"/>
                  </a:lnTo>
                  <a:lnTo>
                    <a:pt x="447103" y="736638"/>
                  </a:lnTo>
                  <a:lnTo>
                    <a:pt x="451675" y="771690"/>
                  </a:lnTo>
                  <a:lnTo>
                    <a:pt x="457771" y="797598"/>
                  </a:lnTo>
                  <a:lnTo>
                    <a:pt x="463867" y="480606"/>
                  </a:lnTo>
                  <a:lnTo>
                    <a:pt x="469963" y="719874"/>
                  </a:lnTo>
                  <a:lnTo>
                    <a:pt x="476059" y="686346"/>
                  </a:lnTo>
                  <a:lnTo>
                    <a:pt x="482155" y="591858"/>
                  </a:lnTo>
                  <a:lnTo>
                    <a:pt x="488251" y="660438"/>
                  </a:lnTo>
                  <a:lnTo>
                    <a:pt x="494347" y="668058"/>
                  </a:lnTo>
                  <a:lnTo>
                    <a:pt x="500443" y="686346"/>
                  </a:lnTo>
                  <a:lnTo>
                    <a:pt x="506539" y="788454"/>
                  </a:lnTo>
                  <a:lnTo>
                    <a:pt x="512635" y="762546"/>
                  </a:lnTo>
                  <a:lnTo>
                    <a:pt x="517207" y="712254"/>
                  </a:lnTo>
                  <a:lnTo>
                    <a:pt x="523303" y="745782"/>
                  </a:lnTo>
                  <a:lnTo>
                    <a:pt x="529399" y="643674"/>
                  </a:lnTo>
                  <a:lnTo>
                    <a:pt x="535495" y="762546"/>
                  </a:lnTo>
                  <a:lnTo>
                    <a:pt x="541591" y="677202"/>
                  </a:lnTo>
                  <a:lnTo>
                    <a:pt x="547687" y="788454"/>
                  </a:lnTo>
                  <a:lnTo>
                    <a:pt x="553783" y="1003338"/>
                  </a:lnTo>
                  <a:lnTo>
                    <a:pt x="559879" y="1036866"/>
                  </a:lnTo>
                  <a:lnTo>
                    <a:pt x="565975" y="814362"/>
                  </a:lnTo>
                  <a:lnTo>
                    <a:pt x="572071" y="712254"/>
                  </a:lnTo>
                  <a:lnTo>
                    <a:pt x="578167" y="591858"/>
                  </a:lnTo>
                  <a:lnTo>
                    <a:pt x="582739" y="925614"/>
                  </a:lnTo>
                  <a:lnTo>
                    <a:pt x="588835" y="797598"/>
                  </a:lnTo>
                  <a:lnTo>
                    <a:pt x="594931" y="686346"/>
                  </a:lnTo>
                  <a:lnTo>
                    <a:pt x="601027" y="712254"/>
                  </a:lnTo>
                  <a:lnTo>
                    <a:pt x="607123" y="908850"/>
                  </a:lnTo>
                  <a:lnTo>
                    <a:pt x="613219" y="805218"/>
                  </a:lnTo>
                  <a:lnTo>
                    <a:pt x="619315" y="873798"/>
                  </a:lnTo>
                  <a:lnTo>
                    <a:pt x="625411" y="754926"/>
                  </a:lnTo>
                  <a:lnTo>
                    <a:pt x="631507" y="873798"/>
                  </a:lnTo>
                  <a:lnTo>
                    <a:pt x="637603" y="1029246"/>
                  </a:lnTo>
                  <a:lnTo>
                    <a:pt x="642175" y="986574"/>
                  </a:lnTo>
                  <a:lnTo>
                    <a:pt x="648271" y="1097826"/>
                  </a:lnTo>
                  <a:lnTo>
                    <a:pt x="654367" y="1079538"/>
                  </a:lnTo>
                  <a:lnTo>
                    <a:pt x="660463" y="1062774"/>
                  </a:lnTo>
                  <a:lnTo>
                    <a:pt x="666559" y="1105446"/>
                  </a:lnTo>
                  <a:lnTo>
                    <a:pt x="672655" y="1148118"/>
                  </a:lnTo>
                  <a:lnTo>
                    <a:pt x="678751" y="1036866"/>
                  </a:lnTo>
                  <a:lnTo>
                    <a:pt x="684847" y="1071918"/>
                  </a:lnTo>
                  <a:lnTo>
                    <a:pt x="690943" y="1242606"/>
                  </a:lnTo>
                  <a:lnTo>
                    <a:pt x="697039" y="1148118"/>
                  </a:lnTo>
                  <a:lnTo>
                    <a:pt x="703135" y="1079538"/>
                  </a:lnTo>
                  <a:lnTo>
                    <a:pt x="707707" y="1020102"/>
                  </a:lnTo>
                  <a:lnTo>
                    <a:pt x="713803" y="1148118"/>
                  </a:lnTo>
                  <a:lnTo>
                    <a:pt x="719899" y="1209078"/>
                  </a:lnTo>
                  <a:lnTo>
                    <a:pt x="725995" y="1192314"/>
                  </a:lnTo>
                  <a:lnTo>
                    <a:pt x="732091" y="1131354"/>
                  </a:lnTo>
                  <a:lnTo>
                    <a:pt x="738187" y="1209078"/>
                  </a:lnTo>
                  <a:lnTo>
                    <a:pt x="744283" y="1251750"/>
                  </a:lnTo>
                  <a:lnTo>
                    <a:pt x="750379" y="1800390"/>
                  </a:lnTo>
                  <a:lnTo>
                    <a:pt x="756475" y="1457490"/>
                  </a:lnTo>
                  <a:lnTo>
                    <a:pt x="762571" y="1483398"/>
                  </a:lnTo>
                  <a:lnTo>
                    <a:pt x="768667" y="1311186"/>
                  </a:lnTo>
                  <a:lnTo>
                    <a:pt x="773239" y="1337094"/>
                  </a:lnTo>
                  <a:lnTo>
                    <a:pt x="779335" y="1568742"/>
                  </a:lnTo>
                  <a:lnTo>
                    <a:pt x="785431" y="1414818"/>
                  </a:lnTo>
                  <a:lnTo>
                    <a:pt x="791527" y="1388910"/>
                  </a:lnTo>
                  <a:lnTo>
                    <a:pt x="797623" y="1509306"/>
                  </a:lnTo>
                  <a:lnTo>
                    <a:pt x="803719" y="1971078"/>
                  </a:lnTo>
                  <a:lnTo>
                    <a:pt x="809815" y="2460269"/>
                  </a:lnTo>
                  <a:lnTo>
                    <a:pt x="815911" y="2365794"/>
                  </a:lnTo>
                  <a:lnTo>
                    <a:pt x="822007" y="2117382"/>
                  </a:lnTo>
                  <a:lnTo>
                    <a:pt x="828103" y="2211870"/>
                  </a:lnTo>
                  <a:lnTo>
                    <a:pt x="832675" y="2313978"/>
                  </a:lnTo>
                  <a:lnTo>
                    <a:pt x="838771" y="2022894"/>
                  </a:lnTo>
                  <a:lnTo>
                    <a:pt x="844867" y="1911642"/>
                  </a:lnTo>
                  <a:lnTo>
                    <a:pt x="850963" y="1739430"/>
                  </a:lnTo>
                  <a:lnTo>
                    <a:pt x="857059" y="1646466"/>
                  </a:lnTo>
                  <a:lnTo>
                    <a:pt x="863155" y="1465110"/>
                  </a:lnTo>
                  <a:lnTo>
                    <a:pt x="869251" y="1363002"/>
                  </a:lnTo>
                  <a:lnTo>
                    <a:pt x="875347" y="1260894"/>
                  </a:lnTo>
                  <a:lnTo>
                    <a:pt x="881443" y="1396530"/>
                  </a:lnTo>
                  <a:lnTo>
                    <a:pt x="887539" y="1379766"/>
                  </a:lnTo>
                  <a:lnTo>
                    <a:pt x="893635" y="1353858"/>
                  </a:lnTo>
                  <a:lnTo>
                    <a:pt x="898207" y="1234986"/>
                  </a:lnTo>
                  <a:lnTo>
                    <a:pt x="904303" y="1079538"/>
                  </a:lnTo>
                  <a:lnTo>
                    <a:pt x="910399" y="942378"/>
                  </a:lnTo>
                  <a:lnTo>
                    <a:pt x="916495" y="934758"/>
                  </a:lnTo>
                  <a:lnTo>
                    <a:pt x="922591" y="1029246"/>
                  </a:lnTo>
                  <a:lnTo>
                    <a:pt x="928687" y="1020102"/>
                  </a:lnTo>
                  <a:lnTo>
                    <a:pt x="934783" y="1174026"/>
                  </a:lnTo>
                  <a:lnTo>
                    <a:pt x="940879" y="1123734"/>
                  </a:lnTo>
                  <a:lnTo>
                    <a:pt x="946975" y="960666"/>
                  </a:lnTo>
                  <a:lnTo>
                    <a:pt x="953071" y="873798"/>
                  </a:lnTo>
                  <a:lnTo>
                    <a:pt x="959167" y="840270"/>
                  </a:lnTo>
                  <a:lnTo>
                    <a:pt x="963739" y="762546"/>
                  </a:lnTo>
                  <a:lnTo>
                    <a:pt x="969835" y="729018"/>
                  </a:lnTo>
                  <a:lnTo>
                    <a:pt x="975931" y="899706"/>
                  </a:lnTo>
                  <a:lnTo>
                    <a:pt x="982027" y="951522"/>
                  </a:lnTo>
                  <a:lnTo>
                    <a:pt x="988123" y="1003338"/>
                  </a:lnTo>
                  <a:lnTo>
                    <a:pt x="994219" y="1055154"/>
                  </a:lnTo>
                  <a:lnTo>
                    <a:pt x="1000315" y="1140498"/>
                  </a:lnTo>
                  <a:lnTo>
                    <a:pt x="1006411" y="1140498"/>
                  </a:lnTo>
                  <a:lnTo>
                    <a:pt x="1012507" y="1216698"/>
                  </a:lnTo>
                  <a:lnTo>
                    <a:pt x="1018603" y="1209078"/>
                  </a:lnTo>
                  <a:lnTo>
                    <a:pt x="1023175" y="1199934"/>
                  </a:lnTo>
                  <a:lnTo>
                    <a:pt x="1029271" y="1199934"/>
                  </a:lnTo>
                  <a:lnTo>
                    <a:pt x="1035367" y="849414"/>
                  </a:lnTo>
                  <a:lnTo>
                    <a:pt x="1041463" y="960666"/>
                  </a:lnTo>
                  <a:lnTo>
                    <a:pt x="1047559" y="977430"/>
                  </a:lnTo>
                  <a:lnTo>
                    <a:pt x="1053655" y="977430"/>
                  </a:lnTo>
                  <a:lnTo>
                    <a:pt x="1059751" y="1020102"/>
                  </a:lnTo>
                  <a:lnTo>
                    <a:pt x="1065847" y="1174026"/>
                  </a:lnTo>
                  <a:lnTo>
                    <a:pt x="1071943" y="1285278"/>
                  </a:lnTo>
                  <a:lnTo>
                    <a:pt x="1078039" y="1294422"/>
                  </a:lnTo>
                  <a:lnTo>
                    <a:pt x="1084135" y="1140498"/>
                  </a:lnTo>
                  <a:lnTo>
                    <a:pt x="1088707" y="1114590"/>
                  </a:lnTo>
                  <a:lnTo>
                    <a:pt x="1094803" y="1174026"/>
                  </a:lnTo>
                  <a:lnTo>
                    <a:pt x="1100899" y="1010958"/>
                  </a:lnTo>
                  <a:lnTo>
                    <a:pt x="1106995" y="960666"/>
                  </a:lnTo>
                  <a:lnTo>
                    <a:pt x="1113091" y="899706"/>
                  </a:lnTo>
                  <a:lnTo>
                    <a:pt x="1119187" y="977430"/>
                  </a:lnTo>
                  <a:lnTo>
                    <a:pt x="1125283" y="1105446"/>
                  </a:lnTo>
                  <a:lnTo>
                    <a:pt x="1131379" y="1071918"/>
                  </a:lnTo>
                  <a:lnTo>
                    <a:pt x="1137475" y="1157262"/>
                  </a:lnTo>
                  <a:lnTo>
                    <a:pt x="1143571" y="1003338"/>
                  </a:lnTo>
                  <a:lnTo>
                    <a:pt x="1149667" y="994194"/>
                  </a:lnTo>
                  <a:lnTo>
                    <a:pt x="1154239" y="1114590"/>
                  </a:lnTo>
                  <a:lnTo>
                    <a:pt x="1160335" y="1088682"/>
                  </a:lnTo>
                  <a:lnTo>
                    <a:pt x="1166431" y="1131354"/>
                  </a:lnTo>
                  <a:lnTo>
                    <a:pt x="1172527" y="1097826"/>
                  </a:lnTo>
                  <a:lnTo>
                    <a:pt x="1178623" y="1020102"/>
                  </a:lnTo>
                  <a:lnTo>
                    <a:pt x="1184719" y="1123734"/>
                  </a:lnTo>
                  <a:lnTo>
                    <a:pt x="1190815" y="1003338"/>
                  </a:lnTo>
                  <a:lnTo>
                    <a:pt x="1196911" y="934758"/>
                  </a:lnTo>
                  <a:lnTo>
                    <a:pt x="1203007" y="917994"/>
                  </a:lnTo>
                  <a:lnTo>
                    <a:pt x="1209103" y="873798"/>
                  </a:lnTo>
                  <a:lnTo>
                    <a:pt x="1213675" y="866178"/>
                  </a:lnTo>
                  <a:lnTo>
                    <a:pt x="1219771" y="762546"/>
                  </a:lnTo>
                  <a:lnTo>
                    <a:pt x="1225867" y="823506"/>
                  </a:lnTo>
                  <a:lnTo>
                    <a:pt x="1231963" y="925614"/>
                  </a:lnTo>
                  <a:lnTo>
                    <a:pt x="1238059" y="754926"/>
                  </a:lnTo>
                  <a:lnTo>
                    <a:pt x="1244155" y="831126"/>
                  </a:lnTo>
                  <a:lnTo>
                    <a:pt x="1250251" y="925614"/>
                  </a:lnTo>
                  <a:lnTo>
                    <a:pt x="1256347" y="831126"/>
                  </a:lnTo>
                  <a:lnTo>
                    <a:pt x="1262443" y="788454"/>
                  </a:lnTo>
                  <a:lnTo>
                    <a:pt x="1268539" y="857034"/>
                  </a:lnTo>
                  <a:lnTo>
                    <a:pt x="1274635" y="899706"/>
                  </a:lnTo>
                  <a:lnTo>
                    <a:pt x="1279207" y="977430"/>
                  </a:lnTo>
                  <a:lnTo>
                    <a:pt x="1285303" y="660438"/>
                  </a:lnTo>
                  <a:lnTo>
                    <a:pt x="1291399" y="797598"/>
                  </a:lnTo>
                  <a:lnTo>
                    <a:pt x="1297495" y="977430"/>
                  </a:lnTo>
                  <a:lnTo>
                    <a:pt x="1303591" y="934758"/>
                  </a:lnTo>
                  <a:lnTo>
                    <a:pt x="1309687" y="994194"/>
                  </a:lnTo>
                  <a:lnTo>
                    <a:pt x="1315783" y="1055154"/>
                  </a:lnTo>
                  <a:lnTo>
                    <a:pt x="1321879" y="1174026"/>
                  </a:lnTo>
                  <a:lnTo>
                    <a:pt x="1327975" y="1234986"/>
                  </a:lnTo>
                  <a:lnTo>
                    <a:pt x="1334071" y="1020102"/>
                  </a:lnTo>
                  <a:lnTo>
                    <a:pt x="1340167" y="1029246"/>
                  </a:lnTo>
                  <a:lnTo>
                    <a:pt x="1344739" y="1114590"/>
                  </a:lnTo>
                  <a:lnTo>
                    <a:pt x="1350835" y="977430"/>
                  </a:lnTo>
                  <a:lnTo>
                    <a:pt x="1356931" y="942378"/>
                  </a:lnTo>
                  <a:lnTo>
                    <a:pt x="1363027" y="1242606"/>
                  </a:lnTo>
                  <a:lnTo>
                    <a:pt x="1369123" y="1020102"/>
                  </a:lnTo>
                  <a:lnTo>
                    <a:pt x="1375219" y="1088682"/>
                  </a:lnTo>
                  <a:lnTo>
                    <a:pt x="1381315" y="917994"/>
                  </a:lnTo>
                  <a:lnTo>
                    <a:pt x="1387411" y="951522"/>
                  </a:lnTo>
                  <a:lnTo>
                    <a:pt x="1393507" y="849414"/>
                  </a:lnTo>
                  <a:lnTo>
                    <a:pt x="1399603" y="857034"/>
                  </a:lnTo>
                  <a:lnTo>
                    <a:pt x="1404175" y="899706"/>
                  </a:lnTo>
                  <a:lnTo>
                    <a:pt x="1410271" y="831126"/>
                  </a:lnTo>
                  <a:lnTo>
                    <a:pt x="1416367" y="805218"/>
                  </a:lnTo>
                  <a:lnTo>
                    <a:pt x="1422463" y="857034"/>
                  </a:lnTo>
                  <a:lnTo>
                    <a:pt x="1428559" y="960666"/>
                  </a:lnTo>
                  <a:lnTo>
                    <a:pt x="1434655" y="908850"/>
                  </a:lnTo>
                  <a:lnTo>
                    <a:pt x="1440751" y="712254"/>
                  </a:lnTo>
                  <a:lnTo>
                    <a:pt x="1446847" y="556806"/>
                  </a:lnTo>
                  <a:lnTo>
                    <a:pt x="1452943" y="814362"/>
                  </a:lnTo>
                  <a:lnTo>
                    <a:pt x="1459039" y="849414"/>
                  </a:lnTo>
                  <a:lnTo>
                    <a:pt x="1465135" y="582714"/>
                  </a:lnTo>
                  <a:lnTo>
                    <a:pt x="1469707" y="677202"/>
                  </a:lnTo>
                  <a:lnTo>
                    <a:pt x="1475803" y="719874"/>
                  </a:lnTo>
                  <a:lnTo>
                    <a:pt x="1481899" y="771690"/>
                  </a:lnTo>
                  <a:lnTo>
                    <a:pt x="1487995" y="736638"/>
                  </a:lnTo>
                  <a:lnTo>
                    <a:pt x="1494091" y="686346"/>
                  </a:lnTo>
                  <a:lnTo>
                    <a:pt x="1500187" y="780834"/>
                  </a:lnTo>
                  <a:lnTo>
                    <a:pt x="1506283" y="608622"/>
                  </a:lnTo>
                  <a:lnTo>
                    <a:pt x="1512379" y="549186"/>
                  </a:lnTo>
                  <a:lnTo>
                    <a:pt x="1518475" y="540042"/>
                  </a:lnTo>
                  <a:lnTo>
                    <a:pt x="1524571" y="582714"/>
                  </a:lnTo>
                  <a:lnTo>
                    <a:pt x="1529143" y="771690"/>
                  </a:lnTo>
                  <a:lnTo>
                    <a:pt x="1535239" y="882942"/>
                  </a:lnTo>
                  <a:lnTo>
                    <a:pt x="1541335" y="703110"/>
                  </a:lnTo>
                  <a:lnTo>
                    <a:pt x="1547431" y="892086"/>
                  </a:lnTo>
                  <a:lnTo>
                    <a:pt x="1553527" y="994194"/>
                  </a:lnTo>
                  <a:lnTo>
                    <a:pt x="1559623" y="951522"/>
                  </a:lnTo>
                  <a:lnTo>
                    <a:pt x="1565719" y="1029246"/>
                  </a:lnTo>
                  <a:lnTo>
                    <a:pt x="1571815" y="1088682"/>
                  </a:lnTo>
                  <a:lnTo>
                    <a:pt x="1577911" y="1003338"/>
                  </a:lnTo>
                  <a:lnTo>
                    <a:pt x="1584007" y="1216698"/>
                  </a:lnTo>
                  <a:lnTo>
                    <a:pt x="1590103" y="1097826"/>
                  </a:lnTo>
                  <a:lnTo>
                    <a:pt x="1594675" y="1183170"/>
                  </a:lnTo>
                  <a:lnTo>
                    <a:pt x="1600771" y="1029246"/>
                  </a:lnTo>
                  <a:lnTo>
                    <a:pt x="1606867" y="968286"/>
                  </a:lnTo>
                  <a:lnTo>
                    <a:pt x="1612963" y="866178"/>
                  </a:lnTo>
                  <a:lnTo>
                    <a:pt x="1619059" y="1225842"/>
                  </a:lnTo>
                  <a:lnTo>
                    <a:pt x="1625155" y="2143290"/>
                  </a:lnTo>
                  <a:lnTo>
                    <a:pt x="1631251" y="1843062"/>
                  </a:lnTo>
                  <a:lnTo>
                    <a:pt x="1637347" y="857034"/>
                  </a:lnTo>
                  <a:lnTo>
                    <a:pt x="1643443" y="892086"/>
                  </a:lnTo>
                  <a:lnTo>
                    <a:pt x="1649539" y="840270"/>
                  </a:lnTo>
                  <a:lnTo>
                    <a:pt x="1655635" y="840270"/>
                  </a:lnTo>
                  <a:lnTo>
                    <a:pt x="1660207" y="882942"/>
                  </a:lnTo>
                  <a:lnTo>
                    <a:pt x="1666303" y="899706"/>
                  </a:lnTo>
                  <a:lnTo>
                    <a:pt x="1672399" y="762546"/>
                  </a:lnTo>
                  <a:lnTo>
                    <a:pt x="1678495" y="703110"/>
                  </a:lnTo>
                  <a:lnTo>
                    <a:pt x="1684591" y="831126"/>
                  </a:lnTo>
                  <a:lnTo>
                    <a:pt x="1690687" y="386118"/>
                  </a:lnTo>
                  <a:lnTo>
                    <a:pt x="1696783" y="317538"/>
                  </a:lnTo>
                  <a:lnTo>
                    <a:pt x="1702879" y="232194"/>
                  </a:lnTo>
                  <a:lnTo>
                    <a:pt x="1708975" y="454698"/>
                  </a:lnTo>
                  <a:lnTo>
                    <a:pt x="1715071" y="282486"/>
                  </a:lnTo>
                  <a:lnTo>
                    <a:pt x="1719643" y="462318"/>
                  </a:lnTo>
                  <a:lnTo>
                    <a:pt x="1725739" y="445554"/>
                  </a:lnTo>
                  <a:lnTo>
                    <a:pt x="1731835" y="26454"/>
                  </a:lnTo>
                  <a:lnTo>
                    <a:pt x="1737931" y="0"/>
                  </a:lnTo>
                  <a:lnTo>
                    <a:pt x="1744027" y="488226"/>
                  </a:lnTo>
                  <a:lnTo>
                    <a:pt x="1750123" y="617766"/>
                  </a:lnTo>
                  <a:lnTo>
                    <a:pt x="1756219" y="814362"/>
                  </a:lnTo>
                  <a:lnTo>
                    <a:pt x="1762315" y="754926"/>
                  </a:lnTo>
                  <a:lnTo>
                    <a:pt x="1768411" y="754926"/>
                  </a:lnTo>
                  <a:lnTo>
                    <a:pt x="1774507" y="849414"/>
                  </a:lnTo>
                  <a:lnTo>
                    <a:pt x="1780603" y="951522"/>
                  </a:lnTo>
                  <a:lnTo>
                    <a:pt x="1785175" y="917994"/>
                  </a:lnTo>
                  <a:lnTo>
                    <a:pt x="1791271" y="960666"/>
                  </a:lnTo>
                  <a:lnTo>
                    <a:pt x="1797367" y="1020102"/>
                  </a:lnTo>
                  <a:lnTo>
                    <a:pt x="1803463" y="1071918"/>
                  </a:lnTo>
                  <a:lnTo>
                    <a:pt x="1809559" y="1029246"/>
                  </a:lnTo>
                  <a:lnTo>
                    <a:pt x="1815655" y="1526070"/>
                  </a:lnTo>
                  <a:lnTo>
                    <a:pt x="1821751" y="1123734"/>
                  </a:lnTo>
                  <a:lnTo>
                    <a:pt x="1827847" y="1114590"/>
                  </a:lnTo>
                  <a:lnTo>
                    <a:pt x="1833943" y="1414818"/>
                  </a:lnTo>
                  <a:lnTo>
                    <a:pt x="1840039" y="1260894"/>
                  </a:lnTo>
                  <a:lnTo>
                    <a:pt x="1846135" y="1379766"/>
                  </a:lnTo>
                  <a:lnTo>
                    <a:pt x="1850707" y="1174026"/>
                  </a:lnTo>
                  <a:lnTo>
                    <a:pt x="1856803" y="1234986"/>
                  </a:lnTo>
                  <a:lnTo>
                    <a:pt x="1862899" y="1148118"/>
                  </a:lnTo>
                  <a:lnTo>
                    <a:pt x="1868995" y="1183170"/>
                  </a:lnTo>
                  <a:lnTo>
                    <a:pt x="1875091" y="1337094"/>
                  </a:lnTo>
                  <a:lnTo>
                    <a:pt x="1881187" y="1277658"/>
                  </a:lnTo>
                  <a:lnTo>
                    <a:pt x="1887283" y="1448346"/>
                  </a:lnTo>
                  <a:lnTo>
                    <a:pt x="1893379" y="1209078"/>
                  </a:lnTo>
                  <a:lnTo>
                    <a:pt x="1899475" y="1303566"/>
                  </a:lnTo>
                  <a:lnTo>
                    <a:pt x="1905571" y="1353858"/>
                  </a:lnTo>
                  <a:lnTo>
                    <a:pt x="1910143" y="1457490"/>
                  </a:lnTo>
                  <a:lnTo>
                    <a:pt x="1916239" y="1166406"/>
                  </a:lnTo>
                  <a:lnTo>
                    <a:pt x="1922335" y="1491018"/>
                  </a:lnTo>
                  <a:lnTo>
                    <a:pt x="1928431" y="1329474"/>
                  </a:lnTo>
                  <a:lnTo>
                    <a:pt x="1934527" y="1320330"/>
                  </a:lnTo>
                  <a:lnTo>
                    <a:pt x="1940623" y="1114590"/>
                  </a:lnTo>
                  <a:lnTo>
                    <a:pt x="1946719" y="1046010"/>
                  </a:lnTo>
                  <a:lnTo>
                    <a:pt x="1952815" y="1268514"/>
                  </a:lnTo>
                  <a:lnTo>
                    <a:pt x="1958911" y="1174026"/>
                  </a:lnTo>
                  <a:lnTo>
                    <a:pt x="1965007" y="1234986"/>
                  </a:lnTo>
                  <a:lnTo>
                    <a:pt x="1971103" y="1192314"/>
                  </a:lnTo>
                  <a:lnTo>
                    <a:pt x="1975675" y="1379766"/>
                  </a:lnTo>
                  <a:lnTo>
                    <a:pt x="1981771" y="1320330"/>
                  </a:lnTo>
                  <a:lnTo>
                    <a:pt x="1987867" y="1431582"/>
                  </a:lnTo>
                  <a:lnTo>
                    <a:pt x="1993963" y="1379766"/>
                  </a:lnTo>
                  <a:lnTo>
                    <a:pt x="2000059" y="1414818"/>
                  </a:lnTo>
                  <a:lnTo>
                    <a:pt x="2006155" y="1303566"/>
                  </a:lnTo>
                  <a:lnTo>
                    <a:pt x="2012251" y="1422438"/>
                  </a:lnTo>
                  <a:lnTo>
                    <a:pt x="2018347" y="1294422"/>
                  </a:lnTo>
                  <a:lnTo>
                    <a:pt x="2024443" y="1268514"/>
                  </a:lnTo>
                  <a:lnTo>
                    <a:pt x="2030539" y="1166406"/>
                  </a:lnTo>
                  <a:lnTo>
                    <a:pt x="2035911" y="1114590"/>
                  </a:lnTo>
                </a:path>
              </a:pathLst>
            </a:custGeom>
            <a:ln w="25400">
              <a:solidFill>
                <a:srgbClr val="70C5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856132" y="5156172"/>
            <a:ext cx="1320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30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56132" y="4727522"/>
            <a:ext cx="1257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35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56132" y="4298873"/>
            <a:ext cx="1333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40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56132" y="3870223"/>
            <a:ext cx="1276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45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56132" y="3441574"/>
            <a:ext cx="1320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50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56132" y="3012925"/>
            <a:ext cx="12573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55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56132" y="2584275"/>
            <a:ext cx="1333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60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56132" y="2155626"/>
            <a:ext cx="1276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65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56132" y="1726976"/>
            <a:ext cx="12827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70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09872" y="5155967"/>
            <a:ext cx="1809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-</a:t>
            </a:r>
            <a:r>
              <a:rPr sz="800" b="0" spc="-25" dirty="0">
                <a:latin typeface="BentonSansCond Light"/>
                <a:cs typeface="BentonSansCond Light"/>
              </a:rPr>
              <a:t>2.5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04051" y="4775002"/>
            <a:ext cx="1866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-</a:t>
            </a:r>
            <a:r>
              <a:rPr sz="800" b="0" spc="-25" dirty="0">
                <a:latin typeface="BentonSansCond Light"/>
                <a:cs typeface="BentonSansCond Light"/>
              </a:rPr>
              <a:t>2.0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022329" y="4394037"/>
            <a:ext cx="16637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-</a:t>
            </a:r>
            <a:r>
              <a:rPr sz="800" b="0" spc="-25" dirty="0">
                <a:latin typeface="BentonSansCond Light"/>
                <a:cs typeface="BentonSansCond Light"/>
              </a:rPr>
              <a:t>1.5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016509" y="4013072"/>
            <a:ext cx="17208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-</a:t>
            </a:r>
            <a:r>
              <a:rPr sz="800" b="0" spc="-25" dirty="0">
                <a:latin typeface="BentonSansCond Light"/>
                <a:cs typeface="BentonSansCond Light"/>
              </a:rPr>
              <a:t>1.0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04154" y="3632107"/>
            <a:ext cx="18478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-</a:t>
            </a:r>
            <a:r>
              <a:rPr sz="800" b="0" spc="-25" dirty="0">
                <a:latin typeface="BentonSansCond Light"/>
                <a:cs typeface="BentonSansCond Light"/>
              </a:rPr>
              <a:t>0.5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29272" y="3251143"/>
            <a:ext cx="16065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0.0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35092" y="2870178"/>
            <a:ext cx="15494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0.5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47447" y="2489213"/>
            <a:ext cx="14160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1.0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53267" y="2108248"/>
            <a:ext cx="13589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1.5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34990" y="1727283"/>
            <a:ext cx="15367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2.0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209186" y="5286155"/>
            <a:ext cx="1276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95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61663" y="5286155"/>
            <a:ext cx="1352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00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921696" y="5286155"/>
            <a:ext cx="12953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05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285098" y="5286155"/>
            <a:ext cx="12001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645131" y="5286155"/>
            <a:ext cx="1143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993115" y="5286155"/>
            <a:ext cx="1320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353148" y="5286155"/>
            <a:ext cx="1257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707157" y="5286155"/>
            <a:ext cx="1320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30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817149" y="5237337"/>
            <a:ext cx="2524760" cy="0"/>
          </a:xfrm>
          <a:custGeom>
            <a:avLst/>
            <a:gdLst/>
            <a:ahLst/>
            <a:cxnLst/>
            <a:rect l="l" t="t" r="r" b="b"/>
            <a:pathLst>
              <a:path w="2524759">
                <a:moveTo>
                  <a:pt x="0" y="0"/>
                </a:moveTo>
                <a:lnTo>
                  <a:pt x="2524417" y="0"/>
                </a:lnTo>
              </a:path>
            </a:pathLst>
          </a:custGeom>
          <a:ln w="6350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6814879" y="2375521"/>
            <a:ext cx="2527300" cy="2492375"/>
            <a:chOff x="6814879" y="2375521"/>
            <a:chExt cx="2527300" cy="2492375"/>
          </a:xfrm>
        </p:grpSpPr>
        <p:sp>
          <p:nvSpPr>
            <p:cNvPr id="45" name="object 45"/>
            <p:cNvSpPr/>
            <p:nvPr/>
          </p:nvSpPr>
          <p:spPr>
            <a:xfrm>
              <a:off x="6817148" y="2953509"/>
              <a:ext cx="2524760" cy="0"/>
            </a:xfrm>
            <a:custGeom>
              <a:avLst/>
              <a:gdLst/>
              <a:ahLst/>
              <a:cxnLst/>
              <a:rect l="l" t="t" r="r" b="b"/>
              <a:pathLst>
                <a:path w="2524759">
                  <a:moveTo>
                    <a:pt x="0" y="0"/>
                  </a:moveTo>
                  <a:lnTo>
                    <a:pt x="2524417" y="0"/>
                  </a:lnTo>
                </a:path>
              </a:pathLst>
            </a:custGeom>
            <a:ln w="6350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817148" y="4095404"/>
              <a:ext cx="2524760" cy="0"/>
            </a:xfrm>
            <a:custGeom>
              <a:avLst/>
              <a:gdLst/>
              <a:ahLst/>
              <a:cxnLst/>
              <a:rect l="l" t="t" r="r" b="b"/>
              <a:pathLst>
                <a:path w="2524759">
                  <a:moveTo>
                    <a:pt x="0" y="0"/>
                  </a:moveTo>
                  <a:lnTo>
                    <a:pt x="2524417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827579" y="3056242"/>
              <a:ext cx="2128520" cy="1696085"/>
            </a:xfrm>
            <a:custGeom>
              <a:avLst/>
              <a:gdLst/>
              <a:ahLst/>
              <a:cxnLst/>
              <a:rect l="l" t="t" r="r" b="b"/>
              <a:pathLst>
                <a:path w="2128520" h="1696085">
                  <a:moveTo>
                    <a:pt x="0" y="1329829"/>
                  </a:moveTo>
                  <a:lnTo>
                    <a:pt x="21272" y="622693"/>
                  </a:lnTo>
                  <a:lnTo>
                    <a:pt x="41084" y="1210957"/>
                  </a:lnTo>
                  <a:lnTo>
                    <a:pt x="62420" y="787285"/>
                  </a:lnTo>
                  <a:lnTo>
                    <a:pt x="83756" y="400189"/>
                  </a:lnTo>
                  <a:lnTo>
                    <a:pt x="103568" y="319417"/>
                  </a:lnTo>
                  <a:lnTo>
                    <a:pt x="124904" y="1084465"/>
                  </a:lnTo>
                  <a:lnTo>
                    <a:pt x="146240" y="348373"/>
                  </a:lnTo>
                  <a:lnTo>
                    <a:pt x="167576" y="296557"/>
                  </a:lnTo>
                  <a:lnTo>
                    <a:pt x="187388" y="714133"/>
                  </a:lnTo>
                  <a:lnTo>
                    <a:pt x="208724" y="816241"/>
                  </a:lnTo>
                  <a:lnTo>
                    <a:pt x="230060" y="718705"/>
                  </a:lnTo>
                  <a:lnTo>
                    <a:pt x="249872" y="999121"/>
                  </a:lnTo>
                  <a:lnTo>
                    <a:pt x="271208" y="628789"/>
                  </a:lnTo>
                  <a:lnTo>
                    <a:pt x="292544" y="930541"/>
                  </a:lnTo>
                  <a:lnTo>
                    <a:pt x="312356" y="770521"/>
                  </a:lnTo>
                  <a:lnTo>
                    <a:pt x="333692" y="839101"/>
                  </a:lnTo>
                  <a:lnTo>
                    <a:pt x="355028" y="919873"/>
                  </a:lnTo>
                  <a:lnTo>
                    <a:pt x="374840" y="953401"/>
                  </a:lnTo>
                  <a:lnTo>
                    <a:pt x="396176" y="1057033"/>
                  </a:lnTo>
                  <a:lnTo>
                    <a:pt x="417512" y="810145"/>
                  </a:lnTo>
                  <a:lnTo>
                    <a:pt x="438848" y="1061605"/>
                  </a:lnTo>
                  <a:lnTo>
                    <a:pt x="458660" y="897013"/>
                  </a:lnTo>
                  <a:lnTo>
                    <a:pt x="479996" y="1011313"/>
                  </a:lnTo>
                  <a:lnTo>
                    <a:pt x="501332" y="491629"/>
                  </a:lnTo>
                  <a:lnTo>
                    <a:pt x="521144" y="1057033"/>
                  </a:lnTo>
                  <a:lnTo>
                    <a:pt x="542480" y="1101229"/>
                  </a:lnTo>
                  <a:lnTo>
                    <a:pt x="563816" y="668413"/>
                  </a:lnTo>
                  <a:lnTo>
                    <a:pt x="583628" y="965593"/>
                  </a:lnTo>
                  <a:lnTo>
                    <a:pt x="604964" y="633361"/>
                  </a:lnTo>
                  <a:lnTo>
                    <a:pt x="626300" y="833005"/>
                  </a:lnTo>
                  <a:lnTo>
                    <a:pt x="646112" y="685177"/>
                  </a:lnTo>
                  <a:lnTo>
                    <a:pt x="667448" y="942733"/>
                  </a:lnTo>
                  <a:lnTo>
                    <a:pt x="688784" y="651649"/>
                  </a:lnTo>
                  <a:lnTo>
                    <a:pt x="708596" y="668413"/>
                  </a:lnTo>
                  <a:lnTo>
                    <a:pt x="729932" y="708037"/>
                  </a:lnTo>
                  <a:lnTo>
                    <a:pt x="751268" y="502297"/>
                  </a:lnTo>
                  <a:lnTo>
                    <a:pt x="772604" y="336181"/>
                  </a:lnTo>
                  <a:lnTo>
                    <a:pt x="792416" y="907681"/>
                  </a:lnTo>
                  <a:lnTo>
                    <a:pt x="813752" y="947305"/>
                  </a:lnTo>
                  <a:lnTo>
                    <a:pt x="835088" y="1250581"/>
                  </a:lnTo>
                  <a:lnTo>
                    <a:pt x="854900" y="890917"/>
                  </a:lnTo>
                  <a:lnTo>
                    <a:pt x="876236" y="1375549"/>
                  </a:lnTo>
                  <a:lnTo>
                    <a:pt x="897572" y="1335925"/>
                  </a:lnTo>
                  <a:lnTo>
                    <a:pt x="917384" y="1610245"/>
                  </a:lnTo>
                  <a:lnTo>
                    <a:pt x="938720" y="1352689"/>
                  </a:lnTo>
                  <a:lnTo>
                    <a:pt x="960056" y="1695767"/>
                  </a:lnTo>
                  <a:lnTo>
                    <a:pt x="979868" y="1067701"/>
                  </a:lnTo>
                  <a:lnTo>
                    <a:pt x="1001204" y="1233817"/>
                  </a:lnTo>
                  <a:lnTo>
                    <a:pt x="1022540" y="1273441"/>
                  </a:lnTo>
                  <a:lnTo>
                    <a:pt x="1043876" y="1107325"/>
                  </a:lnTo>
                  <a:lnTo>
                    <a:pt x="1063688" y="1466989"/>
                  </a:lnTo>
                  <a:lnTo>
                    <a:pt x="1085024" y="1439557"/>
                  </a:lnTo>
                  <a:lnTo>
                    <a:pt x="1106360" y="1090561"/>
                  </a:lnTo>
                  <a:lnTo>
                    <a:pt x="1126172" y="1244485"/>
                  </a:lnTo>
                  <a:lnTo>
                    <a:pt x="1147508" y="1364881"/>
                  </a:lnTo>
                  <a:lnTo>
                    <a:pt x="1168844" y="1221625"/>
                  </a:lnTo>
                  <a:lnTo>
                    <a:pt x="1188656" y="982357"/>
                  </a:lnTo>
                  <a:lnTo>
                    <a:pt x="1209992" y="759853"/>
                  </a:lnTo>
                  <a:lnTo>
                    <a:pt x="1231328" y="1073797"/>
                  </a:lnTo>
                  <a:lnTo>
                    <a:pt x="1251140" y="793381"/>
                  </a:lnTo>
                  <a:lnTo>
                    <a:pt x="1272476" y="645553"/>
                  </a:lnTo>
                  <a:lnTo>
                    <a:pt x="1293812" y="822337"/>
                  </a:lnTo>
                  <a:lnTo>
                    <a:pt x="1313624" y="861961"/>
                  </a:lnTo>
                  <a:lnTo>
                    <a:pt x="1334960" y="668413"/>
                  </a:lnTo>
                  <a:lnTo>
                    <a:pt x="1356296" y="1067701"/>
                  </a:lnTo>
                  <a:lnTo>
                    <a:pt x="1377632" y="861961"/>
                  </a:lnTo>
                  <a:lnTo>
                    <a:pt x="1397444" y="965593"/>
                  </a:lnTo>
                  <a:lnTo>
                    <a:pt x="1418780" y="1146949"/>
                  </a:lnTo>
                  <a:lnTo>
                    <a:pt x="1440116" y="924445"/>
                  </a:lnTo>
                  <a:lnTo>
                    <a:pt x="1459928" y="988453"/>
                  </a:lnTo>
                  <a:lnTo>
                    <a:pt x="1481264" y="679081"/>
                  </a:lnTo>
                  <a:lnTo>
                    <a:pt x="1502600" y="953401"/>
                  </a:lnTo>
                  <a:lnTo>
                    <a:pt x="1522412" y="753757"/>
                  </a:lnTo>
                  <a:lnTo>
                    <a:pt x="1543748" y="724801"/>
                  </a:lnTo>
                  <a:lnTo>
                    <a:pt x="1565084" y="988453"/>
                  </a:lnTo>
                  <a:lnTo>
                    <a:pt x="1584896" y="491629"/>
                  </a:lnTo>
                  <a:lnTo>
                    <a:pt x="1606232" y="496201"/>
                  </a:lnTo>
                  <a:lnTo>
                    <a:pt x="1627568" y="576973"/>
                  </a:lnTo>
                  <a:lnTo>
                    <a:pt x="1648904" y="714133"/>
                  </a:lnTo>
                  <a:lnTo>
                    <a:pt x="1668716" y="599833"/>
                  </a:lnTo>
                  <a:lnTo>
                    <a:pt x="1690052" y="0"/>
                  </a:lnTo>
                  <a:lnTo>
                    <a:pt x="1711388" y="1689493"/>
                  </a:lnTo>
                  <a:lnTo>
                    <a:pt x="1731200" y="993025"/>
                  </a:lnTo>
                  <a:lnTo>
                    <a:pt x="1752536" y="439813"/>
                  </a:lnTo>
                  <a:lnTo>
                    <a:pt x="1773872" y="1524901"/>
                  </a:lnTo>
                  <a:lnTo>
                    <a:pt x="1793684" y="1348117"/>
                  </a:lnTo>
                  <a:lnTo>
                    <a:pt x="1815020" y="1044841"/>
                  </a:lnTo>
                  <a:lnTo>
                    <a:pt x="1836356" y="1348117"/>
                  </a:lnTo>
                  <a:lnTo>
                    <a:pt x="1856168" y="1188097"/>
                  </a:lnTo>
                  <a:lnTo>
                    <a:pt x="1877504" y="878725"/>
                  </a:lnTo>
                  <a:lnTo>
                    <a:pt x="1898840" y="645553"/>
                  </a:lnTo>
                  <a:lnTo>
                    <a:pt x="1918652" y="645553"/>
                  </a:lnTo>
                  <a:lnTo>
                    <a:pt x="1939988" y="718705"/>
                  </a:lnTo>
                  <a:lnTo>
                    <a:pt x="1961324" y="541921"/>
                  </a:lnTo>
                  <a:lnTo>
                    <a:pt x="1982660" y="587641"/>
                  </a:lnTo>
                  <a:lnTo>
                    <a:pt x="2002472" y="816241"/>
                  </a:lnTo>
                  <a:lnTo>
                    <a:pt x="2023808" y="714133"/>
                  </a:lnTo>
                  <a:lnTo>
                    <a:pt x="2045144" y="514489"/>
                  </a:lnTo>
                  <a:lnTo>
                    <a:pt x="2064956" y="714133"/>
                  </a:lnTo>
                  <a:lnTo>
                    <a:pt x="2086292" y="1136281"/>
                  </a:lnTo>
                  <a:lnTo>
                    <a:pt x="2107628" y="1044841"/>
                  </a:lnTo>
                  <a:lnTo>
                    <a:pt x="2128024" y="822337"/>
                  </a:lnTo>
                </a:path>
              </a:pathLst>
            </a:custGeom>
            <a:ln w="2540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976465" y="2388221"/>
              <a:ext cx="104775" cy="2466975"/>
            </a:xfrm>
            <a:custGeom>
              <a:avLst/>
              <a:gdLst/>
              <a:ahLst/>
              <a:cxnLst/>
              <a:rect l="l" t="t" r="r" b="b"/>
              <a:pathLst>
                <a:path w="104775" h="2466975">
                  <a:moveTo>
                    <a:pt x="0" y="2466568"/>
                  </a:moveTo>
                  <a:lnTo>
                    <a:pt x="21234" y="0"/>
                  </a:lnTo>
                  <a:lnTo>
                    <a:pt x="41046" y="1792109"/>
                  </a:lnTo>
                  <a:lnTo>
                    <a:pt x="62382" y="1673237"/>
                  </a:lnTo>
                  <a:lnTo>
                    <a:pt x="83718" y="1833257"/>
                  </a:lnTo>
                  <a:lnTo>
                    <a:pt x="104317" y="1929269"/>
                  </a:lnTo>
                </a:path>
              </a:pathLst>
            </a:custGeom>
            <a:ln w="25400">
              <a:solidFill>
                <a:srgbClr val="70C5E8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/>
          <p:nvPr/>
        </p:nvSpPr>
        <p:spPr>
          <a:xfrm>
            <a:off x="6817149" y="1811538"/>
            <a:ext cx="2524760" cy="0"/>
          </a:xfrm>
          <a:custGeom>
            <a:avLst/>
            <a:gdLst/>
            <a:ahLst/>
            <a:cxnLst/>
            <a:rect l="l" t="t" r="r" b="b"/>
            <a:pathLst>
              <a:path w="2524759">
                <a:moveTo>
                  <a:pt x="0" y="0"/>
                </a:moveTo>
                <a:lnTo>
                  <a:pt x="2524417" y="0"/>
                </a:lnTo>
              </a:path>
            </a:pathLst>
          </a:custGeom>
          <a:ln w="6350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6630756" y="5152500"/>
            <a:ext cx="1060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-</a:t>
            </a:r>
            <a:r>
              <a:rPr sz="800" b="0" spc="-50" dirty="0">
                <a:latin typeface="BentonSansCond Light"/>
                <a:cs typeface="BentonSansCond Light"/>
              </a:rPr>
              <a:t>2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655976" y="4010524"/>
            <a:ext cx="812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661592" y="2868548"/>
            <a:ext cx="75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2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660367" y="1726573"/>
            <a:ext cx="768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4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759310" y="5282279"/>
            <a:ext cx="1352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00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179485" y="5282279"/>
            <a:ext cx="12953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05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602926" y="5282279"/>
            <a:ext cx="12001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023100" y="5282279"/>
            <a:ext cx="1143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431226" y="5282279"/>
            <a:ext cx="1320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851400" y="5282279"/>
            <a:ext cx="1257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265551" y="5282279"/>
            <a:ext cx="1320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30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049122" y="5690158"/>
            <a:ext cx="137160" cy="45720"/>
          </a:xfrm>
          <a:custGeom>
            <a:avLst/>
            <a:gdLst/>
            <a:ahLst/>
            <a:cxnLst/>
            <a:rect l="l" t="t" r="r" b="b"/>
            <a:pathLst>
              <a:path w="137159" h="45720">
                <a:moveTo>
                  <a:pt x="137159" y="0"/>
                </a:moveTo>
                <a:lnTo>
                  <a:pt x="0" y="0"/>
                </a:lnTo>
                <a:lnTo>
                  <a:pt x="0" y="45720"/>
                </a:lnTo>
                <a:lnTo>
                  <a:pt x="137159" y="45720"/>
                </a:lnTo>
                <a:lnTo>
                  <a:pt x="137159" y="0"/>
                </a:lnTo>
                <a:close/>
              </a:path>
            </a:pathLst>
          </a:custGeom>
          <a:solidFill>
            <a:srgbClr val="007C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049122" y="5922746"/>
            <a:ext cx="137160" cy="45720"/>
          </a:xfrm>
          <a:custGeom>
            <a:avLst/>
            <a:gdLst/>
            <a:ahLst/>
            <a:cxnLst/>
            <a:rect l="l" t="t" r="r" b="b"/>
            <a:pathLst>
              <a:path w="137159" h="45720">
                <a:moveTo>
                  <a:pt x="137159" y="0"/>
                </a:moveTo>
                <a:lnTo>
                  <a:pt x="0" y="0"/>
                </a:lnTo>
                <a:lnTo>
                  <a:pt x="0" y="45719"/>
                </a:lnTo>
                <a:lnTo>
                  <a:pt x="137159" y="45719"/>
                </a:lnTo>
                <a:lnTo>
                  <a:pt x="137159" y="0"/>
                </a:lnTo>
                <a:close/>
              </a:path>
            </a:pathLst>
          </a:custGeom>
          <a:solidFill>
            <a:srgbClr val="70C5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7217519" y="5636566"/>
            <a:ext cx="142684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dirty="0">
                <a:latin typeface="BentonSans Medium"/>
                <a:cs typeface="BentonSans Medium"/>
              </a:rPr>
              <a:t>Fiscal</a:t>
            </a:r>
            <a:r>
              <a:rPr sz="800" b="0" spc="-45" dirty="0">
                <a:latin typeface="BentonSans Medium"/>
                <a:cs typeface="BentonSans Medium"/>
              </a:rPr>
              <a:t> </a:t>
            </a:r>
            <a:r>
              <a:rPr sz="800" b="0" dirty="0">
                <a:latin typeface="BentonSans Medium"/>
                <a:cs typeface="BentonSans Medium"/>
              </a:rPr>
              <a:t>contribution</a:t>
            </a:r>
            <a:r>
              <a:rPr sz="800" b="0" spc="-35" dirty="0">
                <a:latin typeface="BentonSans Medium"/>
                <a:cs typeface="BentonSans Medium"/>
              </a:rPr>
              <a:t> </a:t>
            </a:r>
            <a:r>
              <a:rPr sz="800" b="0" dirty="0">
                <a:latin typeface="BentonSans Medium"/>
                <a:cs typeface="BentonSans Medium"/>
              </a:rPr>
              <a:t>to</a:t>
            </a:r>
            <a:r>
              <a:rPr sz="800" b="0" spc="-5" dirty="0">
                <a:latin typeface="BentonSans Medium"/>
                <a:cs typeface="BentonSans Medium"/>
              </a:rPr>
              <a:t> </a:t>
            </a:r>
            <a:r>
              <a:rPr sz="800" b="0" spc="-10" dirty="0">
                <a:latin typeface="BentonSans Medium"/>
                <a:cs typeface="BentonSans Medium"/>
              </a:rPr>
              <a:t>growth</a:t>
            </a:r>
            <a:endParaRPr sz="800">
              <a:latin typeface="BentonSans Medium"/>
              <a:cs typeface="BentonSans Medium"/>
            </a:endParaRPr>
          </a:p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800" b="0" dirty="0">
                <a:latin typeface="BentonSans Medium"/>
                <a:cs typeface="BentonSans Medium"/>
              </a:rPr>
              <a:t>Est.</a:t>
            </a:r>
            <a:r>
              <a:rPr sz="800" b="0" spc="-10" dirty="0">
                <a:latin typeface="BentonSans Medium"/>
                <a:cs typeface="BentonSans Medium"/>
              </a:rPr>
              <a:t> </a:t>
            </a:r>
            <a:r>
              <a:rPr sz="800" b="0" dirty="0">
                <a:latin typeface="BentonSans Medium"/>
                <a:cs typeface="BentonSans Medium"/>
              </a:rPr>
              <a:t>of</a:t>
            </a:r>
            <a:r>
              <a:rPr sz="800" b="0" spc="-10" dirty="0">
                <a:latin typeface="BentonSans Medium"/>
                <a:cs typeface="BentonSans Medium"/>
              </a:rPr>
              <a:t> </a:t>
            </a:r>
            <a:r>
              <a:rPr sz="800" b="0" dirty="0">
                <a:latin typeface="BentonSans Medium"/>
                <a:cs typeface="BentonSans Medium"/>
              </a:rPr>
              <a:t>fiscal</a:t>
            </a:r>
            <a:r>
              <a:rPr sz="800" b="0" spc="-45" dirty="0">
                <a:latin typeface="BentonSans Medium"/>
                <a:cs typeface="BentonSans Medium"/>
              </a:rPr>
              <a:t> </a:t>
            </a:r>
            <a:r>
              <a:rPr sz="800" b="0" spc="-10" dirty="0">
                <a:latin typeface="BentonSans Medium"/>
                <a:cs typeface="BentonSans Medium"/>
              </a:rPr>
              <a:t>impulse</a:t>
            </a:r>
            <a:endParaRPr sz="800">
              <a:latin typeface="BentonSans Medium"/>
              <a:cs typeface="BentonSans Medium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586755" y="7033655"/>
            <a:ext cx="1134745" cy="41338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691515" marR="6985" indent="-11430">
              <a:lnSpc>
                <a:spcPct val="109400"/>
              </a:lnSpc>
              <a:spcBef>
                <a:spcPts val="5"/>
              </a:spcBef>
            </a:pPr>
            <a:r>
              <a:rPr sz="600" b="0" spc="-10" dirty="0">
                <a:latin typeface="BentonSansCond Light"/>
                <a:cs typeface="BentonSansCond Light"/>
              </a:rPr>
              <a:t>S0000043508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P0000139709</a:t>
            </a:r>
            <a:endParaRPr sz="600">
              <a:latin typeface="BentonSansCond Light"/>
              <a:cs typeface="BentonSansCond Light"/>
            </a:endParaRPr>
          </a:p>
          <a:p>
            <a:pPr marL="12700" marR="5080" indent="657860">
              <a:lnSpc>
                <a:spcPts val="790"/>
              </a:lnSpc>
              <a:spcBef>
                <a:spcPts val="25"/>
              </a:spcBef>
            </a:pPr>
            <a:r>
              <a:rPr sz="600" b="0" dirty="0">
                <a:latin typeface="BentonSansCond Light"/>
                <a:cs typeface="BentonSansCond Light"/>
              </a:rPr>
              <a:t>PPT/</a:t>
            </a:r>
            <a:r>
              <a:rPr sz="600" b="0" spc="225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Tmpl</a:t>
            </a:r>
            <a:r>
              <a:rPr sz="600" b="0" spc="-5" dirty="0">
                <a:latin typeface="BentonSansCond Light"/>
                <a:cs typeface="BentonSansCond Light"/>
              </a:rPr>
              <a:t> </a:t>
            </a:r>
            <a:r>
              <a:rPr sz="600" b="0" spc="-25" dirty="0">
                <a:latin typeface="BentonSansCond Light"/>
                <a:cs typeface="BentonSansCond Light"/>
              </a:rPr>
              <a:t>1.6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Copyright</a:t>
            </a:r>
            <a:r>
              <a:rPr sz="600" b="0" dirty="0">
                <a:latin typeface="BentonSansCond Light"/>
                <a:cs typeface="BentonSansCond Light"/>
              </a:rPr>
              <a:t> © 2026 All</a:t>
            </a:r>
            <a:r>
              <a:rPr sz="600" b="0" spc="20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Rights</a:t>
            </a:r>
            <a:r>
              <a:rPr sz="600" b="0" spc="5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Reserved</a:t>
            </a:r>
            <a:endParaRPr sz="600">
              <a:latin typeface="BentonSansCond Light"/>
              <a:cs typeface="BentonSansCond Ligh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261921" y="7266914"/>
            <a:ext cx="100330" cy="20320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b="0" spc="-50" dirty="0">
                <a:latin typeface="BentonSansCond Light"/>
                <a:cs typeface="BentonSansCond Light"/>
              </a:rPr>
              <a:t>5</a:t>
            </a:r>
            <a:endParaRPr sz="1200">
              <a:latin typeface="BentonSansCond Light"/>
              <a:cs typeface="BentonSansCond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3386" y="332655"/>
            <a:ext cx="5796280" cy="50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95"/>
              </a:spcBef>
            </a:pPr>
            <a:r>
              <a:rPr sz="1600" b="1" spc="-20" dirty="0">
                <a:latin typeface="BentonSans Bold"/>
                <a:cs typeface="BentonSans Bold"/>
              </a:rPr>
              <a:t>OBBBA</a:t>
            </a:r>
            <a:r>
              <a:rPr sz="1600" b="1" spc="-70" dirty="0">
                <a:latin typeface="BentonSans Bold"/>
                <a:cs typeface="BentonSans Bold"/>
              </a:rPr>
              <a:t> </a:t>
            </a:r>
            <a:r>
              <a:rPr sz="1600" b="1" spc="-10" dirty="0">
                <a:latin typeface="BentonSans Bold"/>
                <a:cs typeface="BentonSans Bold"/>
              </a:rPr>
              <a:t>Tailwinds</a:t>
            </a:r>
            <a:endParaRPr sz="1600">
              <a:latin typeface="BentonSans Bold"/>
              <a:cs typeface="BentonSans Bold"/>
            </a:endParaRPr>
          </a:p>
          <a:p>
            <a:pPr marL="12700">
              <a:lnSpc>
                <a:spcPts val="1910"/>
              </a:lnSpc>
            </a:pPr>
            <a:r>
              <a:rPr sz="1600" b="0" dirty="0">
                <a:latin typeface="BentonSans Book"/>
                <a:cs typeface="BentonSans Book"/>
              </a:rPr>
              <a:t>Consumer</a:t>
            </a:r>
            <a:r>
              <a:rPr sz="1600" b="0" spc="-7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windfall</a:t>
            </a:r>
            <a:r>
              <a:rPr sz="1600" b="0" spc="-20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early</a:t>
            </a:r>
            <a:r>
              <a:rPr sz="1600" b="0" spc="-10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‘26;</a:t>
            </a:r>
            <a:r>
              <a:rPr sz="1600" b="0" spc="-55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corporate</a:t>
            </a:r>
            <a:r>
              <a:rPr sz="1600" b="0" spc="-40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cashflow</a:t>
            </a:r>
            <a:r>
              <a:rPr sz="1600" b="0" spc="-4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also</a:t>
            </a:r>
            <a:r>
              <a:rPr sz="1600" b="0" spc="-40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improves</a:t>
            </a:r>
            <a:endParaRPr sz="1600">
              <a:latin typeface="BentonSans Book"/>
              <a:cs typeface="BentonSans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4962" y="6510130"/>
            <a:ext cx="24371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latin typeface="BentonSansCond Book"/>
                <a:cs typeface="BentonSansCond Book"/>
              </a:rPr>
              <a:t>Sources:</a:t>
            </a:r>
            <a:r>
              <a:rPr sz="800" b="0" dirty="0">
                <a:latin typeface="BentonSansCond Book"/>
                <a:cs typeface="BentonSansCond Book"/>
              </a:rPr>
              <a:t> Tax</a:t>
            </a:r>
            <a:r>
              <a:rPr sz="800" b="0" spc="1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Foundation,</a:t>
            </a:r>
            <a:r>
              <a:rPr sz="800" b="0" spc="1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Joint</a:t>
            </a:r>
            <a:r>
              <a:rPr sz="800" b="0" spc="3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Committee</a:t>
            </a:r>
            <a:r>
              <a:rPr sz="800" b="0" spc="1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Taxation</a:t>
            </a:r>
            <a:r>
              <a:rPr sz="800" b="0" spc="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x34</a:t>
            </a:r>
            <a:r>
              <a:rPr sz="800" b="0" spc="1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–</a:t>
            </a:r>
            <a:r>
              <a:rPr sz="800" b="0" spc="20" dirty="0">
                <a:latin typeface="BentonSansCond Book"/>
                <a:cs typeface="BentonSansCond Book"/>
              </a:rPr>
              <a:t> </a:t>
            </a:r>
            <a:r>
              <a:rPr sz="800" b="0" spc="-25" dirty="0">
                <a:latin typeface="BentonSansCond Book"/>
                <a:cs typeface="BentonSansCond Book"/>
              </a:rPr>
              <a:t>25</a:t>
            </a:r>
            <a:endParaRPr sz="800">
              <a:latin typeface="BentonSansCond Book"/>
              <a:cs typeface="BentonSansCond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2336" y="1657760"/>
            <a:ext cx="2362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latin typeface="BentonSans Book"/>
                <a:cs typeface="BentonSans Book"/>
              </a:rPr>
              <a:t>After</a:t>
            </a:r>
            <a:r>
              <a:rPr sz="1200" b="0" spc="-3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tax</a:t>
            </a:r>
            <a:r>
              <a:rPr sz="1200" b="0" spc="-4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income</a:t>
            </a:r>
            <a:r>
              <a:rPr sz="1200" b="0" spc="-2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gains</a:t>
            </a:r>
            <a:r>
              <a:rPr sz="1200" b="0" spc="-1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in</a:t>
            </a:r>
            <a:r>
              <a:rPr sz="1200" b="0" spc="-30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2026,</a:t>
            </a:r>
            <a:r>
              <a:rPr sz="1200" b="0" spc="-55" dirty="0">
                <a:latin typeface="BentonSans Book"/>
                <a:cs typeface="BentonSans Book"/>
              </a:rPr>
              <a:t> </a:t>
            </a:r>
            <a:r>
              <a:rPr sz="1200" b="0" spc="-50" dirty="0">
                <a:latin typeface="BentonSans Book"/>
                <a:cs typeface="BentonSans Book"/>
              </a:rPr>
              <a:t>%</a:t>
            </a:r>
            <a:endParaRPr sz="1200">
              <a:latin typeface="BentonSans Book"/>
              <a:cs typeface="BentonSans Boo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38264" y="2287511"/>
            <a:ext cx="3391535" cy="3308350"/>
            <a:chOff x="738264" y="2287511"/>
            <a:chExt cx="3391535" cy="3308350"/>
          </a:xfrm>
        </p:grpSpPr>
        <p:sp>
          <p:nvSpPr>
            <p:cNvPr id="6" name="object 6"/>
            <p:cNvSpPr/>
            <p:nvPr/>
          </p:nvSpPr>
          <p:spPr>
            <a:xfrm>
              <a:off x="738264" y="2444496"/>
              <a:ext cx="3391535" cy="2623185"/>
            </a:xfrm>
            <a:custGeom>
              <a:avLst/>
              <a:gdLst/>
              <a:ahLst/>
              <a:cxnLst/>
              <a:rect l="l" t="t" r="r" b="b"/>
              <a:pathLst>
                <a:path w="3391535" h="2623185">
                  <a:moveTo>
                    <a:pt x="0" y="2622804"/>
                  </a:moveTo>
                  <a:lnTo>
                    <a:pt x="170039" y="2622804"/>
                  </a:lnTo>
                </a:path>
                <a:path w="3391535" h="2623185">
                  <a:moveTo>
                    <a:pt x="508367" y="2622804"/>
                  </a:moveTo>
                  <a:lnTo>
                    <a:pt x="848219" y="2622804"/>
                  </a:lnTo>
                </a:path>
                <a:path w="3391535" h="2623185">
                  <a:moveTo>
                    <a:pt x="1186547" y="2622804"/>
                  </a:moveTo>
                  <a:lnTo>
                    <a:pt x="1526399" y="2622804"/>
                  </a:lnTo>
                </a:path>
                <a:path w="3391535" h="2623185">
                  <a:moveTo>
                    <a:pt x="1864727" y="2622804"/>
                  </a:moveTo>
                  <a:lnTo>
                    <a:pt x="2204579" y="2622804"/>
                  </a:lnTo>
                </a:path>
                <a:path w="3391535" h="2623185">
                  <a:moveTo>
                    <a:pt x="2542907" y="2622804"/>
                  </a:moveTo>
                  <a:lnTo>
                    <a:pt x="2882759" y="2622804"/>
                  </a:lnTo>
                </a:path>
                <a:path w="3391535" h="2623185">
                  <a:moveTo>
                    <a:pt x="3221087" y="2622804"/>
                  </a:moveTo>
                  <a:lnTo>
                    <a:pt x="3391077" y="2622804"/>
                  </a:lnTo>
                </a:path>
                <a:path w="3391535" h="2623185">
                  <a:moveTo>
                    <a:pt x="1864727" y="2098547"/>
                  </a:moveTo>
                  <a:lnTo>
                    <a:pt x="2204579" y="2098547"/>
                  </a:lnTo>
                </a:path>
                <a:path w="3391535" h="2623185">
                  <a:moveTo>
                    <a:pt x="2542907" y="2098547"/>
                  </a:moveTo>
                  <a:lnTo>
                    <a:pt x="2882759" y="2098547"/>
                  </a:lnTo>
                </a:path>
                <a:path w="3391535" h="2623185">
                  <a:moveTo>
                    <a:pt x="1186547" y="2098547"/>
                  </a:moveTo>
                  <a:lnTo>
                    <a:pt x="1526399" y="2098547"/>
                  </a:lnTo>
                </a:path>
                <a:path w="3391535" h="2623185">
                  <a:moveTo>
                    <a:pt x="508367" y="2098547"/>
                  </a:moveTo>
                  <a:lnTo>
                    <a:pt x="848219" y="2098547"/>
                  </a:lnTo>
                </a:path>
                <a:path w="3391535" h="2623185">
                  <a:moveTo>
                    <a:pt x="3221087" y="2098547"/>
                  </a:moveTo>
                  <a:lnTo>
                    <a:pt x="3391077" y="2098547"/>
                  </a:lnTo>
                </a:path>
                <a:path w="3391535" h="2623185">
                  <a:moveTo>
                    <a:pt x="0" y="2098547"/>
                  </a:moveTo>
                  <a:lnTo>
                    <a:pt x="170039" y="2098547"/>
                  </a:lnTo>
                </a:path>
                <a:path w="3391535" h="2623185">
                  <a:moveTo>
                    <a:pt x="1864727" y="1574291"/>
                  </a:moveTo>
                  <a:lnTo>
                    <a:pt x="2204579" y="1574291"/>
                  </a:lnTo>
                </a:path>
                <a:path w="3391535" h="2623185">
                  <a:moveTo>
                    <a:pt x="2542907" y="1574291"/>
                  </a:moveTo>
                  <a:lnTo>
                    <a:pt x="2882759" y="1574291"/>
                  </a:lnTo>
                </a:path>
                <a:path w="3391535" h="2623185">
                  <a:moveTo>
                    <a:pt x="1186547" y="1574291"/>
                  </a:moveTo>
                  <a:lnTo>
                    <a:pt x="1526399" y="1574291"/>
                  </a:lnTo>
                </a:path>
                <a:path w="3391535" h="2623185">
                  <a:moveTo>
                    <a:pt x="0" y="1574291"/>
                  </a:moveTo>
                  <a:lnTo>
                    <a:pt x="848219" y="1574291"/>
                  </a:lnTo>
                </a:path>
                <a:path w="3391535" h="2623185">
                  <a:moveTo>
                    <a:pt x="3221087" y="1574291"/>
                  </a:moveTo>
                  <a:lnTo>
                    <a:pt x="3391077" y="1574291"/>
                  </a:lnTo>
                </a:path>
                <a:path w="3391535" h="2623185">
                  <a:moveTo>
                    <a:pt x="1864727" y="1050035"/>
                  </a:moveTo>
                  <a:lnTo>
                    <a:pt x="2204579" y="1050035"/>
                  </a:lnTo>
                </a:path>
                <a:path w="3391535" h="2623185">
                  <a:moveTo>
                    <a:pt x="2542907" y="1050035"/>
                  </a:moveTo>
                  <a:lnTo>
                    <a:pt x="2882759" y="1050035"/>
                  </a:lnTo>
                </a:path>
                <a:path w="3391535" h="2623185">
                  <a:moveTo>
                    <a:pt x="1186547" y="1050035"/>
                  </a:moveTo>
                  <a:lnTo>
                    <a:pt x="1526399" y="1050035"/>
                  </a:lnTo>
                </a:path>
                <a:path w="3391535" h="2623185">
                  <a:moveTo>
                    <a:pt x="0" y="1050035"/>
                  </a:moveTo>
                  <a:lnTo>
                    <a:pt x="848219" y="1050035"/>
                  </a:lnTo>
                </a:path>
                <a:path w="3391535" h="2623185">
                  <a:moveTo>
                    <a:pt x="3221087" y="1050035"/>
                  </a:moveTo>
                  <a:lnTo>
                    <a:pt x="3391077" y="1050035"/>
                  </a:lnTo>
                </a:path>
                <a:path w="3391535" h="2623185">
                  <a:moveTo>
                    <a:pt x="1864727" y="525779"/>
                  </a:moveTo>
                  <a:lnTo>
                    <a:pt x="2204579" y="525779"/>
                  </a:lnTo>
                </a:path>
                <a:path w="3391535" h="2623185">
                  <a:moveTo>
                    <a:pt x="2542907" y="525779"/>
                  </a:moveTo>
                  <a:lnTo>
                    <a:pt x="3391077" y="525779"/>
                  </a:lnTo>
                </a:path>
                <a:path w="3391535" h="2623185">
                  <a:moveTo>
                    <a:pt x="1186547" y="525779"/>
                  </a:moveTo>
                  <a:lnTo>
                    <a:pt x="1526399" y="525779"/>
                  </a:lnTo>
                </a:path>
                <a:path w="3391535" h="2623185">
                  <a:moveTo>
                    <a:pt x="0" y="525779"/>
                  </a:moveTo>
                  <a:lnTo>
                    <a:pt x="848219" y="525779"/>
                  </a:lnTo>
                </a:path>
                <a:path w="3391535" h="2623185">
                  <a:moveTo>
                    <a:pt x="0" y="0"/>
                  </a:moveTo>
                  <a:lnTo>
                    <a:pt x="2204579" y="0"/>
                  </a:lnTo>
                </a:path>
                <a:path w="3391535" h="2623185">
                  <a:moveTo>
                    <a:pt x="2542907" y="0"/>
                  </a:moveTo>
                  <a:lnTo>
                    <a:pt x="3391077" y="0"/>
                  </a:lnTo>
                </a:path>
              </a:pathLst>
            </a:custGeom>
            <a:ln w="6350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08304" y="2287511"/>
              <a:ext cx="3051175" cy="3305175"/>
            </a:xfrm>
            <a:custGeom>
              <a:avLst/>
              <a:gdLst/>
              <a:ahLst/>
              <a:cxnLst/>
              <a:rect l="l" t="t" r="r" b="b"/>
              <a:pathLst>
                <a:path w="3051175" h="3305175">
                  <a:moveTo>
                    <a:pt x="338328" y="1941588"/>
                  </a:moveTo>
                  <a:lnTo>
                    <a:pt x="0" y="1941588"/>
                  </a:lnTo>
                  <a:lnTo>
                    <a:pt x="0" y="3305162"/>
                  </a:lnTo>
                  <a:lnTo>
                    <a:pt x="338328" y="3305162"/>
                  </a:lnTo>
                  <a:lnTo>
                    <a:pt x="338328" y="1941588"/>
                  </a:lnTo>
                  <a:close/>
                </a:path>
                <a:path w="3051175" h="3305175">
                  <a:moveTo>
                    <a:pt x="1016508" y="577608"/>
                  </a:moveTo>
                  <a:lnTo>
                    <a:pt x="678180" y="577608"/>
                  </a:lnTo>
                  <a:lnTo>
                    <a:pt x="678180" y="3305162"/>
                  </a:lnTo>
                  <a:lnTo>
                    <a:pt x="1016508" y="3305162"/>
                  </a:lnTo>
                  <a:lnTo>
                    <a:pt x="1016508" y="577608"/>
                  </a:lnTo>
                  <a:close/>
                </a:path>
                <a:path w="3051175" h="3305175">
                  <a:moveTo>
                    <a:pt x="1694675" y="315493"/>
                  </a:moveTo>
                  <a:lnTo>
                    <a:pt x="1356360" y="315493"/>
                  </a:lnTo>
                  <a:lnTo>
                    <a:pt x="1356360" y="3305162"/>
                  </a:lnTo>
                  <a:lnTo>
                    <a:pt x="1694675" y="3305162"/>
                  </a:lnTo>
                  <a:lnTo>
                    <a:pt x="1694675" y="315493"/>
                  </a:lnTo>
                  <a:close/>
                </a:path>
                <a:path w="3051175" h="3305175">
                  <a:moveTo>
                    <a:pt x="2372868" y="0"/>
                  </a:moveTo>
                  <a:lnTo>
                    <a:pt x="2034540" y="0"/>
                  </a:lnTo>
                  <a:lnTo>
                    <a:pt x="2034540" y="3305162"/>
                  </a:lnTo>
                  <a:lnTo>
                    <a:pt x="2372868" y="3305162"/>
                  </a:lnTo>
                  <a:lnTo>
                    <a:pt x="2372868" y="0"/>
                  </a:lnTo>
                  <a:close/>
                </a:path>
                <a:path w="3051175" h="3305175">
                  <a:moveTo>
                    <a:pt x="3051048" y="682764"/>
                  </a:moveTo>
                  <a:lnTo>
                    <a:pt x="2712720" y="682764"/>
                  </a:lnTo>
                  <a:lnTo>
                    <a:pt x="2712720" y="3305162"/>
                  </a:lnTo>
                  <a:lnTo>
                    <a:pt x="3051048" y="3305162"/>
                  </a:lnTo>
                  <a:lnTo>
                    <a:pt x="3051048" y="682764"/>
                  </a:lnTo>
                  <a:close/>
                </a:path>
              </a:pathLst>
            </a:custGeom>
            <a:solidFill>
              <a:srgbClr val="007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8264" y="5592678"/>
              <a:ext cx="3391535" cy="0"/>
            </a:xfrm>
            <a:custGeom>
              <a:avLst/>
              <a:gdLst/>
              <a:ahLst/>
              <a:cxnLst/>
              <a:rect l="l" t="t" r="r" b="b"/>
              <a:pathLst>
                <a:path w="3391535">
                  <a:moveTo>
                    <a:pt x="0" y="0"/>
                  </a:moveTo>
                  <a:lnTo>
                    <a:pt x="3391077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738264" y="1920316"/>
            <a:ext cx="3391535" cy="0"/>
          </a:xfrm>
          <a:custGeom>
            <a:avLst/>
            <a:gdLst/>
            <a:ahLst/>
            <a:cxnLst/>
            <a:rect l="l" t="t" r="r" b="b"/>
            <a:pathLst>
              <a:path w="3391535">
                <a:moveTo>
                  <a:pt x="0" y="0"/>
                </a:moveTo>
                <a:lnTo>
                  <a:pt x="3391077" y="0"/>
                </a:lnTo>
              </a:path>
            </a:pathLst>
          </a:custGeom>
          <a:ln w="6350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77080" y="5507842"/>
            <a:ext cx="812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5255" y="4983211"/>
            <a:ext cx="635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1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2696" y="4458580"/>
            <a:ext cx="75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2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2185" y="3933949"/>
            <a:ext cx="7620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3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1470" y="3409319"/>
            <a:ext cx="768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4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2798" y="2884688"/>
            <a:ext cx="75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0654" y="2360057"/>
            <a:ext cx="7810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6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4942" y="1835426"/>
            <a:ext cx="736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7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7080" y="5637724"/>
            <a:ext cx="3790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dirty="0">
                <a:latin typeface="BentonSansCond Light"/>
                <a:cs typeface="BentonSansCond Light"/>
              </a:rPr>
              <a:t>0</a:t>
            </a:r>
            <a:r>
              <a:rPr sz="800" b="0" spc="-5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– 20</a:t>
            </a:r>
            <a:r>
              <a:rPr sz="800" b="0" spc="-15" dirty="0">
                <a:latin typeface="BentonSansCond Light"/>
                <a:cs typeface="BentonSansCond Light"/>
              </a:rPr>
              <a:t> </a:t>
            </a:r>
            <a:r>
              <a:rPr sz="800" b="0" spc="-50" dirty="0">
                <a:latin typeface="BentonSansCond Light"/>
                <a:cs typeface="BentonSansCond Light"/>
              </a:rPr>
              <a:t>%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39244" y="5637724"/>
            <a:ext cx="4311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dirty="0">
                <a:latin typeface="BentonSansCond Light"/>
                <a:cs typeface="BentonSansCond Light"/>
              </a:rPr>
              <a:t>20</a:t>
            </a:r>
            <a:r>
              <a:rPr sz="800" b="0" spc="-5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–</a:t>
            </a:r>
            <a:r>
              <a:rPr sz="800" b="0" spc="-10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40</a:t>
            </a:r>
            <a:r>
              <a:rPr sz="800" b="0" spc="-5" dirty="0">
                <a:latin typeface="BentonSansCond Light"/>
                <a:cs typeface="BentonSansCond Light"/>
              </a:rPr>
              <a:t> </a:t>
            </a:r>
            <a:r>
              <a:rPr sz="800" b="0" spc="-50" dirty="0">
                <a:latin typeface="BentonSansCond Light"/>
                <a:cs typeface="BentonSansCond Light"/>
              </a:rPr>
              <a:t>%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17445" y="5637724"/>
            <a:ext cx="11106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8975" algn="l"/>
              </a:tabLst>
            </a:pPr>
            <a:r>
              <a:rPr sz="800" b="0" dirty="0">
                <a:latin typeface="BentonSansCond Light"/>
                <a:cs typeface="BentonSansCond Light"/>
              </a:rPr>
              <a:t>40</a:t>
            </a:r>
            <a:r>
              <a:rPr sz="800" b="0" spc="-20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– 60</a:t>
            </a:r>
            <a:r>
              <a:rPr sz="800" b="0" spc="-10" dirty="0">
                <a:latin typeface="BentonSansCond Light"/>
                <a:cs typeface="BentonSansCond Light"/>
              </a:rPr>
              <a:t> </a:t>
            </a:r>
            <a:r>
              <a:rPr sz="800" b="0" spc="-50" dirty="0">
                <a:latin typeface="BentonSansCond Light"/>
                <a:cs typeface="BentonSansCond Light"/>
              </a:rPr>
              <a:t>%</a:t>
            </a:r>
            <a:r>
              <a:rPr sz="800" b="0" dirty="0">
                <a:latin typeface="BentonSansCond Light"/>
                <a:cs typeface="BentonSansCond Light"/>
              </a:rPr>
              <a:t>	60</a:t>
            </a:r>
            <a:r>
              <a:rPr sz="800" b="0" spc="-15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–</a:t>
            </a:r>
            <a:r>
              <a:rPr sz="800" b="0" spc="-5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80</a:t>
            </a:r>
            <a:r>
              <a:rPr sz="800" b="0" spc="-10" dirty="0">
                <a:latin typeface="BentonSansCond Light"/>
                <a:cs typeface="BentonSansCond Light"/>
              </a:rPr>
              <a:t> </a:t>
            </a:r>
            <a:r>
              <a:rPr sz="800" b="0" spc="-50" dirty="0">
                <a:latin typeface="BentonSansCond Light"/>
                <a:cs typeface="BentonSansCond Light"/>
              </a:rPr>
              <a:t>%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52507" y="5637724"/>
            <a:ext cx="47370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dirty="0">
                <a:latin typeface="BentonSansCond Light"/>
                <a:cs typeface="BentonSansCond Light"/>
              </a:rPr>
              <a:t>80</a:t>
            </a:r>
            <a:r>
              <a:rPr sz="800" b="0" spc="-10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–</a:t>
            </a:r>
            <a:r>
              <a:rPr sz="800" b="0" spc="-5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100</a:t>
            </a:r>
            <a:r>
              <a:rPr sz="800" b="0" spc="-25" dirty="0">
                <a:latin typeface="BentonSansCond Light"/>
                <a:cs typeface="BentonSansCond Light"/>
              </a:rPr>
              <a:t> </a:t>
            </a:r>
            <a:r>
              <a:rPr sz="800" b="0" spc="-50" dirty="0">
                <a:latin typeface="BentonSansCond Light"/>
                <a:cs typeface="BentonSansCond Light"/>
              </a:rPr>
              <a:t>%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5457" y="3505997"/>
            <a:ext cx="144780" cy="502920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800" b="0" dirty="0">
                <a:latin typeface="BentonSansCond Light"/>
                <a:cs typeface="BentonSansCond Light"/>
              </a:rPr>
              <a:t>Percent</a:t>
            </a:r>
            <a:r>
              <a:rPr sz="800" b="0" spc="-20" dirty="0">
                <a:latin typeface="BentonSansCond Light"/>
                <a:cs typeface="BentonSansCond Light"/>
              </a:rPr>
              <a:t> </a:t>
            </a:r>
            <a:r>
              <a:rPr sz="800" b="0" spc="-25" dirty="0">
                <a:latin typeface="BentonSansCond Light"/>
                <a:cs typeface="BentonSansCond Light"/>
              </a:rPr>
              <a:t>(%)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50510" y="1646744"/>
            <a:ext cx="3487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latin typeface="BentonSans Book"/>
                <a:cs typeface="BentonSans Book"/>
              </a:rPr>
              <a:t>%</a:t>
            </a:r>
            <a:r>
              <a:rPr sz="1200" b="0" spc="-3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chg</a:t>
            </a:r>
            <a:r>
              <a:rPr sz="1200" b="0" spc="-2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in</a:t>
            </a:r>
            <a:r>
              <a:rPr sz="1200" b="0" spc="-1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tax</a:t>
            </a:r>
            <a:r>
              <a:rPr sz="1200" b="0" spc="-3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liability</a:t>
            </a:r>
            <a:r>
              <a:rPr sz="1200" b="0" spc="-2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in</a:t>
            </a:r>
            <a:r>
              <a:rPr sz="1200" b="0" spc="-2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'26</a:t>
            </a:r>
            <a:r>
              <a:rPr sz="1200" b="0" spc="-2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by</a:t>
            </a:r>
            <a:r>
              <a:rPr sz="1200" b="0" spc="-2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share</a:t>
            </a:r>
            <a:r>
              <a:rPr sz="1200" b="0" spc="-3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of</a:t>
            </a:r>
            <a:r>
              <a:rPr sz="1200" b="0" spc="-2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value</a:t>
            </a:r>
            <a:r>
              <a:rPr sz="1200" b="0" spc="-30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added</a:t>
            </a:r>
            <a:endParaRPr sz="1200">
              <a:latin typeface="BentonSans Book"/>
              <a:cs typeface="BentonSans Book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401245" y="1910462"/>
            <a:ext cx="0" cy="3669029"/>
          </a:xfrm>
          <a:custGeom>
            <a:avLst/>
            <a:gdLst/>
            <a:ahLst/>
            <a:cxnLst/>
            <a:rect l="l" t="t" r="r" b="b"/>
            <a:pathLst>
              <a:path h="3669029">
                <a:moveTo>
                  <a:pt x="0" y="0"/>
                </a:moveTo>
                <a:lnTo>
                  <a:pt x="0" y="3668877"/>
                </a:lnTo>
              </a:path>
            </a:pathLst>
          </a:custGeom>
          <a:ln w="6350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6912736" y="1910462"/>
            <a:ext cx="2712085" cy="3669029"/>
            <a:chOff x="6912736" y="1910462"/>
            <a:chExt cx="2712085" cy="3669029"/>
          </a:xfrm>
        </p:grpSpPr>
        <p:sp>
          <p:nvSpPr>
            <p:cNvPr id="26" name="object 26"/>
            <p:cNvSpPr/>
            <p:nvPr/>
          </p:nvSpPr>
          <p:spPr>
            <a:xfrm>
              <a:off x="7045453" y="1910462"/>
              <a:ext cx="1931035" cy="3669029"/>
            </a:xfrm>
            <a:custGeom>
              <a:avLst/>
              <a:gdLst/>
              <a:ahLst/>
              <a:cxnLst/>
              <a:rect l="l" t="t" r="r" b="b"/>
              <a:pathLst>
                <a:path w="1931034" h="3669029">
                  <a:moveTo>
                    <a:pt x="0" y="3589653"/>
                  </a:moveTo>
                  <a:lnTo>
                    <a:pt x="0" y="3668877"/>
                  </a:lnTo>
                </a:path>
                <a:path w="1931034" h="3669029">
                  <a:moveTo>
                    <a:pt x="0" y="0"/>
                  </a:moveTo>
                  <a:lnTo>
                    <a:pt x="0" y="3486021"/>
                  </a:lnTo>
                </a:path>
                <a:path w="1931034" h="3669029">
                  <a:moveTo>
                    <a:pt x="643127" y="3589653"/>
                  </a:moveTo>
                  <a:lnTo>
                    <a:pt x="643127" y="3668877"/>
                  </a:lnTo>
                </a:path>
                <a:path w="1931034" h="3669029">
                  <a:moveTo>
                    <a:pt x="643127" y="0"/>
                  </a:moveTo>
                  <a:lnTo>
                    <a:pt x="643127" y="3486021"/>
                  </a:lnTo>
                </a:path>
                <a:path w="1931034" h="3669029">
                  <a:moveTo>
                    <a:pt x="1286255" y="3589653"/>
                  </a:moveTo>
                  <a:lnTo>
                    <a:pt x="1286255" y="3668877"/>
                  </a:lnTo>
                </a:path>
                <a:path w="1931034" h="3669029">
                  <a:moveTo>
                    <a:pt x="1286255" y="3327525"/>
                  </a:moveTo>
                  <a:lnTo>
                    <a:pt x="1286255" y="3486021"/>
                  </a:lnTo>
                </a:path>
                <a:path w="1931034" h="3669029">
                  <a:moveTo>
                    <a:pt x="1286255" y="3065397"/>
                  </a:moveTo>
                  <a:lnTo>
                    <a:pt x="1286255" y="3223893"/>
                  </a:lnTo>
                </a:path>
                <a:path w="1931034" h="3669029">
                  <a:moveTo>
                    <a:pt x="1286255" y="0"/>
                  </a:moveTo>
                  <a:lnTo>
                    <a:pt x="1286255" y="2961765"/>
                  </a:lnTo>
                </a:path>
                <a:path w="1931034" h="3669029">
                  <a:moveTo>
                    <a:pt x="1930907" y="3589653"/>
                  </a:moveTo>
                  <a:lnTo>
                    <a:pt x="1930907" y="3668877"/>
                  </a:lnTo>
                </a:path>
                <a:path w="1931034" h="3669029">
                  <a:moveTo>
                    <a:pt x="1930907" y="3327525"/>
                  </a:moveTo>
                  <a:lnTo>
                    <a:pt x="1930907" y="3486021"/>
                  </a:lnTo>
                </a:path>
                <a:path w="1931034" h="3669029">
                  <a:moveTo>
                    <a:pt x="1930907" y="3065397"/>
                  </a:moveTo>
                  <a:lnTo>
                    <a:pt x="1930907" y="3223893"/>
                  </a:lnTo>
                </a:path>
                <a:path w="1931034" h="3669029">
                  <a:moveTo>
                    <a:pt x="1930907" y="2804793"/>
                  </a:moveTo>
                  <a:lnTo>
                    <a:pt x="1930907" y="2961765"/>
                  </a:lnTo>
                </a:path>
                <a:path w="1931034" h="3669029">
                  <a:moveTo>
                    <a:pt x="1930907" y="2542665"/>
                  </a:moveTo>
                  <a:lnTo>
                    <a:pt x="1930907" y="2699637"/>
                  </a:lnTo>
                </a:path>
                <a:path w="1931034" h="3669029">
                  <a:moveTo>
                    <a:pt x="1930907" y="2280537"/>
                  </a:moveTo>
                  <a:lnTo>
                    <a:pt x="1930907" y="2437509"/>
                  </a:lnTo>
                </a:path>
                <a:path w="1931034" h="3669029">
                  <a:moveTo>
                    <a:pt x="1930907" y="2018409"/>
                  </a:moveTo>
                  <a:lnTo>
                    <a:pt x="1930907" y="2175381"/>
                  </a:lnTo>
                </a:path>
                <a:path w="1931034" h="3669029">
                  <a:moveTo>
                    <a:pt x="1930907" y="0"/>
                  </a:moveTo>
                  <a:lnTo>
                    <a:pt x="1930907" y="1913253"/>
                  </a:lnTo>
                </a:path>
              </a:pathLst>
            </a:custGeom>
            <a:ln w="6350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915912" y="2250947"/>
              <a:ext cx="2703830" cy="3249295"/>
            </a:xfrm>
            <a:custGeom>
              <a:avLst/>
              <a:gdLst/>
              <a:ahLst/>
              <a:cxnLst/>
              <a:rect l="l" t="t" r="r" b="b"/>
              <a:pathLst>
                <a:path w="2703829" h="3249295">
                  <a:moveTo>
                    <a:pt x="2703563" y="3145548"/>
                  </a:moveTo>
                  <a:lnTo>
                    <a:pt x="0" y="3145548"/>
                  </a:lnTo>
                  <a:lnTo>
                    <a:pt x="0" y="3249168"/>
                  </a:lnTo>
                  <a:lnTo>
                    <a:pt x="2703563" y="3249168"/>
                  </a:lnTo>
                  <a:lnTo>
                    <a:pt x="2703563" y="3145548"/>
                  </a:lnTo>
                  <a:close/>
                </a:path>
                <a:path w="2703829" h="3249295">
                  <a:moveTo>
                    <a:pt x="2703563" y="2097024"/>
                  </a:moveTo>
                  <a:lnTo>
                    <a:pt x="1802892" y="2097024"/>
                  </a:lnTo>
                  <a:lnTo>
                    <a:pt x="1802892" y="2202180"/>
                  </a:lnTo>
                  <a:lnTo>
                    <a:pt x="2703563" y="2202180"/>
                  </a:lnTo>
                  <a:lnTo>
                    <a:pt x="2703563" y="2097024"/>
                  </a:lnTo>
                  <a:close/>
                </a:path>
                <a:path w="2703829" h="3249295">
                  <a:moveTo>
                    <a:pt x="2703563" y="1048512"/>
                  </a:moveTo>
                  <a:lnTo>
                    <a:pt x="2446020" y="1048512"/>
                  </a:lnTo>
                  <a:lnTo>
                    <a:pt x="2446020" y="1153668"/>
                  </a:lnTo>
                  <a:lnTo>
                    <a:pt x="2703563" y="1153668"/>
                  </a:lnTo>
                  <a:lnTo>
                    <a:pt x="2703563" y="1048512"/>
                  </a:lnTo>
                  <a:close/>
                </a:path>
                <a:path w="2703829" h="3249295">
                  <a:moveTo>
                    <a:pt x="2703576" y="2883408"/>
                  </a:moveTo>
                  <a:lnTo>
                    <a:pt x="1158240" y="2883408"/>
                  </a:lnTo>
                  <a:lnTo>
                    <a:pt x="1158240" y="2987040"/>
                  </a:lnTo>
                  <a:lnTo>
                    <a:pt x="2703576" y="2987040"/>
                  </a:lnTo>
                  <a:lnTo>
                    <a:pt x="2703576" y="2883408"/>
                  </a:lnTo>
                  <a:close/>
                </a:path>
                <a:path w="2703829" h="3249295">
                  <a:moveTo>
                    <a:pt x="2703576" y="2621292"/>
                  </a:moveTo>
                  <a:lnTo>
                    <a:pt x="1287780" y="2621292"/>
                  </a:lnTo>
                  <a:lnTo>
                    <a:pt x="1287780" y="2724912"/>
                  </a:lnTo>
                  <a:lnTo>
                    <a:pt x="2703576" y="2724912"/>
                  </a:lnTo>
                  <a:lnTo>
                    <a:pt x="2703576" y="2621292"/>
                  </a:lnTo>
                  <a:close/>
                </a:path>
                <a:path w="2703829" h="3249295">
                  <a:moveTo>
                    <a:pt x="2703576" y="2359152"/>
                  </a:moveTo>
                  <a:lnTo>
                    <a:pt x="1673352" y="2359152"/>
                  </a:lnTo>
                  <a:lnTo>
                    <a:pt x="1673352" y="2464308"/>
                  </a:lnTo>
                  <a:lnTo>
                    <a:pt x="2703576" y="2464308"/>
                  </a:lnTo>
                  <a:lnTo>
                    <a:pt x="2703576" y="2359152"/>
                  </a:lnTo>
                  <a:close/>
                </a:path>
                <a:path w="2703829" h="3249295">
                  <a:moveTo>
                    <a:pt x="2703576" y="1834896"/>
                  </a:moveTo>
                  <a:lnTo>
                    <a:pt x="1930908" y="1834896"/>
                  </a:lnTo>
                  <a:lnTo>
                    <a:pt x="1930908" y="1940052"/>
                  </a:lnTo>
                  <a:lnTo>
                    <a:pt x="2703576" y="1940052"/>
                  </a:lnTo>
                  <a:lnTo>
                    <a:pt x="2703576" y="1834896"/>
                  </a:lnTo>
                  <a:close/>
                </a:path>
                <a:path w="2703829" h="3249295">
                  <a:moveTo>
                    <a:pt x="2703576" y="1572780"/>
                  </a:moveTo>
                  <a:lnTo>
                    <a:pt x="1930908" y="1572780"/>
                  </a:lnTo>
                  <a:lnTo>
                    <a:pt x="1930908" y="1677924"/>
                  </a:lnTo>
                  <a:lnTo>
                    <a:pt x="2703576" y="1677924"/>
                  </a:lnTo>
                  <a:lnTo>
                    <a:pt x="2703576" y="1572780"/>
                  </a:lnTo>
                  <a:close/>
                </a:path>
                <a:path w="2703829" h="3249295">
                  <a:moveTo>
                    <a:pt x="2703576" y="1310652"/>
                  </a:moveTo>
                  <a:lnTo>
                    <a:pt x="2188464" y="1310652"/>
                  </a:lnTo>
                  <a:lnTo>
                    <a:pt x="2188464" y="1415796"/>
                  </a:lnTo>
                  <a:lnTo>
                    <a:pt x="2703576" y="1415796"/>
                  </a:lnTo>
                  <a:lnTo>
                    <a:pt x="2703576" y="1310652"/>
                  </a:lnTo>
                  <a:close/>
                </a:path>
                <a:path w="2703829" h="3249295">
                  <a:moveTo>
                    <a:pt x="2703576" y="786384"/>
                  </a:moveTo>
                  <a:lnTo>
                    <a:pt x="2575560" y="786384"/>
                  </a:lnTo>
                  <a:lnTo>
                    <a:pt x="2575560" y="891540"/>
                  </a:lnTo>
                  <a:lnTo>
                    <a:pt x="2703576" y="891540"/>
                  </a:lnTo>
                  <a:lnTo>
                    <a:pt x="2703576" y="786384"/>
                  </a:lnTo>
                  <a:close/>
                </a:path>
                <a:path w="2703829" h="3249295">
                  <a:moveTo>
                    <a:pt x="2703576" y="524268"/>
                  </a:moveTo>
                  <a:lnTo>
                    <a:pt x="2575560" y="524268"/>
                  </a:lnTo>
                  <a:lnTo>
                    <a:pt x="2575560" y="629412"/>
                  </a:lnTo>
                  <a:lnTo>
                    <a:pt x="2703576" y="629412"/>
                  </a:lnTo>
                  <a:lnTo>
                    <a:pt x="2703576" y="524268"/>
                  </a:lnTo>
                  <a:close/>
                </a:path>
                <a:path w="2703829" h="3249295">
                  <a:moveTo>
                    <a:pt x="2703576" y="262140"/>
                  </a:moveTo>
                  <a:lnTo>
                    <a:pt x="2575560" y="262140"/>
                  </a:lnTo>
                  <a:lnTo>
                    <a:pt x="2575560" y="367284"/>
                  </a:lnTo>
                  <a:lnTo>
                    <a:pt x="2703576" y="367284"/>
                  </a:lnTo>
                  <a:lnTo>
                    <a:pt x="2703576" y="262140"/>
                  </a:lnTo>
                  <a:close/>
                </a:path>
                <a:path w="2703829" h="3249295">
                  <a:moveTo>
                    <a:pt x="2703576" y="0"/>
                  </a:moveTo>
                  <a:lnTo>
                    <a:pt x="2575560" y="0"/>
                  </a:lnTo>
                  <a:lnTo>
                    <a:pt x="2575560" y="105156"/>
                  </a:lnTo>
                  <a:lnTo>
                    <a:pt x="2703576" y="105156"/>
                  </a:lnTo>
                  <a:lnTo>
                    <a:pt x="2703576" y="0"/>
                  </a:lnTo>
                  <a:close/>
                </a:path>
              </a:pathLst>
            </a:custGeom>
            <a:solidFill>
              <a:srgbClr val="007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915911" y="2250947"/>
              <a:ext cx="2703830" cy="3249295"/>
            </a:xfrm>
            <a:custGeom>
              <a:avLst/>
              <a:gdLst/>
              <a:ahLst/>
              <a:cxnLst/>
              <a:rect l="l" t="t" r="r" b="b"/>
              <a:pathLst>
                <a:path w="2703829" h="3249295">
                  <a:moveTo>
                    <a:pt x="0" y="3249168"/>
                  </a:moveTo>
                  <a:lnTo>
                    <a:pt x="2703576" y="3249168"/>
                  </a:lnTo>
                  <a:lnTo>
                    <a:pt x="2703576" y="3145536"/>
                  </a:lnTo>
                  <a:lnTo>
                    <a:pt x="0" y="3145536"/>
                  </a:lnTo>
                  <a:lnTo>
                    <a:pt x="0" y="3249168"/>
                  </a:lnTo>
                  <a:close/>
                </a:path>
                <a:path w="2703829" h="3249295">
                  <a:moveTo>
                    <a:pt x="1158240" y="2987040"/>
                  </a:moveTo>
                  <a:lnTo>
                    <a:pt x="2703576" y="2987040"/>
                  </a:lnTo>
                  <a:lnTo>
                    <a:pt x="2703576" y="2883408"/>
                  </a:lnTo>
                  <a:lnTo>
                    <a:pt x="1158240" y="2883408"/>
                  </a:lnTo>
                  <a:lnTo>
                    <a:pt x="1158240" y="2987040"/>
                  </a:lnTo>
                  <a:close/>
                </a:path>
                <a:path w="2703829" h="3249295">
                  <a:moveTo>
                    <a:pt x="1287780" y="2724912"/>
                  </a:moveTo>
                  <a:lnTo>
                    <a:pt x="2703576" y="2724912"/>
                  </a:lnTo>
                  <a:lnTo>
                    <a:pt x="2703576" y="2621280"/>
                  </a:lnTo>
                  <a:lnTo>
                    <a:pt x="1287780" y="2621280"/>
                  </a:lnTo>
                  <a:lnTo>
                    <a:pt x="1287780" y="2724912"/>
                  </a:lnTo>
                  <a:close/>
                </a:path>
                <a:path w="2703829" h="3249295">
                  <a:moveTo>
                    <a:pt x="1673352" y="2464308"/>
                  </a:moveTo>
                  <a:lnTo>
                    <a:pt x="2703576" y="2464308"/>
                  </a:lnTo>
                  <a:lnTo>
                    <a:pt x="2703576" y="2359152"/>
                  </a:lnTo>
                  <a:lnTo>
                    <a:pt x="1673352" y="2359152"/>
                  </a:lnTo>
                  <a:lnTo>
                    <a:pt x="1673352" y="2464308"/>
                  </a:lnTo>
                  <a:close/>
                </a:path>
                <a:path w="2703829" h="3249295">
                  <a:moveTo>
                    <a:pt x="1802892" y="2202179"/>
                  </a:moveTo>
                  <a:lnTo>
                    <a:pt x="2703576" y="2202179"/>
                  </a:lnTo>
                  <a:lnTo>
                    <a:pt x="2703576" y="2097024"/>
                  </a:lnTo>
                  <a:lnTo>
                    <a:pt x="1802892" y="2097024"/>
                  </a:lnTo>
                  <a:lnTo>
                    <a:pt x="1802892" y="2202179"/>
                  </a:lnTo>
                  <a:close/>
                </a:path>
                <a:path w="2703829" h="3249295">
                  <a:moveTo>
                    <a:pt x="1930908" y="1940052"/>
                  </a:moveTo>
                  <a:lnTo>
                    <a:pt x="2703576" y="1940052"/>
                  </a:lnTo>
                  <a:lnTo>
                    <a:pt x="2703576" y="1834896"/>
                  </a:lnTo>
                  <a:lnTo>
                    <a:pt x="1930908" y="1834896"/>
                  </a:lnTo>
                  <a:lnTo>
                    <a:pt x="1930908" y="1940052"/>
                  </a:lnTo>
                  <a:close/>
                </a:path>
                <a:path w="2703829" h="3249295">
                  <a:moveTo>
                    <a:pt x="1930908" y="1677924"/>
                  </a:moveTo>
                  <a:lnTo>
                    <a:pt x="2703576" y="1677924"/>
                  </a:lnTo>
                  <a:lnTo>
                    <a:pt x="2703576" y="1572768"/>
                  </a:lnTo>
                  <a:lnTo>
                    <a:pt x="1930908" y="1572768"/>
                  </a:lnTo>
                  <a:lnTo>
                    <a:pt x="1930908" y="1677924"/>
                  </a:lnTo>
                  <a:close/>
                </a:path>
                <a:path w="2703829" h="3249295">
                  <a:moveTo>
                    <a:pt x="2188464" y="1415796"/>
                  </a:moveTo>
                  <a:lnTo>
                    <a:pt x="2703576" y="1415796"/>
                  </a:lnTo>
                  <a:lnTo>
                    <a:pt x="2703576" y="1310640"/>
                  </a:lnTo>
                  <a:lnTo>
                    <a:pt x="2188464" y="1310640"/>
                  </a:lnTo>
                  <a:lnTo>
                    <a:pt x="2188464" y="1415796"/>
                  </a:lnTo>
                  <a:close/>
                </a:path>
                <a:path w="2703829" h="3249295">
                  <a:moveTo>
                    <a:pt x="2446020" y="1153667"/>
                  </a:moveTo>
                  <a:lnTo>
                    <a:pt x="2703576" y="1153667"/>
                  </a:lnTo>
                  <a:lnTo>
                    <a:pt x="2703576" y="1048512"/>
                  </a:lnTo>
                  <a:lnTo>
                    <a:pt x="2446020" y="1048512"/>
                  </a:lnTo>
                  <a:lnTo>
                    <a:pt x="2446020" y="1153667"/>
                  </a:lnTo>
                  <a:close/>
                </a:path>
                <a:path w="2703829" h="3249295">
                  <a:moveTo>
                    <a:pt x="2575560" y="891539"/>
                  </a:moveTo>
                  <a:lnTo>
                    <a:pt x="2703576" y="891539"/>
                  </a:lnTo>
                  <a:lnTo>
                    <a:pt x="2703576" y="786384"/>
                  </a:lnTo>
                  <a:lnTo>
                    <a:pt x="2575560" y="786384"/>
                  </a:lnTo>
                  <a:lnTo>
                    <a:pt x="2575560" y="891539"/>
                  </a:lnTo>
                  <a:close/>
                </a:path>
                <a:path w="2703829" h="3249295">
                  <a:moveTo>
                    <a:pt x="2575560" y="629412"/>
                  </a:moveTo>
                  <a:lnTo>
                    <a:pt x="2703576" y="629412"/>
                  </a:lnTo>
                  <a:lnTo>
                    <a:pt x="2703576" y="524256"/>
                  </a:lnTo>
                  <a:lnTo>
                    <a:pt x="2575560" y="524256"/>
                  </a:lnTo>
                  <a:lnTo>
                    <a:pt x="2575560" y="629412"/>
                  </a:lnTo>
                  <a:close/>
                </a:path>
                <a:path w="2703829" h="3249295">
                  <a:moveTo>
                    <a:pt x="2575560" y="367284"/>
                  </a:moveTo>
                  <a:lnTo>
                    <a:pt x="2703576" y="367284"/>
                  </a:lnTo>
                  <a:lnTo>
                    <a:pt x="2703576" y="262128"/>
                  </a:lnTo>
                  <a:lnTo>
                    <a:pt x="2575560" y="262128"/>
                  </a:lnTo>
                  <a:lnTo>
                    <a:pt x="2575560" y="367284"/>
                  </a:lnTo>
                  <a:close/>
                </a:path>
                <a:path w="2703829" h="3249295">
                  <a:moveTo>
                    <a:pt x="2575560" y="105155"/>
                  </a:moveTo>
                  <a:lnTo>
                    <a:pt x="2703576" y="105155"/>
                  </a:lnTo>
                  <a:lnTo>
                    <a:pt x="2703576" y="0"/>
                  </a:lnTo>
                  <a:lnTo>
                    <a:pt x="2575560" y="0"/>
                  </a:lnTo>
                  <a:lnTo>
                    <a:pt x="2575560" y="105155"/>
                  </a:lnTo>
                  <a:close/>
                </a:path>
              </a:pathLst>
            </a:custGeom>
            <a:ln w="635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619712" y="1910468"/>
              <a:ext cx="0" cy="3669029"/>
            </a:xfrm>
            <a:custGeom>
              <a:avLst/>
              <a:gdLst/>
              <a:ahLst/>
              <a:cxnLst/>
              <a:rect l="l" t="t" r="r" b="b"/>
              <a:pathLst>
                <a:path h="3669029">
                  <a:moveTo>
                    <a:pt x="0" y="3668877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311424" y="5624471"/>
            <a:ext cx="1809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-</a:t>
            </a:r>
            <a:r>
              <a:rPr sz="800" b="0" spc="-25" dirty="0">
                <a:latin typeface="BentonSansCond Light"/>
                <a:cs typeface="BentonSansCond Light"/>
              </a:rPr>
              <a:t>2.5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586755" y="7033655"/>
            <a:ext cx="1134745" cy="41338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692785" marR="6985" indent="-13335">
              <a:lnSpc>
                <a:spcPct val="109400"/>
              </a:lnSpc>
              <a:spcBef>
                <a:spcPts val="5"/>
              </a:spcBef>
            </a:pPr>
            <a:r>
              <a:rPr sz="600" b="0" spc="-10" dirty="0">
                <a:latin typeface="BentonSansCond Light"/>
                <a:cs typeface="BentonSansCond Light"/>
              </a:rPr>
              <a:t>S0000043508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P0000139796</a:t>
            </a:r>
            <a:endParaRPr sz="600">
              <a:latin typeface="BentonSansCond Light"/>
              <a:cs typeface="BentonSansCond Light"/>
            </a:endParaRPr>
          </a:p>
          <a:p>
            <a:pPr marL="12700" marR="5080" indent="657860">
              <a:lnSpc>
                <a:spcPts val="790"/>
              </a:lnSpc>
              <a:spcBef>
                <a:spcPts val="25"/>
              </a:spcBef>
            </a:pPr>
            <a:r>
              <a:rPr sz="600" b="0" dirty="0">
                <a:latin typeface="BentonSansCond Light"/>
                <a:cs typeface="BentonSansCond Light"/>
              </a:rPr>
              <a:t>PPT/</a:t>
            </a:r>
            <a:r>
              <a:rPr sz="600" b="0" spc="225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Tmpl</a:t>
            </a:r>
            <a:r>
              <a:rPr sz="600" b="0" spc="-5" dirty="0">
                <a:latin typeface="BentonSansCond Light"/>
                <a:cs typeface="BentonSansCond Light"/>
              </a:rPr>
              <a:t> </a:t>
            </a:r>
            <a:r>
              <a:rPr sz="600" b="0" spc="-25" dirty="0">
                <a:latin typeface="BentonSansCond Light"/>
                <a:cs typeface="BentonSansCond Light"/>
              </a:rPr>
              <a:t>1.6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Copyright</a:t>
            </a:r>
            <a:r>
              <a:rPr sz="600" b="0" dirty="0">
                <a:latin typeface="BentonSansCond Light"/>
                <a:cs typeface="BentonSansCond Light"/>
              </a:rPr>
              <a:t> © 2026 All</a:t>
            </a:r>
            <a:r>
              <a:rPr sz="600" b="0" spc="20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Rights</a:t>
            </a:r>
            <a:r>
              <a:rPr sz="600" b="0" spc="5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Reserved</a:t>
            </a:r>
            <a:endParaRPr sz="600">
              <a:latin typeface="BentonSansCond Light"/>
              <a:cs typeface="BentonSansCond Ligh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258874" y="7266914"/>
            <a:ext cx="103505" cy="20320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b="0" spc="-50" dirty="0">
                <a:latin typeface="BentonSansCond Light"/>
                <a:cs typeface="BentonSansCond Light"/>
              </a:rPr>
              <a:t>6</a:t>
            </a:r>
            <a:endParaRPr sz="1200">
              <a:latin typeface="BentonSansCond Light"/>
              <a:cs typeface="BentonSansCond Ligh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52254" y="5624471"/>
            <a:ext cx="1866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-</a:t>
            </a:r>
            <a:r>
              <a:rPr sz="800" b="0" spc="-25" dirty="0">
                <a:latin typeface="BentonSansCond Light"/>
                <a:cs typeface="BentonSansCond Light"/>
              </a:rPr>
              <a:t>2.0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605133" y="5624471"/>
            <a:ext cx="1663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-</a:t>
            </a:r>
            <a:r>
              <a:rPr sz="800" b="0" spc="-25" dirty="0">
                <a:latin typeface="BentonSansCond Light"/>
                <a:cs typeface="BentonSansCond Light"/>
              </a:rPr>
              <a:t>1.5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45963" y="5624471"/>
            <a:ext cx="1720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-</a:t>
            </a:r>
            <a:r>
              <a:rPr sz="800" b="0" spc="-25" dirty="0">
                <a:latin typeface="BentonSansCond Light"/>
                <a:cs typeface="BentonSansCond Light"/>
              </a:rPr>
              <a:t>1.0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883423" y="5624471"/>
            <a:ext cx="1847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-</a:t>
            </a:r>
            <a:r>
              <a:rPr sz="800" b="0" spc="-25" dirty="0">
                <a:latin typeface="BentonSansCond Light"/>
                <a:cs typeface="BentonSansCond Light"/>
              </a:rPr>
              <a:t>0.5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539671" y="5624471"/>
            <a:ext cx="1606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0.0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726040" y="5101372"/>
            <a:ext cx="594995" cy="4102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Information</a:t>
            </a:r>
            <a:endParaRPr sz="800">
              <a:latin typeface="BentonSansCond Light"/>
              <a:cs typeface="BentonSansCond Light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800">
              <a:latin typeface="BentonSansCond Light"/>
              <a:cs typeface="BentonSansCond Light"/>
            </a:endParaRPr>
          </a:p>
          <a:p>
            <a:pPr marR="5080" algn="r">
              <a:lnSpc>
                <a:spcPct val="100000"/>
              </a:lnSpc>
            </a:pPr>
            <a:r>
              <a:rPr sz="800" b="0" spc="-10" dirty="0">
                <a:latin typeface="BentonSansCond Light"/>
                <a:cs typeface="BentonSansCond Light"/>
              </a:rPr>
              <a:t>Manufacturing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549903" y="4577150"/>
            <a:ext cx="772795" cy="4102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Mining</a:t>
            </a:r>
            <a:endParaRPr sz="800">
              <a:latin typeface="BentonSansCond Light"/>
              <a:cs typeface="BentonSansCond Light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800">
              <a:latin typeface="BentonSansCond Light"/>
              <a:cs typeface="BentonSansCond Light"/>
            </a:endParaRPr>
          </a:p>
          <a:p>
            <a:pPr marR="6985" algn="r">
              <a:lnSpc>
                <a:spcPct val="100000"/>
              </a:lnSpc>
            </a:pPr>
            <a:r>
              <a:rPr sz="800" b="0" dirty="0">
                <a:latin typeface="BentonSansCond Light"/>
                <a:cs typeface="BentonSansCond Light"/>
              </a:rPr>
              <a:t>All</a:t>
            </a:r>
            <a:r>
              <a:rPr sz="800" b="0" spc="-15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Other</a:t>
            </a:r>
            <a:r>
              <a:rPr sz="800" b="0" spc="-10" dirty="0">
                <a:latin typeface="BentonSansCond Light"/>
                <a:cs typeface="BentonSansCond Light"/>
              </a:rPr>
              <a:t> Industries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839844" y="4052927"/>
            <a:ext cx="1482725" cy="4102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5"/>
              </a:spcBef>
            </a:pPr>
            <a:r>
              <a:rPr sz="800" b="0" dirty="0">
                <a:latin typeface="BentonSansCond Light"/>
                <a:cs typeface="BentonSansCond Light"/>
              </a:rPr>
              <a:t>Finance,</a:t>
            </a:r>
            <a:r>
              <a:rPr sz="800" b="0" spc="-25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Insurance,</a:t>
            </a:r>
            <a:r>
              <a:rPr sz="800" b="0" spc="-25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and</a:t>
            </a:r>
            <a:r>
              <a:rPr sz="800" b="0" spc="-15" dirty="0">
                <a:latin typeface="BentonSansCond Light"/>
                <a:cs typeface="BentonSansCond Light"/>
              </a:rPr>
              <a:t> </a:t>
            </a:r>
            <a:r>
              <a:rPr sz="800" b="0" spc="-10" dirty="0">
                <a:latin typeface="BentonSansCond Light"/>
                <a:cs typeface="BentonSansCond Light"/>
              </a:rPr>
              <a:t>Management</a:t>
            </a:r>
            <a:endParaRPr sz="800">
              <a:latin typeface="BentonSansCond Light"/>
              <a:cs typeface="BentonSansCond Light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800">
              <a:latin typeface="BentonSansCond Light"/>
              <a:cs typeface="BentonSansCond Light"/>
            </a:endParaRPr>
          </a:p>
          <a:p>
            <a:pPr marR="5080" algn="r">
              <a:lnSpc>
                <a:spcPct val="100000"/>
              </a:lnSpc>
            </a:pPr>
            <a:r>
              <a:rPr sz="800" b="0" spc="-10" dirty="0">
                <a:latin typeface="BentonSansCond Light"/>
                <a:cs typeface="BentonSansCond Light"/>
              </a:rPr>
              <a:t>Transportation</a:t>
            </a:r>
            <a:r>
              <a:rPr sz="800" b="0" spc="40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and</a:t>
            </a:r>
            <a:r>
              <a:rPr sz="800" b="0" spc="40" dirty="0">
                <a:latin typeface="BentonSansCond Light"/>
                <a:cs typeface="BentonSansCond Light"/>
              </a:rPr>
              <a:t> </a:t>
            </a:r>
            <a:r>
              <a:rPr sz="800" b="0" spc="-10" dirty="0">
                <a:latin typeface="BentonSansCond Light"/>
                <a:cs typeface="BentonSansCond Light"/>
              </a:rPr>
              <a:t>Warehousing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649765" y="3528705"/>
            <a:ext cx="671830" cy="4102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800" b="0" dirty="0">
                <a:latin typeface="BentonSansCond Light"/>
                <a:cs typeface="BentonSansCond Light"/>
              </a:rPr>
              <a:t>Retail</a:t>
            </a:r>
            <a:r>
              <a:rPr sz="800" b="0" spc="-25" dirty="0">
                <a:latin typeface="BentonSansCond Light"/>
                <a:cs typeface="BentonSansCond Light"/>
              </a:rPr>
              <a:t> </a:t>
            </a:r>
            <a:r>
              <a:rPr sz="800" b="0" spc="-10" dirty="0">
                <a:latin typeface="BentonSansCond Light"/>
                <a:cs typeface="BentonSansCond Light"/>
              </a:rPr>
              <a:t>Trade</a:t>
            </a:r>
            <a:endParaRPr sz="800">
              <a:latin typeface="BentonSansCond Light"/>
              <a:cs typeface="BentonSansCond Light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800">
              <a:latin typeface="BentonSansCond Light"/>
              <a:cs typeface="BentonSansCond Light"/>
            </a:endParaRPr>
          </a:p>
          <a:p>
            <a:pPr marR="5080" algn="r">
              <a:lnSpc>
                <a:spcPct val="100000"/>
              </a:lnSpc>
            </a:pPr>
            <a:r>
              <a:rPr sz="800" b="0" spc="-10" dirty="0">
                <a:latin typeface="BentonSansCond Light"/>
                <a:cs typeface="BentonSansCond Light"/>
              </a:rPr>
              <a:t>Wholesale</a:t>
            </a:r>
            <a:r>
              <a:rPr sz="800" b="0" spc="45" dirty="0">
                <a:latin typeface="BentonSansCond Light"/>
                <a:cs typeface="BentonSansCond Light"/>
              </a:rPr>
              <a:t> </a:t>
            </a:r>
            <a:r>
              <a:rPr sz="800" b="0" spc="-10" dirty="0">
                <a:latin typeface="BentonSansCond Light"/>
                <a:cs typeface="BentonSansCond Light"/>
              </a:rPr>
              <a:t>Trade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479199" y="3004482"/>
            <a:ext cx="1842770" cy="4102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Accommodation</a:t>
            </a:r>
            <a:r>
              <a:rPr sz="800" b="0" spc="15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and</a:t>
            </a:r>
            <a:r>
              <a:rPr sz="800" b="0" spc="10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Food</a:t>
            </a:r>
            <a:r>
              <a:rPr sz="800" b="0" spc="10" dirty="0">
                <a:latin typeface="BentonSansCond Light"/>
                <a:cs typeface="BentonSansCond Light"/>
              </a:rPr>
              <a:t> </a:t>
            </a:r>
            <a:r>
              <a:rPr sz="800" b="0" spc="-10" dirty="0">
                <a:latin typeface="BentonSansCond Light"/>
                <a:cs typeface="BentonSansCond Light"/>
              </a:rPr>
              <a:t>Services</a:t>
            </a:r>
            <a:endParaRPr sz="800">
              <a:latin typeface="BentonSansCond Light"/>
              <a:cs typeface="BentonSansCond Light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800">
              <a:latin typeface="BentonSansCond Light"/>
              <a:cs typeface="BentonSansCond Light"/>
            </a:endParaRPr>
          </a:p>
          <a:p>
            <a:pPr marR="5080" algn="r">
              <a:lnSpc>
                <a:spcPct val="100000"/>
              </a:lnSpc>
            </a:pPr>
            <a:r>
              <a:rPr sz="800" b="0" spc="-10" dirty="0">
                <a:latin typeface="BentonSansCond Light"/>
                <a:cs typeface="BentonSansCond Light"/>
              </a:rPr>
              <a:t>Professional,</a:t>
            </a:r>
            <a:r>
              <a:rPr sz="800" b="0" spc="5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Scientific, and</a:t>
            </a:r>
            <a:r>
              <a:rPr sz="800" b="0" spc="-5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Technical</a:t>
            </a:r>
            <a:r>
              <a:rPr sz="800" b="0" spc="-5" dirty="0">
                <a:latin typeface="BentonSansCond Light"/>
                <a:cs typeface="BentonSansCond Light"/>
              </a:rPr>
              <a:t> </a:t>
            </a:r>
            <a:r>
              <a:rPr sz="800" b="0" spc="-10" dirty="0">
                <a:latin typeface="BentonSansCond Light"/>
                <a:cs typeface="BentonSansCond Light"/>
              </a:rPr>
              <a:t>Services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939501" y="2480260"/>
            <a:ext cx="1382395" cy="4102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Administrative</a:t>
            </a:r>
            <a:r>
              <a:rPr sz="800" b="0" spc="85" dirty="0">
                <a:latin typeface="BentonSansCond Light"/>
                <a:cs typeface="BentonSansCond Light"/>
              </a:rPr>
              <a:t> </a:t>
            </a:r>
            <a:r>
              <a:rPr sz="800" b="0" spc="-10" dirty="0">
                <a:latin typeface="BentonSansCond Light"/>
                <a:cs typeface="BentonSansCond Light"/>
              </a:rPr>
              <a:t>Services</a:t>
            </a:r>
            <a:endParaRPr sz="800">
              <a:latin typeface="BentonSansCond Light"/>
              <a:cs typeface="BentonSansCond Light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800">
              <a:latin typeface="BentonSansCond Light"/>
              <a:cs typeface="BentonSansCond Light"/>
            </a:endParaRPr>
          </a:p>
          <a:p>
            <a:pPr marR="6350" algn="r">
              <a:lnSpc>
                <a:spcPct val="100000"/>
              </a:lnSpc>
            </a:pPr>
            <a:r>
              <a:rPr sz="800" b="0" dirty="0">
                <a:latin typeface="BentonSansCond Light"/>
                <a:cs typeface="BentonSansCond Light"/>
              </a:rPr>
              <a:t>Real</a:t>
            </a:r>
            <a:r>
              <a:rPr sz="800" b="0" spc="-15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Estate</a:t>
            </a:r>
            <a:r>
              <a:rPr sz="800" b="0" spc="-15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and</a:t>
            </a:r>
            <a:r>
              <a:rPr sz="800" b="0" spc="-20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Rental</a:t>
            </a:r>
            <a:r>
              <a:rPr sz="800" b="0" spc="-10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and</a:t>
            </a:r>
            <a:r>
              <a:rPr sz="800" b="0" spc="-20" dirty="0">
                <a:latin typeface="BentonSansCond Light"/>
                <a:cs typeface="BentonSansCond Light"/>
              </a:rPr>
              <a:t> </a:t>
            </a:r>
            <a:r>
              <a:rPr sz="800" b="0" spc="-10" dirty="0">
                <a:latin typeface="BentonSansCond Light"/>
                <a:cs typeface="BentonSansCond Light"/>
              </a:rPr>
              <a:t>Leasing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393882" y="1956037"/>
            <a:ext cx="928369" cy="4102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Construction</a:t>
            </a:r>
            <a:endParaRPr sz="800">
              <a:latin typeface="BentonSansCond Light"/>
              <a:cs typeface="BentonSansCond Light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800">
              <a:latin typeface="BentonSansCond Light"/>
              <a:cs typeface="BentonSansCond Light"/>
            </a:endParaRPr>
          </a:p>
          <a:p>
            <a:pPr marR="5080" algn="r">
              <a:lnSpc>
                <a:spcPct val="100000"/>
              </a:lnSpc>
            </a:pPr>
            <a:r>
              <a:rPr sz="800" b="0" spc="-10" dirty="0">
                <a:latin typeface="BentonSansCond Light"/>
                <a:cs typeface="BentonSansCond Light"/>
              </a:rPr>
              <a:t>Miscellaneous</a:t>
            </a:r>
            <a:r>
              <a:rPr sz="800" b="0" spc="75" dirty="0">
                <a:latin typeface="BentonSansCond Light"/>
                <a:cs typeface="BentonSansCond Light"/>
              </a:rPr>
              <a:t> </a:t>
            </a:r>
            <a:r>
              <a:rPr sz="800" b="0" spc="-10" dirty="0">
                <a:latin typeface="BentonSansCond Light"/>
                <a:cs typeface="BentonSansCond Light"/>
              </a:rPr>
              <a:t>Services</a:t>
            </a:r>
            <a:endParaRPr sz="800">
              <a:latin typeface="BentonSansCond Light"/>
              <a:cs typeface="BentonSansCond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3386" y="332655"/>
            <a:ext cx="4455795" cy="50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95"/>
              </a:spcBef>
            </a:pPr>
            <a:r>
              <a:rPr sz="1600" b="1" spc="-30" dirty="0">
                <a:latin typeface="BentonSans Bold"/>
                <a:cs typeface="BentonSans Bold"/>
              </a:rPr>
              <a:t>Tariff</a:t>
            </a:r>
            <a:r>
              <a:rPr sz="1600" b="1" spc="-50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impact</a:t>
            </a:r>
            <a:r>
              <a:rPr sz="1600" b="1" spc="-65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should</a:t>
            </a:r>
            <a:r>
              <a:rPr sz="1600" b="1" spc="-55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also</a:t>
            </a:r>
            <a:r>
              <a:rPr sz="1600" b="1" spc="-60" dirty="0">
                <a:latin typeface="BentonSans Bold"/>
                <a:cs typeface="BentonSans Bold"/>
              </a:rPr>
              <a:t> </a:t>
            </a:r>
            <a:r>
              <a:rPr sz="1600" b="1" spc="-20" dirty="0">
                <a:latin typeface="BentonSans Bold"/>
                <a:cs typeface="BentonSans Bold"/>
              </a:rPr>
              <a:t>fade</a:t>
            </a:r>
            <a:endParaRPr sz="1600">
              <a:latin typeface="BentonSans Bold"/>
              <a:cs typeface="BentonSans Bold"/>
            </a:endParaRPr>
          </a:p>
          <a:p>
            <a:pPr marL="12700">
              <a:lnSpc>
                <a:spcPts val="1910"/>
              </a:lnSpc>
            </a:pPr>
            <a:r>
              <a:rPr sz="1600" b="0" dirty="0">
                <a:latin typeface="BentonSans Book"/>
                <a:cs typeface="BentonSans Book"/>
              </a:rPr>
              <a:t>Old</a:t>
            </a:r>
            <a:r>
              <a:rPr sz="1600" b="0" spc="-30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economy</a:t>
            </a:r>
            <a:r>
              <a:rPr sz="1600" b="0" spc="-40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manufacturing:</a:t>
            </a:r>
            <a:r>
              <a:rPr sz="1600" b="0" spc="-1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Better</a:t>
            </a:r>
            <a:r>
              <a:rPr sz="1600" b="0" spc="-4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days</a:t>
            </a:r>
            <a:r>
              <a:rPr sz="1600" b="0" spc="-30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ahead</a:t>
            </a:r>
            <a:endParaRPr sz="1600">
              <a:latin typeface="BentonSans Book"/>
              <a:cs typeface="BentonSans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3375" y="6510749"/>
            <a:ext cx="16795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latin typeface="BentonSansCond Book"/>
                <a:cs typeface="BentonSansCond Book"/>
              </a:rPr>
              <a:t>Sources:</a:t>
            </a:r>
            <a:r>
              <a:rPr sz="800" b="0" spc="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Federal</a:t>
            </a:r>
            <a:r>
              <a:rPr sz="800" b="0" spc="2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Reserve,</a:t>
            </a:r>
            <a:r>
              <a:rPr sz="800" b="0" spc="2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Census</a:t>
            </a:r>
            <a:r>
              <a:rPr sz="800" b="0" spc="1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Bureau</a:t>
            </a:r>
            <a:endParaRPr sz="800">
              <a:latin typeface="BentonSansCond Book"/>
              <a:cs typeface="BentonSansCond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1918" y="1721260"/>
            <a:ext cx="2501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latin typeface="BentonSans Book"/>
                <a:cs typeface="BentonSans Book"/>
              </a:rPr>
              <a:t>US</a:t>
            </a:r>
            <a:r>
              <a:rPr sz="1200" b="0" spc="-2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IP</a:t>
            </a:r>
            <a:r>
              <a:rPr sz="1200" b="0" spc="-5" dirty="0">
                <a:latin typeface="BentonSans Book"/>
                <a:cs typeface="BentonSans Book"/>
              </a:rPr>
              <a:t> </a:t>
            </a:r>
            <a:r>
              <a:rPr sz="1200" b="0" spc="-20" dirty="0">
                <a:latin typeface="BentonSans Book"/>
                <a:cs typeface="BentonSans Book"/>
              </a:rPr>
              <a:t>excl.</a:t>
            </a:r>
            <a:r>
              <a:rPr sz="1200" b="0" spc="-4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high</a:t>
            </a:r>
            <a:r>
              <a:rPr sz="1200" b="0" spc="10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tech,</a:t>
            </a:r>
            <a:r>
              <a:rPr sz="1200" b="0" spc="-90" dirty="0">
                <a:latin typeface="BentonSans Book"/>
                <a:cs typeface="BentonSans Book"/>
              </a:rPr>
              <a:t> </a:t>
            </a:r>
            <a:r>
              <a:rPr sz="1200" b="0" spc="-45" dirty="0">
                <a:latin typeface="BentonSans Book"/>
                <a:cs typeface="BentonSans Book"/>
              </a:rPr>
              <a:t>Y/Y</a:t>
            </a:r>
            <a:r>
              <a:rPr sz="1200" b="0" spc="-5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%</a:t>
            </a:r>
            <a:r>
              <a:rPr sz="1200" b="0" spc="-5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change.</a:t>
            </a:r>
            <a:endParaRPr sz="1200">
              <a:latin typeface="BentonSans Book"/>
              <a:cs typeface="BentonSans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71549" y="1721260"/>
            <a:ext cx="2631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latin typeface="BentonSans Book"/>
                <a:cs typeface="BentonSans Book"/>
              </a:rPr>
              <a:t>Core</a:t>
            </a:r>
            <a:r>
              <a:rPr sz="1200" b="0" spc="-4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capital</a:t>
            </a:r>
            <a:r>
              <a:rPr sz="1200" b="0" spc="-1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goods</a:t>
            </a:r>
            <a:r>
              <a:rPr sz="1200" b="0" spc="-20" dirty="0">
                <a:latin typeface="BentonSans Book"/>
                <a:cs typeface="BentonSans Book"/>
              </a:rPr>
              <a:t> orders,</a:t>
            </a:r>
            <a:r>
              <a:rPr sz="1200" b="0" spc="-114" dirty="0">
                <a:latin typeface="BentonSans Book"/>
                <a:cs typeface="BentonSans Book"/>
              </a:rPr>
              <a:t> </a:t>
            </a:r>
            <a:r>
              <a:rPr sz="1200" b="0" spc="-45" dirty="0">
                <a:latin typeface="BentonSans Book"/>
                <a:cs typeface="BentonSans Book"/>
              </a:rPr>
              <a:t>Y/Y</a:t>
            </a:r>
            <a:r>
              <a:rPr sz="1200" b="0" spc="-5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%</a:t>
            </a:r>
            <a:r>
              <a:rPr sz="1200" b="0" spc="-10" dirty="0">
                <a:latin typeface="BentonSans Book"/>
                <a:cs typeface="BentonSans Book"/>
              </a:rPr>
              <a:t> </a:t>
            </a:r>
            <a:r>
              <a:rPr sz="1200" b="0" spc="-20" dirty="0">
                <a:latin typeface="BentonSans Book"/>
                <a:cs typeface="BentonSans Book"/>
              </a:rPr>
              <a:t>chg.</a:t>
            </a:r>
            <a:endParaRPr sz="1200">
              <a:latin typeface="BentonSans Book"/>
              <a:cs typeface="BentonSans Boo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720714" y="2006117"/>
            <a:ext cx="2559685" cy="3463925"/>
            <a:chOff x="6720714" y="2006117"/>
            <a:chExt cx="2559685" cy="3463925"/>
          </a:xfrm>
        </p:grpSpPr>
        <p:sp>
          <p:nvSpPr>
            <p:cNvPr id="7" name="object 7"/>
            <p:cNvSpPr/>
            <p:nvPr/>
          </p:nvSpPr>
          <p:spPr>
            <a:xfrm>
              <a:off x="6792468" y="2018829"/>
              <a:ext cx="1946275" cy="3438525"/>
            </a:xfrm>
            <a:custGeom>
              <a:avLst/>
              <a:gdLst/>
              <a:ahLst/>
              <a:cxnLst/>
              <a:rect l="l" t="t" r="r" b="b"/>
              <a:pathLst>
                <a:path w="1946275" h="3438525">
                  <a:moveTo>
                    <a:pt x="1524" y="0"/>
                  </a:moveTo>
                  <a:lnTo>
                    <a:pt x="0" y="0"/>
                  </a:lnTo>
                  <a:lnTo>
                    <a:pt x="0" y="3438499"/>
                  </a:lnTo>
                  <a:lnTo>
                    <a:pt x="1524" y="3438487"/>
                  </a:lnTo>
                  <a:lnTo>
                    <a:pt x="1524" y="0"/>
                  </a:lnTo>
                  <a:close/>
                </a:path>
                <a:path w="1946275" h="3438525">
                  <a:moveTo>
                    <a:pt x="7620" y="0"/>
                  </a:moveTo>
                  <a:lnTo>
                    <a:pt x="6096" y="0"/>
                  </a:lnTo>
                  <a:lnTo>
                    <a:pt x="6096" y="3438499"/>
                  </a:lnTo>
                  <a:lnTo>
                    <a:pt x="7620" y="3438487"/>
                  </a:lnTo>
                  <a:lnTo>
                    <a:pt x="7620" y="0"/>
                  </a:lnTo>
                  <a:close/>
                </a:path>
                <a:path w="1946275" h="3438525">
                  <a:moveTo>
                    <a:pt x="13716" y="0"/>
                  </a:moveTo>
                  <a:lnTo>
                    <a:pt x="10668" y="0"/>
                  </a:lnTo>
                  <a:lnTo>
                    <a:pt x="10668" y="3438499"/>
                  </a:lnTo>
                  <a:lnTo>
                    <a:pt x="13716" y="3438487"/>
                  </a:lnTo>
                  <a:lnTo>
                    <a:pt x="13716" y="0"/>
                  </a:lnTo>
                  <a:close/>
                </a:path>
                <a:path w="1946275" h="3438525">
                  <a:moveTo>
                    <a:pt x="18300" y="0"/>
                  </a:moveTo>
                  <a:lnTo>
                    <a:pt x="16764" y="0"/>
                  </a:lnTo>
                  <a:lnTo>
                    <a:pt x="16764" y="3438499"/>
                  </a:lnTo>
                  <a:lnTo>
                    <a:pt x="18300" y="3438487"/>
                  </a:lnTo>
                  <a:lnTo>
                    <a:pt x="18300" y="0"/>
                  </a:lnTo>
                  <a:close/>
                </a:path>
                <a:path w="1946275" h="3438525">
                  <a:moveTo>
                    <a:pt x="24384" y="0"/>
                  </a:moveTo>
                  <a:lnTo>
                    <a:pt x="21336" y="0"/>
                  </a:lnTo>
                  <a:lnTo>
                    <a:pt x="21336" y="3438499"/>
                  </a:lnTo>
                  <a:lnTo>
                    <a:pt x="24384" y="3438487"/>
                  </a:lnTo>
                  <a:lnTo>
                    <a:pt x="24384" y="0"/>
                  </a:lnTo>
                  <a:close/>
                </a:path>
                <a:path w="1946275" h="3438525">
                  <a:moveTo>
                    <a:pt x="28956" y="0"/>
                  </a:moveTo>
                  <a:lnTo>
                    <a:pt x="27432" y="0"/>
                  </a:lnTo>
                  <a:lnTo>
                    <a:pt x="27432" y="3438499"/>
                  </a:lnTo>
                  <a:lnTo>
                    <a:pt x="28956" y="3438487"/>
                  </a:lnTo>
                  <a:lnTo>
                    <a:pt x="28956" y="0"/>
                  </a:lnTo>
                  <a:close/>
                </a:path>
                <a:path w="1946275" h="3438525">
                  <a:moveTo>
                    <a:pt x="35052" y="0"/>
                  </a:moveTo>
                  <a:lnTo>
                    <a:pt x="33528" y="0"/>
                  </a:lnTo>
                  <a:lnTo>
                    <a:pt x="33528" y="3438499"/>
                  </a:lnTo>
                  <a:lnTo>
                    <a:pt x="35052" y="3438487"/>
                  </a:lnTo>
                  <a:lnTo>
                    <a:pt x="35052" y="0"/>
                  </a:lnTo>
                  <a:close/>
                </a:path>
                <a:path w="1946275" h="3438525">
                  <a:moveTo>
                    <a:pt x="41148" y="0"/>
                  </a:moveTo>
                  <a:lnTo>
                    <a:pt x="38100" y="0"/>
                  </a:lnTo>
                  <a:lnTo>
                    <a:pt x="38100" y="3438499"/>
                  </a:lnTo>
                  <a:lnTo>
                    <a:pt x="41148" y="3438487"/>
                  </a:lnTo>
                  <a:lnTo>
                    <a:pt x="41148" y="0"/>
                  </a:lnTo>
                  <a:close/>
                </a:path>
                <a:path w="1946275" h="3438525">
                  <a:moveTo>
                    <a:pt x="701040" y="0"/>
                  </a:moveTo>
                  <a:lnTo>
                    <a:pt x="699516" y="0"/>
                  </a:lnTo>
                  <a:lnTo>
                    <a:pt x="699516" y="3438499"/>
                  </a:lnTo>
                  <a:lnTo>
                    <a:pt x="701040" y="3438487"/>
                  </a:lnTo>
                  <a:lnTo>
                    <a:pt x="701040" y="0"/>
                  </a:lnTo>
                  <a:close/>
                </a:path>
                <a:path w="1946275" h="3438525">
                  <a:moveTo>
                    <a:pt x="707123" y="0"/>
                  </a:moveTo>
                  <a:lnTo>
                    <a:pt x="704088" y="0"/>
                  </a:lnTo>
                  <a:lnTo>
                    <a:pt x="704088" y="3438499"/>
                  </a:lnTo>
                  <a:lnTo>
                    <a:pt x="707123" y="3438487"/>
                  </a:lnTo>
                  <a:lnTo>
                    <a:pt x="707123" y="0"/>
                  </a:lnTo>
                  <a:close/>
                </a:path>
                <a:path w="1946275" h="3438525">
                  <a:moveTo>
                    <a:pt x="711708" y="0"/>
                  </a:moveTo>
                  <a:lnTo>
                    <a:pt x="710184" y="0"/>
                  </a:lnTo>
                  <a:lnTo>
                    <a:pt x="710184" y="3438499"/>
                  </a:lnTo>
                  <a:lnTo>
                    <a:pt x="711708" y="3438487"/>
                  </a:lnTo>
                  <a:lnTo>
                    <a:pt x="711708" y="0"/>
                  </a:lnTo>
                  <a:close/>
                </a:path>
                <a:path w="1946275" h="3438525">
                  <a:moveTo>
                    <a:pt x="717804" y="0"/>
                  </a:moveTo>
                  <a:lnTo>
                    <a:pt x="714756" y="0"/>
                  </a:lnTo>
                  <a:lnTo>
                    <a:pt x="714756" y="3438499"/>
                  </a:lnTo>
                  <a:lnTo>
                    <a:pt x="717804" y="3438487"/>
                  </a:lnTo>
                  <a:lnTo>
                    <a:pt x="717804" y="0"/>
                  </a:lnTo>
                  <a:close/>
                </a:path>
                <a:path w="1946275" h="3438525">
                  <a:moveTo>
                    <a:pt x="722388" y="0"/>
                  </a:moveTo>
                  <a:lnTo>
                    <a:pt x="720852" y="0"/>
                  </a:lnTo>
                  <a:lnTo>
                    <a:pt x="720852" y="3438499"/>
                  </a:lnTo>
                  <a:lnTo>
                    <a:pt x="722388" y="3438487"/>
                  </a:lnTo>
                  <a:lnTo>
                    <a:pt x="722388" y="0"/>
                  </a:lnTo>
                  <a:close/>
                </a:path>
                <a:path w="1946275" h="3438525">
                  <a:moveTo>
                    <a:pt x="728472" y="0"/>
                  </a:moveTo>
                  <a:lnTo>
                    <a:pt x="726948" y="0"/>
                  </a:lnTo>
                  <a:lnTo>
                    <a:pt x="726948" y="3438499"/>
                  </a:lnTo>
                  <a:lnTo>
                    <a:pt x="728472" y="3438487"/>
                  </a:lnTo>
                  <a:lnTo>
                    <a:pt x="728472" y="0"/>
                  </a:lnTo>
                  <a:close/>
                </a:path>
                <a:path w="1946275" h="3438525">
                  <a:moveTo>
                    <a:pt x="734555" y="0"/>
                  </a:moveTo>
                  <a:lnTo>
                    <a:pt x="731520" y="0"/>
                  </a:lnTo>
                  <a:lnTo>
                    <a:pt x="731520" y="3438499"/>
                  </a:lnTo>
                  <a:lnTo>
                    <a:pt x="734555" y="3438487"/>
                  </a:lnTo>
                  <a:lnTo>
                    <a:pt x="734555" y="0"/>
                  </a:lnTo>
                  <a:close/>
                </a:path>
                <a:path w="1946275" h="3438525">
                  <a:moveTo>
                    <a:pt x="739140" y="0"/>
                  </a:moveTo>
                  <a:lnTo>
                    <a:pt x="737616" y="0"/>
                  </a:lnTo>
                  <a:lnTo>
                    <a:pt x="737616" y="3438499"/>
                  </a:lnTo>
                  <a:lnTo>
                    <a:pt x="739140" y="3438487"/>
                  </a:lnTo>
                  <a:lnTo>
                    <a:pt x="739140" y="0"/>
                  </a:lnTo>
                  <a:close/>
                </a:path>
                <a:path w="1946275" h="3438525">
                  <a:moveTo>
                    <a:pt x="1143012" y="0"/>
                  </a:moveTo>
                  <a:lnTo>
                    <a:pt x="1141476" y="0"/>
                  </a:lnTo>
                  <a:lnTo>
                    <a:pt x="1141476" y="3438499"/>
                  </a:lnTo>
                  <a:lnTo>
                    <a:pt x="1143012" y="3438487"/>
                  </a:lnTo>
                  <a:lnTo>
                    <a:pt x="1143012" y="0"/>
                  </a:lnTo>
                  <a:close/>
                </a:path>
                <a:path w="1946275" h="3438525">
                  <a:moveTo>
                    <a:pt x="1149096" y="0"/>
                  </a:moveTo>
                  <a:lnTo>
                    <a:pt x="1146048" y="0"/>
                  </a:lnTo>
                  <a:lnTo>
                    <a:pt x="1146048" y="3438499"/>
                  </a:lnTo>
                  <a:lnTo>
                    <a:pt x="1149096" y="3438487"/>
                  </a:lnTo>
                  <a:lnTo>
                    <a:pt x="1149096" y="0"/>
                  </a:lnTo>
                  <a:close/>
                </a:path>
                <a:path w="1946275" h="3438525">
                  <a:moveTo>
                    <a:pt x="1153668" y="0"/>
                  </a:moveTo>
                  <a:lnTo>
                    <a:pt x="1152144" y="0"/>
                  </a:lnTo>
                  <a:lnTo>
                    <a:pt x="1152144" y="3438499"/>
                  </a:lnTo>
                  <a:lnTo>
                    <a:pt x="1153668" y="3438487"/>
                  </a:lnTo>
                  <a:lnTo>
                    <a:pt x="1153668" y="0"/>
                  </a:lnTo>
                  <a:close/>
                </a:path>
                <a:path w="1946275" h="3438525">
                  <a:moveTo>
                    <a:pt x="1159764" y="0"/>
                  </a:moveTo>
                  <a:lnTo>
                    <a:pt x="1158240" y="0"/>
                  </a:lnTo>
                  <a:lnTo>
                    <a:pt x="1158240" y="3438499"/>
                  </a:lnTo>
                  <a:lnTo>
                    <a:pt x="1159764" y="3438487"/>
                  </a:lnTo>
                  <a:lnTo>
                    <a:pt x="1159764" y="0"/>
                  </a:lnTo>
                  <a:close/>
                </a:path>
                <a:path w="1946275" h="3438525">
                  <a:moveTo>
                    <a:pt x="1165860" y="0"/>
                  </a:moveTo>
                  <a:lnTo>
                    <a:pt x="1162812" y="0"/>
                  </a:lnTo>
                  <a:lnTo>
                    <a:pt x="1162812" y="3438499"/>
                  </a:lnTo>
                  <a:lnTo>
                    <a:pt x="1165860" y="3438487"/>
                  </a:lnTo>
                  <a:lnTo>
                    <a:pt x="1165860" y="0"/>
                  </a:lnTo>
                  <a:close/>
                </a:path>
                <a:path w="1946275" h="3438525">
                  <a:moveTo>
                    <a:pt x="1170444" y="0"/>
                  </a:moveTo>
                  <a:lnTo>
                    <a:pt x="1168908" y="0"/>
                  </a:lnTo>
                  <a:lnTo>
                    <a:pt x="1168908" y="3438499"/>
                  </a:lnTo>
                  <a:lnTo>
                    <a:pt x="1170444" y="3438487"/>
                  </a:lnTo>
                  <a:lnTo>
                    <a:pt x="1170444" y="0"/>
                  </a:lnTo>
                  <a:close/>
                </a:path>
                <a:path w="1946275" h="3438525">
                  <a:moveTo>
                    <a:pt x="1176528" y="0"/>
                  </a:moveTo>
                  <a:lnTo>
                    <a:pt x="1173480" y="0"/>
                  </a:lnTo>
                  <a:lnTo>
                    <a:pt x="1173480" y="3438499"/>
                  </a:lnTo>
                  <a:lnTo>
                    <a:pt x="1176528" y="3438487"/>
                  </a:lnTo>
                  <a:lnTo>
                    <a:pt x="1176528" y="0"/>
                  </a:lnTo>
                  <a:close/>
                </a:path>
                <a:path w="1946275" h="3438525">
                  <a:moveTo>
                    <a:pt x="1181100" y="0"/>
                  </a:moveTo>
                  <a:lnTo>
                    <a:pt x="1179576" y="0"/>
                  </a:lnTo>
                  <a:lnTo>
                    <a:pt x="1179576" y="3438499"/>
                  </a:lnTo>
                  <a:lnTo>
                    <a:pt x="1181100" y="3438487"/>
                  </a:lnTo>
                  <a:lnTo>
                    <a:pt x="1181100" y="0"/>
                  </a:lnTo>
                  <a:close/>
                </a:path>
                <a:path w="1946275" h="3438525">
                  <a:moveTo>
                    <a:pt x="1187196" y="0"/>
                  </a:moveTo>
                  <a:lnTo>
                    <a:pt x="1185672" y="0"/>
                  </a:lnTo>
                  <a:lnTo>
                    <a:pt x="1185672" y="3438499"/>
                  </a:lnTo>
                  <a:lnTo>
                    <a:pt x="1187196" y="3438487"/>
                  </a:lnTo>
                  <a:lnTo>
                    <a:pt x="1187196" y="0"/>
                  </a:lnTo>
                  <a:close/>
                </a:path>
                <a:path w="1946275" h="3438525">
                  <a:moveTo>
                    <a:pt x="1193292" y="0"/>
                  </a:moveTo>
                  <a:lnTo>
                    <a:pt x="1190244" y="0"/>
                  </a:lnTo>
                  <a:lnTo>
                    <a:pt x="1190244" y="3438499"/>
                  </a:lnTo>
                  <a:lnTo>
                    <a:pt x="1193292" y="3438487"/>
                  </a:lnTo>
                  <a:lnTo>
                    <a:pt x="1193292" y="0"/>
                  </a:lnTo>
                  <a:close/>
                </a:path>
                <a:path w="1946275" h="3438525">
                  <a:moveTo>
                    <a:pt x="1197876" y="0"/>
                  </a:moveTo>
                  <a:lnTo>
                    <a:pt x="1196340" y="0"/>
                  </a:lnTo>
                  <a:lnTo>
                    <a:pt x="1196340" y="3438499"/>
                  </a:lnTo>
                  <a:lnTo>
                    <a:pt x="1197876" y="3438487"/>
                  </a:lnTo>
                  <a:lnTo>
                    <a:pt x="1197876" y="0"/>
                  </a:lnTo>
                  <a:close/>
                </a:path>
                <a:path w="1946275" h="3438525">
                  <a:moveTo>
                    <a:pt x="1203960" y="0"/>
                  </a:moveTo>
                  <a:lnTo>
                    <a:pt x="1200912" y="0"/>
                  </a:lnTo>
                  <a:lnTo>
                    <a:pt x="1200912" y="3438499"/>
                  </a:lnTo>
                  <a:lnTo>
                    <a:pt x="1203960" y="3438487"/>
                  </a:lnTo>
                  <a:lnTo>
                    <a:pt x="1203960" y="0"/>
                  </a:lnTo>
                  <a:close/>
                </a:path>
                <a:path w="1946275" h="3438525">
                  <a:moveTo>
                    <a:pt x="1208532" y="0"/>
                  </a:moveTo>
                  <a:lnTo>
                    <a:pt x="1207008" y="0"/>
                  </a:lnTo>
                  <a:lnTo>
                    <a:pt x="1207008" y="3438499"/>
                  </a:lnTo>
                  <a:lnTo>
                    <a:pt x="1208532" y="3438487"/>
                  </a:lnTo>
                  <a:lnTo>
                    <a:pt x="1208532" y="0"/>
                  </a:lnTo>
                  <a:close/>
                </a:path>
                <a:path w="1946275" h="3438525">
                  <a:moveTo>
                    <a:pt x="1214615" y="0"/>
                  </a:moveTo>
                  <a:lnTo>
                    <a:pt x="1211580" y="0"/>
                  </a:lnTo>
                  <a:lnTo>
                    <a:pt x="1211580" y="3438499"/>
                  </a:lnTo>
                  <a:lnTo>
                    <a:pt x="1214615" y="3438487"/>
                  </a:lnTo>
                  <a:lnTo>
                    <a:pt x="1214615" y="0"/>
                  </a:lnTo>
                  <a:close/>
                </a:path>
                <a:path w="1946275" h="3438525">
                  <a:moveTo>
                    <a:pt x="1219200" y="0"/>
                  </a:moveTo>
                  <a:lnTo>
                    <a:pt x="1217676" y="0"/>
                  </a:lnTo>
                  <a:lnTo>
                    <a:pt x="1217676" y="3438499"/>
                  </a:lnTo>
                  <a:lnTo>
                    <a:pt x="1219200" y="3438487"/>
                  </a:lnTo>
                  <a:lnTo>
                    <a:pt x="1219200" y="0"/>
                  </a:lnTo>
                  <a:close/>
                </a:path>
                <a:path w="1946275" h="3438525">
                  <a:moveTo>
                    <a:pt x="1225308" y="0"/>
                  </a:moveTo>
                  <a:lnTo>
                    <a:pt x="1223772" y="0"/>
                  </a:lnTo>
                  <a:lnTo>
                    <a:pt x="1223772" y="3438499"/>
                  </a:lnTo>
                  <a:lnTo>
                    <a:pt x="1225308" y="3438487"/>
                  </a:lnTo>
                  <a:lnTo>
                    <a:pt x="1225308" y="0"/>
                  </a:lnTo>
                  <a:close/>
                </a:path>
                <a:path w="1946275" h="3438525">
                  <a:moveTo>
                    <a:pt x="1231392" y="0"/>
                  </a:moveTo>
                  <a:lnTo>
                    <a:pt x="1228344" y="0"/>
                  </a:lnTo>
                  <a:lnTo>
                    <a:pt x="1228344" y="3438499"/>
                  </a:lnTo>
                  <a:lnTo>
                    <a:pt x="1231392" y="3438487"/>
                  </a:lnTo>
                  <a:lnTo>
                    <a:pt x="1231392" y="0"/>
                  </a:lnTo>
                  <a:close/>
                </a:path>
                <a:path w="1946275" h="3438525">
                  <a:moveTo>
                    <a:pt x="1235964" y="0"/>
                  </a:moveTo>
                  <a:lnTo>
                    <a:pt x="1234440" y="0"/>
                  </a:lnTo>
                  <a:lnTo>
                    <a:pt x="1234440" y="3438499"/>
                  </a:lnTo>
                  <a:lnTo>
                    <a:pt x="1235964" y="3438487"/>
                  </a:lnTo>
                  <a:lnTo>
                    <a:pt x="1235964" y="0"/>
                  </a:lnTo>
                  <a:close/>
                </a:path>
                <a:path w="1946275" h="3438525">
                  <a:moveTo>
                    <a:pt x="1940052" y="0"/>
                  </a:moveTo>
                  <a:lnTo>
                    <a:pt x="1938528" y="0"/>
                  </a:lnTo>
                  <a:lnTo>
                    <a:pt x="1938528" y="3438499"/>
                  </a:lnTo>
                  <a:lnTo>
                    <a:pt x="1940052" y="3438487"/>
                  </a:lnTo>
                  <a:lnTo>
                    <a:pt x="1940052" y="0"/>
                  </a:lnTo>
                  <a:close/>
                </a:path>
                <a:path w="1946275" h="3438525">
                  <a:moveTo>
                    <a:pt x="1946148" y="0"/>
                  </a:moveTo>
                  <a:lnTo>
                    <a:pt x="1944624" y="0"/>
                  </a:lnTo>
                  <a:lnTo>
                    <a:pt x="1944624" y="3438499"/>
                  </a:lnTo>
                  <a:lnTo>
                    <a:pt x="1946148" y="3438487"/>
                  </a:lnTo>
                  <a:lnTo>
                    <a:pt x="1946148" y="0"/>
                  </a:lnTo>
                  <a:close/>
                </a:path>
              </a:pathLst>
            </a:custGeom>
            <a:solidFill>
              <a:srgbClr val="A9A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92468" y="2018817"/>
              <a:ext cx="1946275" cy="3438525"/>
            </a:xfrm>
            <a:custGeom>
              <a:avLst/>
              <a:gdLst/>
              <a:ahLst/>
              <a:cxnLst/>
              <a:rect l="l" t="t" r="r" b="b"/>
              <a:pathLst>
                <a:path w="1946275" h="3438525">
                  <a:moveTo>
                    <a:pt x="0" y="0"/>
                  </a:moveTo>
                  <a:lnTo>
                    <a:pt x="1524" y="0"/>
                  </a:lnTo>
                  <a:lnTo>
                    <a:pt x="1524" y="3438499"/>
                  </a:lnTo>
                  <a:lnTo>
                    <a:pt x="0" y="3438499"/>
                  </a:lnTo>
                  <a:lnTo>
                    <a:pt x="0" y="0"/>
                  </a:lnTo>
                  <a:close/>
                </a:path>
                <a:path w="1946275" h="3438525">
                  <a:moveTo>
                    <a:pt x="6096" y="0"/>
                  </a:moveTo>
                  <a:lnTo>
                    <a:pt x="7620" y="0"/>
                  </a:lnTo>
                  <a:lnTo>
                    <a:pt x="7620" y="3438499"/>
                  </a:lnTo>
                  <a:lnTo>
                    <a:pt x="6096" y="3438499"/>
                  </a:lnTo>
                  <a:lnTo>
                    <a:pt x="6096" y="0"/>
                  </a:lnTo>
                  <a:close/>
                </a:path>
                <a:path w="1946275" h="3438525">
                  <a:moveTo>
                    <a:pt x="10667" y="0"/>
                  </a:moveTo>
                  <a:lnTo>
                    <a:pt x="13715" y="0"/>
                  </a:lnTo>
                  <a:lnTo>
                    <a:pt x="13715" y="3438499"/>
                  </a:lnTo>
                  <a:lnTo>
                    <a:pt x="10667" y="3438499"/>
                  </a:lnTo>
                  <a:lnTo>
                    <a:pt x="10667" y="0"/>
                  </a:lnTo>
                  <a:close/>
                </a:path>
                <a:path w="1946275" h="3438525">
                  <a:moveTo>
                    <a:pt x="16763" y="0"/>
                  </a:moveTo>
                  <a:lnTo>
                    <a:pt x="18287" y="0"/>
                  </a:lnTo>
                  <a:lnTo>
                    <a:pt x="18287" y="3438499"/>
                  </a:lnTo>
                  <a:lnTo>
                    <a:pt x="16763" y="3438499"/>
                  </a:lnTo>
                  <a:lnTo>
                    <a:pt x="16763" y="0"/>
                  </a:lnTo>
                  <a:close/>
                </a:path>
                <a:path w="1946275" h="3438525">
                  <a:moveTo>
                    <a:pt x="21335" y="0"/>
                  </a:moveTo>
                  <a:lnTo>
                    <a:pt x="24383" y="0"/>
                  </a:lnTo>
                  <a:lnTo>
                    <a:pt x="24383" y="3438499"/>
                  </a:lnTo>
                  <a:lnTo>
                    <a:pt x="21335" y="3438499"/>
                  </a:lnTo>
                  <a:lnTo>
                    <a:pt x="21335" y="0"/>
                  </a:lnTo>
                  <a:close/>
                </a:path>
                <a:path w="1946275" h="3438525">
                  <a:moveTo>
                    <a:pt x="27431" y="0"/>
                  </a:moveTo>
                  <a:lnTo>
                    <a:pt x="28955" y="0"/>
                  </a:lnTo>
                  <a:lnTo>
                    <a:pt x="28955" y="3438499"/>
                  </a:lnTo>
                  <a:lnTo>
                    <a:pt x="27431" y="3438499"/>
                  </a:lnTo>
                  <a:lnTo>
                    <a:pt x="27431" y="0"/>
                  </a:lnTo>
                  <a:close/>
                </a:path>
                <a:path w="1946275" h="3438525">
                  <a:moveTo>
                    <a:pt x="33527" y="0"/>
                  </a:moveTo>
                  <a:lnTo>
                    <a:pt x="35051" y="0"/>
                  </a:lnTo>
                  <a:lnTo>
                    <a:pt x="35051" y="3438499"/>
                  </a:lnTo>
                  <a:lnTo>
                    <a:pt x="33527" y="3438499"/>
                  </a:lnTo>
                  <a:lnTo>
                    <a:pt x="33527" y="0"/>
                  </a:lnTo>
                  <a:close/>
                </a:path>
                <a:path w="1946275" h="3438525">
                  <a:moveTo>
                    <a:pt x="38100" y="0"/>
                  </a:moveTo>
                  <a:lnTo>
                    <a:pt x="41148" y="0"/>
                  </a:lnTo>
                  <a:lnTo>
                    <a:pt x="41148" y="3438499"/>
                  </a:lnTo>
                  <a:lnTo>
                    <a:pt x="38100" y="3438499"/>
                  </a:lnTo>
                  <a:lnTo>
                    <a:pt x="38100" y="0"/>
                  </a:lnTo>
                  <a:close/>
                </a:path>
                <a:path w="1946275" h="3438525">
                  <a:moveTo>
                    <a:pt x="699515" y="0"/>
                  </a:moveTo>
                  <a:lnTo>
                    <a:pt x="701039" y="0"/>
                  </a:lnTo>
                  <a:lnTo>
                    <a:pt x="701039" y="3438499"/>
                  </a:lnTo>
                  <a:lnTo>
                    <a:pt x="699515" y="3438499"/>
                  </a:lnTo>
                  <a:lnTo>
                    <a:pt x="699515" y="0"/>
                  </a:lnTo>
                  <a:close/>
                </a:path>
                <a:path w="1946275" h="3438525">
                  <a:moveTo>
                    <a:pt x="704087" y="0"/>
                  </a:moveTo>
                  <a:lnTo>
                    <a:pt x="707135" y="0"/>
                  </a:lnTo>
                  <a:lnTo>
                    <a:pt x="707135" y="3438499"/>
                  </a:lnTo>
                  <a:lnTo>
                    <a:pt x="704087" y="3438499"/>
                  </a:lnTo>
                  <a:lnTo>
                    <a:pt x="704087" y="0"/>
                  </a:lnTo>
                  <a:close/>
                </a:path>
                <a:path w="1946275" h="3438525">
                  <a:moveTo>
                    <a:pt x="710183" y="0"/>
                  </a:moveTo>
                  <a:lnTo>
                    <a:pt x="711707" y="0"/>
                  </a:lnTo>
                  <a:lnTo>
                    <a:pt x="711707" y="3438499"/>
                  </a:lnTo>
                  <a:lnTo>
                    <a:pt x="710183" y="3438499"/>
                  </a:lnTo>
                  <a:lnTo>
                    <a:pt x="710183" y="0"/>
                  </a:lnTo>
                  <a:close/>
                </a:path>
                <a:path w="1946275" h="3438525">
                  <a:moveTo>
                    <a:pt x="714755" y="0"/>
                  </a:moveTo>
                  <a:lnTo>
                    <a:pt x="717803" y="0"/>
                  </a:lnTo>
                  <a:lnTo>
                    <a:pt x="717803" y="3438499"/>
                  </a:lnTo>
                  <a:lnTo>
                    <a:pt x="714755" y="3438499"/>
                  </a:lnTo>
                  <a:lnTo>
                    <a:pt x="714755" y="0"/>
                  </a:lnTo>
                  <a:close/>
                </a:path>
                <a:path w="1946275" h="3438525">
                  <a:moveTo>
                    <a:pt x="720851" y="0"/>
                  </a:moveTo>
                  <a:lnTo>
                    <a:pt x="722376" y="0"/>
                  </a:lnTo>
                  <a:lnTo>
                    <a:pt x="722376" y="3438499"/>
                  </a:lnTo>
                  <a:lnTo>
                    <a:pt x="720851" y="3438499"/>
                  </a:lnTo>
                  <a:lnTo>
                    <a:pt x="720851" y="0"/>
                  </a:lnTo>
                  <a:close/>
                </a:path>
                <a:path w="1946275" h="3438525">
                  <a:moveTo>
                    <a:pt x="726948" y="0"/>
                  </a:moveTo>
                  <a:lnTo>
                    <a:pt x="728472" y="0"/>
                  </a:lnTo>
                  <a:lnTo>
                    <a:pt x="728472" y="3438499"/>
                  </a:lnTo>
                  <a:lnTo>
                    <a:pt x="726948" y="3438499"/>
                  </a:lnTo>
                  <a:lnTo>
                    <a:pt x="726948" y="0"/>
                  </a:lnTo>
                  <a:close/>
                </a:path>
                <a:path w="1946275" h="3438525">
                  <a:moveTo>
                    <a:pt x="731520" y="0"/>
                  </a:moveTo>
                  <a:lnTo>
                    <a:pt x="734568" y="0"/>
                  </a:lnTo>
                  <a:lnTo>
                    <a:pt x="734568" y="3438499"/>
                  </a:lnTo>
                  <a:lnTo>
                    <a:pt x="731520" y="3438499"/>
                  </a:lnTo>
                  <a:lnTo>
                    <a:pt x="731520" y="0"/>
                  </a:lnTo>
                  <a:close/>
                </a:path>
                <a:path w="1946275" h="3438525">
                  <a:moveTo>
                    <a:pt x="737615" y="0"/>
                  </a:moveTo>
                  <a:lnTo>
                    <a:pt x="739139" y="0"/>
                  </a:lnTo>
                  <a:lnTo>
                    <a:pt x="739139" y="3438499"/>
                  </a:lnTo>
                  <a:lnTo>
                    <a:pt x="737615" y="3438499"/>
                  </a:lnTo>
                  <a:lnTo>
                    <a:pt x="737615" y="0"/>
                  </a:lnTo>
                  <a:close/>
                </a:path>
                <a:path w="1946275" h="3438525">
                  <a:moveTo>
                    <a:pt x="1141476" y="0"/>
                  </a:moveTo>
                  <a:lnTo>
                    <a:pt x="1143000" y="0"/>
                  </a:lnTo>
                  <a:lnTo>
                    <a:pt x="1143000" y="3438499"/>
                  </a:lnTo>
                  <a:lnTo>
                    <a:pt x="1141476" y="3438499"/>
                  </a:lnTo>
                  <a:lnTo>
                    <a:pt x="1141476" y="0"/>
                  </a:lnTo>
                  <a:close/>
                </a:path>
                <a:path w="1946275" h="3438525">
                  <a:moveTo>
                    <a:pt x="1146048" y="0"/>
                  </a:moveTo>
                  <a:lnTo>
                    <a:pt x="1149096" y="0"/>
                  </a:lnTo>
                  <a:lnTo>
                    <a:pt x="1149096" y="3438499"/>
                  </a:lnTo>
                  <a:lnTo>
                    <a:pt x="1146048" y="3438499"/>
                  </a:lnTo>
                  <a:lnTo>
                    <a:pt x="1146048" y="0"/>
                  </a:lnTo>
                  <a:close/>
                </a:path>
                <a:path w="1946275" h="3438525">
                  <a:moveTo>
                    <a:pt x="1152143" y="0"/>
                  </a:moveTo>
                  <a:lnTo>
                    <a:pt x="1153667" y="0"/>
                  </a:lnTo>
                  <a:lnTo>
                    <a:pt x="1153667" y="3438499"/>
                  </a:lnTo>
                  <a:lnTo>
                    <a:pt x="1152143" y="3438499"/>
                  </a:lnTo>
                  <a:lnTo>
                    <a:pt x="1152143" y="0"/>
                  </a:lnTo>
                  <a:close/>
                </a:path>
                <a:path w="1946275" h="3438525">
                  <a:moveTo>
                    <a:pt x="1158239" y="0"/>
                  </a:moveTo>
                  <a:lnTo>
                    <a:pt x="1159763" y="0"/>
                  </a:lnTo>
                  <a:lnTo>
                    <a:pt x="1159763" y="3438499"/>
                  </a:lnTo>
                  <a:lnTo>
                    <a:pt x="1158239" y="3438499"/>
                  </a:lnTo>
                  <a:lnTo>
                    <a:pt x="1158239" y="0"/>
                  </a:lnTo>
                  <a:close/>
                </a:path>
                <a:path w="1946275" h="3438525">
                  <a:moveTo>
                    <a:pt x="1162811" y="0"/>
                  </a:moveTo>
                  <a:lnTo>
                    <a:pt x="1165859" y="0"/>
                  </a:lnTo>
                  <a:lnTo>
                    <a:pt x="1165859" y="3438499"/>
                  </a:lnTo>
                  <a:lnTo>
                    <a:pt x="1162811" y="3438499"/>
                  </a:lnTo>
                  <a:lnTo>
                    <a:pt x="1162811" y="0"/>
                  </a:lnTo>
                  <a:close/>
                </a:path>
                <a:path w="1946275" h="3438525">
                  <a:moveTo>
                    <a:pt x="1168907" y="0"/>
                  </a:moveTo>
                  <a:lnTo>
                    <a:pt x="1170431" y="0"/>
                  </a:lnTo>
                  <a:lnTo>
                    <a:pt x="1170431" y="3438499"/>
                  </a:lnTo>
                  <a:lnTo>
                    <a:pt x="1168907" y="3438499"/>
                  </a:lnTo>
                  <a:lnTo>
                    <a:pt x="1168907" y="0"/>
                  </a:lnTo>
                  <a:close/>
                </a:path>
                <a:path w="1946275" h="3438525">
                  <a:moveTo>
                    <a:pt x="1173479" y="0"/>
                  </a:moveTo>
                  <a:lnTo>
                    <a:pt x="1176527" y="0"/>
                  </a:lnTo>
                  <a:lnTo>
                    <a:pt x="1176527" y="3438499"/>
                  </a:lnTo>
                  <a:lnTo>
                    <a:pt x="1173479" y="3438499"/>
                  </a:lnTo>
                  <a:lnTo>
                    <a:pt x="1173479" y="0"/>
                  </a:lnTo>
                  <a:close/>
                </a:path>
                <a:path w="1946275" h="3438525">
                  <a:moveTo>
                    <a:pt x="1179576" y="0"/>
                  </a:moveTo>
                  <a:lnTo>
                    <a:pt x="1181100" y="0"/>
                  </a:lnTo>
                  <a:lnTo>
                    <a:pt x="1181100" y="3438499"/>
                  </a:lnTo>
                  <a:lnTo>
                    <a:pt x="1179576" y="3438499"/>
                  </a:lnTo>
                  <a:lnTo>
                    <a:pt x="1179576" y="0"/>
                  </a:lnTo>
                  <a:close/>
                </a:path>
                <a:path w="1946275" h="3438525">
                  <a:moveTo>
                    <a:pt x="1185672" y="0"/>
                  </a:moveTo>
                  <a:lnTo>
                    <a:pt x="1187196" y="0"/>
                  </a:lnTo>
                  <a:lnTo>
                    <a:pt x="1187196" y="3438499"/>
                  </a:lnTo>
                  <a:lnTo>
                    <a:pt x="1185672" y="3438499"/>
                  </a:lnTo>
                  <a:lnTo>
                    <a:pt x="1185672" y="0"/>
                  </a:lnTo>
                  <a:close/>
                </a:path>
                <a:path w="1946275" h="3438525">
                  <a:moveTo>
                    <a:pt x="1190243" y="0"/>
                  </a:moveTo>
                  <a:lnTo>
                    <a:pt x="1193291" y="0"/>
                  </a:lnTo>
                  <a:lnTo>
                    <a:pt x="1193291" y="3438499"/>
                  </a:lnTo>
                  <a:lnTo>
                    <a:pt x="1190243" y="3438499"/>
                  </a:lnTo>
                  <a:lnTo>
                    <a:pt x="1190243" y="0"/>
                  </a:lnTo>
                  <a:close/>
                </a:path>
                <a:path w="1946275" h="3438525">
                  <a:moveTo>
                    <a:pt x="1196339" y="0"/>
                  </a:moveTo>
                  <a:lnTo>
                    <a:pt x="1197863" y="0"/>
                  </a:lnTo>
                  <a:lnTo>
                    <a:pt x="1197863" y="3438499"/>
                  </a:lnTo>
                  <a:lnTo>
                    <a:pt x="1196339" y="3438499"/>
                  </a:lnTo>
                  <a:lnTo>
                    <a:pt x="1196339" y="0"/>
                  </a:lnTo>
                  <a:close/>
                </a:path>
                <a:path w="1946275" h="3438525">
                  <a:moveTo>
                    <a:pt x="1200911" y="0"/>
                  </a:moveTo>
                  <a:lnTo>
                    <a:pt x="1203959" y="0"/>
                  </a:lnTo>
                  <a:lnTo>
                    <a:pt x="1203959" y="3438499"/>
                  </a:lnTo>
                  <a:lnTo>
                    <a:pt x="1200911" y="3438499"/>
                  </a:lnTo>
                  <a:lnTo>
                    <a:pt x="1200911" y="0"/>
                  </a:lnTo>
                  <a:close/>
                </a:path>
                <a:path w="1946275" h="3438525">
                  <a:moveTo>
                    <a:pt x="1207007" y="0"/>
                  </a:moveTo>
                  <a:lnTo>
                    <a:pt x="1208531" y="0"/>
                  </a:lnTo>
                  <a:lnTo>
                    <a:pt x="1208531" y="3438499"/>
                  </a:lnTo>
                  <a:lnTo>
                    <a:pt x="1207007" y="3438499"/>
                  </a:lnTo>
                  <a:lnTo>
                    <a:pt x="1207007" y="0"/>
                  </a:lnTo>
                  <a:close/>
                </a:path>
                <a:path w="1946275" h="3438525">
                  <a:moveTo>
                    <a:pt x="1211579" y="0"/>
                  </a:moveTo>
                  <a:lnTo>
                    <a:pt x="1214627" y="0"/>
                  </a:lnTo>
                  <a:lnTo>
                    <a:pt x="1214627" y="3438499"/>
                  </a:lnTo>
                  <a:lnTo>
                    <a:pt x="1211579" y="3438499"/>
                  </a:lnTo>
                  <a:lnTo>
                    <a:pt x="1211579" y="0"/>
                  </a:lnTo>
                  <a:close/>
                </a:path>
                <a:path w="1946275" h="3438525">
                  <a:moveTo>
                    <a:pt x="1217676" y="0"/>
                  </a:moveTo>
                  <a:lnTo>
                    <a:pt x="1219200" y="0"/>
                  </a:lnTo>
                  <a:lnTo>
                    <a:pt x="1219200" y="3438499"/>
                  </a:lnTo>
                  <a:lnTo>
                    <a:pt x="1217676" y="3438499"/>
                  </a:lnTo>
                  <a:lnTo>
                    <a:pt x="1217676" y="0"/>
                  </a:lnTo>
                  <a:close/>
                </a:path>
                <a:path w="1946275" h="3438525">
                  <a:moveTo>
                    <a:pt x="1223772" y="0"/>
                  </a:moveTo>
                  <a:lnTo>
                    <a:pt x="1225296" y="0"/>
                  </a:lnTo>
                  <a:lnTo>
                    <a:pt x="1225296" y="3438499"/>
                  </a:lnTo>
                  <a:lnTo>
                    <a:pt x="1223772" y="3438499"/>
                  </a:lnTo>
                  <a:lnTo>
                    <a:pt x="1223772" y="0"/>
                  </a:lnTo>
                  <a:close/>
                </a:path>
                <a:path w="1946275" h="3438525">
                  <a:moveTo>
                    <a:pt x="1228343" y="0"/>
                  </a:moveTo>
                  <a:lnTo>
                    <a:pt x="1231391" y="0"/>
                  </a:lnTo>
                  <a:lnTo>
                    <a:pt x="1231391" y="3438499"/>
                  </a:lnTo>
                  <a:lnTo>
                    <a:pt x="1228343" y="3438499"/>
                  </a:lnTo>
                  <a:lnTo>
                    <a:pt x="1228343" y="0"/>
                  </a:lnTo>
                  <a:close/>
                </a:path>
                <a:path w="1946275" h="3438525">
                  <a:moveTo>
                    <a:pt x="1234439" y="0"/>
                  </a:moveTo>
                  <a:lnTo>
                    <a:pt x="1235963" y="0"/>
                  </a:lnTo>
                  <a:lnTo>
                    <a:pt x="1235963" y="3438499"/>
                  </a:lnTo>
                  <a:lnTo>
                    <a:pt x="1234439" y="3438499"/>
                  </a:lnTo>
                  <a:lnTo>
                    <a:pt x="1234439" y="0"/>
                  </a:lnTo>
                  <a:close/>
                </a:path>
                <a:path w="1946275" h="3438525">
                  <a:moveTo>
                    <a:pt x="1938527" y="0"/>
                  </a:moveTo>
                  <a:lnTo>
                    <a:pt x="1940052" y="0"/>
                  </a:lnTo>
                  <a:lnTo>
                    <a:pt x="1940052" y="3438499"/>
                  </a:lnTo>
                  <a:lnTo>
                    <a:pt x="1938527" y="3438499"/>
                  </a:lnTo>
                  <a:lnTo>
                    <a:pt x="1938527" y="0"/>
                  </a:lnTo>
                  <a:close/>
                </a:path>
                <a:path w="1946275" h="3438525">
                  <a:moveTo>
                    <a:pt x="1944624" y="0"/>
                  </a:moveTo>
                  <a:lnTo>
                    <a:pt x="1946148" y="0"/>
                  </a:lnTo>
                  <a:lnTo>
                    <a:pt x="1946148" y="3438499"/>
                  </a:lnTo>
                  <a:lnTo>
                    <a:pt x="1944624" y="3438499"/>
                  </a:lnTo>
                  <a:lnTo>
                    <a:pt x="1944624" y="0"/>
                  </a:lnTo>
                  <a:close/>
                </a:path>
              </a:pathLst>
            </a:custGeom>
            <a:ln w="25400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48076" y="2018814"/>
              <a:ext cx="32384" cy="3438525"/>
            </a:xfrm>
            <a:custGeom>
              <a:avLst/>
              <a:gdLst/>
              <a:ahLst/>
              <a:cxnLst/>
              <a:rect l="l" t="t" r="r" b="b"/>
              <a:pathLst>
                <a:path w="32384" h="3438525">
                  <a:moveTo>
                    <a:pt x="0" y="3438499"/>
                  </a:moveTo>
                  <a:lnTo>
                    <a:pt x="0" y="0"/>
                  </a:lnTo>
                </a:path>
                <a:path w="32384" h="3438525">
                  <a:moveTo>
                    <a:pt x="0" y="3438499"/>
                  </a:moveTo>
                  <a:lnTo>
                    <a:pt x="31965" y="3438499"/>
                  </a:lnTo>
                </a:path>
                <a:path w="32384" h="3438525">
                  <a:moveTo>
                    <a:pt x="0" y="3094202"/>
                  </a:moveTo>
                  <a:lnTo>
                    <a:pt x="31965" y="3094202"/>
                  </a:lnTo>
                </a:path>
                <a:path w="32384" h="3438525">
                  <a:moveTo>
                    <a:pt x="0" y="2751302"/>
                  </a:moveTo>
                  <a:lnTo>
                    <a:pt x="31965" y="2751302"/>
                  </a:lnTo>
                </a:path>
                <a:path w="32384" h="3438525">
                  <a:moveTo>
                    <a:pt x="0" y="2406878"/>
                  </a:moveTo>
                  <a:lnTo>
                    <a:pt x="31965" y="2406878"/>
                  </a:lnTo>
                </a:path>
                <a:path w="32384" h="3438525">
                  <a:moveTo>
                    <a:pt x="0" y="2062454"/>
                  </a:moveTo>
                  <a:lnTo>
                    <a:pt x="31965" y="2062454"/>
                  </a:lnTo>
                </a:path>
                <a:path w="32384" h="3438525">
                  <a:moveTo>
                    <a:pt x="0" y="1719554"/>
                  </a:moveTo>
                  <a:lnTo>
                    <a:pt x="31965" y="1719554"/>
                  </a:lnTo>
                </a:path>
                <a:path w="32384" h="3438525">
                  <a:moveTo>
                    <a:pt x="0" y="1375130"/>
                  </a:moveTo>
                  <a:lnTo>
                    <a:pt x="31965" y="1375130"/>
                  </a:lnTo>
                </a:path>
                <a:path w="32384" h="3438525">
                  <a:moveTo>
                    <a:pt x="0" y="1032230"/>
                  </a:moveTo>
                  <a:lnTo>
                    <a:pt x="31965" y="1032230"/>
                  </a:lnTo>
                </a:path>
                <a:path w="32384" h="3438525">
                  <a:moveTo>
                    <a:pt x="0" y="687806"/>
                  </a:moveTo>
                  <a:lnTo>
                    <a:pt x="31965" y="687806"/>
                  </a:lnTo>
                </a:path>
                <a:path w="32384" h="3438525">
                  <a:moveTo>
                    <a:pt x="0" y="343382"/>
                  </a:moveTo>
                  <a:lnTo>
                    <a:pt x="31965" y="343382"/>
                  </a:lnTo>
                </a:path>
                <a:path w="32384" h="3438525">
                  <a:moveTo>
                    <a:pt x="0" y="0"/>
                  </a:moveTo>
                  <a:lnTo>
                    <a:pt x="31965" y="0"/>
                  </a:lnTo>
                </a:path>
              </a:pathLst>
            </a:custGeom>
            <a:ln w="6350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52675" y="2018814"/>
              <a:ext cx="0" cy="3438525"/>
            </a:xfrm>
            <a:custGeom>
              <a:avLst/>
              <a:gdLst/>
              <a:ahLst/>
              <a:cxnLst/>
              <a:rect l="l" t="t" r="r" b="b"/>
              <a:pathLst>
                <a:path h="3438525">
                  <a:moveTo>
                    <a:pt x="0" y="343849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20714" y="2018814"/>
              <a:ext cx="32384" cy="3438525"/>
            </a:xfrm>
            <a:custGeom>
              <a:avLst/>
              <a:gdLst/>
              <a:ahLst/>
              <a:cxnLst/>
              <a:rect l="l" t="t" r="r" b="b"/>
              <a:pathLst>
                <a:path w="32384" h="3438525">
                  <a:moveTo>
                    <a:pt x="0" y="3438499"/>
                  </a:moveTo>
                  <a:lnTo>
                    <a:pt x="31965" y="3438499"/>
                  </a:lnTo>
                </a:path>
                <a:path w="32384" h="3438525">
                  <a:moveTo>
                    <a:pt x="0" y="3008858"/>
                  </a:moveTo>
                  <a:lnTo>
                    <a:pt x="31965" y="3008858"/>
                  </a:lnTo>
                </a:path>
                <a:path w="32384" h="3438525">
                  <a:moveTo>
                    <a:pt x="0" y="2579090"/>
                  </a:moveTo>
                  <a:lnTo>
                    <a:pt x="31965" y="2579090"/>
                  </a:lnTo>
                </a:path>
                <a:path w="32384" h="3438525">
                  <a:moveTo>
                    <a:pt x="0" y="2149322"/>
                  </a:moveTo>
                  <a:lnTo>
                    <a:pt x="31965" y="2149322"/>
                  </a:lnTo>
                </a:path>
                <a:path w="32384" h="3438525">
                  <a:moveTo>
                    <a:pt x="0" y="1719554"/>
                  </a:moveTo>
                  <a:lnTo>
                    <a:pt x="31965" y="1719554"/>
                  </a:lnTo>
                </a:path>
                <a:path w="32384" h="3438525">
                  <a:moveTo>
                    <a:pt x="0" y="1289786"/>
                  </a:moveTo>
                  <a:lnTo>
                    <a:pt x="31965" y="1289786"/>
                  </a:lnTo>
                </a:path>
                <a:path w="32384" h="3438525">
                  <a:moveTo>
                    <a:pt x="0" y="860018"/>
                  </a:moveTo>
                  <a:lnTo>
                    <a:pt x="31965" y="860018"/>
                  </a:lnTo>
                </a:path>
                <a:path w="32384" h="3438525">
                  <a:moveTo>
                    <a:pt x="0" y="430250"/>
                  </a:moveTo>
                  <a:lnTo>
                    <a:pt x="31965" y="430250"/>
                  </a:lnTo>
                </a:path>
                <a:path w="32384" h="3438525">
                  <a:moveTo>
                    <a:pt x="0" y="0"/>
                  </a:moveTo>
                  <a:lnTo>
                    <a:pt x="31965" y="0"/>
                  </a:lnTo>
                </a:path>
              </a:pathLst>
            </a:custGeom>
            <a:ln w="6350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52675" y="3738068"/>
              <a:ext cx="2495550" cy="0"/>
            </a:xfrm>
            <a:custGeom>
              <a:avLst/>
              <a:gdLst/>
              <a:ahLst/>
              <a:cxnLst/>
              <a:rect l="l" t="t" r="r" b="b"/>
              <a:pathLst>
                <a:path w="2495550">
                  <a:moveTo>
                    <a:pt x="0" y="0"/>
                  </a:moveTo>
                  <a:lnTo>
                    <a:pt x="2495397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55405" y="2566606"/>
              <a:ext cx="2331720" cy="2458085"/>
            </a:xfrm>
            <a:custGeom>
              <a:avLst/>
              <a:gdLst/>
              <a:ahLst/>
              <a:cxnLst/>
              <a:rect l="l" t="t" r="r" b="b"/>
              <a:pathLst>
                <a:path w="2331720" h="2458085">
                  <a:moveTo>
                    <a:pt x="0" y="1240345"/>
                  </a:moveTo>
                  <a:lnTo>
                    <a:pt x="5054" y="1229677"/>
                  </a:lnTo>
                  <a:lnTo>
                    <a:pt x="11150" y="1215961"/>
                  </a:lnTo>
                  <a:lnTo>
                    <a:pt x="15722" y="1177861"/>
                  </a:lnTo>
                  <a:lnTo>
                    <a:pt x="21818" y="1153477"/>
                  </a:lnTo>
                  <a:lnTo>
                    <a:pt x="27914" y="1126045"/>
                  </a:lnTo>
                  <a:lnTo>
                    <a:pt x="32486" y="1069657"/>
                  </a:lnTo>
                  <a:lnTo>
                    <a:pt x="38582" y="1052893"/>
                  </a:lnTo>
                  <a:lnTo>
                    <a:pt x="43154" y="1031557"/>
                  </a:lnTo>
                  <a:lnTo>
                    <a:pt x="49250" y="1045273"/>
                  </a:lnTo>
                  <a:lnTo>
                    <a:pt x="55346" y="1098613"/>
                  </a:lnTo>
                  <a:lnTo>
                    <a:pt x="59918" y="1196149"/>
                  </a:lnTo>
                  <a:lnTo>
                    <a:pt x="66014" y="1275397"/>
                  </a:lnTo>
                  <a:lnTo>
                    <a:pt x="70586" y="1351597"/>
                  </a:lnTo>
                  <a:lnTo>
                    <a:pt x="76682" y="1424749"/>
                  </a:lnTo>
                  <a:lnTo>
                    <a:pt x="81254" y="1488757"/>
                  </a:lnTo>
                  <a:lnTo>
                    <a:pt x="87350" y="1488757"/>
                  </a:lnTo>
                  <a:lnTo>
                    <a:pt x="93446" y="1439989"/>
                  </a:lnTo>
                  <a:lnTo>
                    <a:pt x="98018" y="1391221"/>
                  </a:lnTo>
                  <a:lnTo>
                    <a:pt x="104114" y="1371409"/>
                  </a:lnTo>
                  <a:lnTo>
                    <a:pt x="108686" y="1347025"/>
                  </a:lnTo>
                  <a:lnTo>
                    <a:pt x="114782" y="1319593"/>
                  </a:lnTo>
                  <a:lnTo>
                    <a:pt x="120878" y="1247965"/>
                  </a:lnTo>
                  <a:lnTo>
                    <a:pt x="125450" y="1196149"/>
                  </a:lnTo>
                  <a:lnTo>
                    <a:pt x="131546" y="1167193"/>
                  </a:lnTo>
                  <a:lnTo>
                    <a:pt x="136118" y="1132141"/>
                  </a:lnTo>
                  <a:lnTo>
                    <a:pt x="142214" y="1057465"/>
                  </a:lnTo>
                  <a:lnTo>
                    <a:pt x="146786" y="959929"/>
                  </a:lnTo>
                  <a:lnTo>
                    <a:pt x="152882" y="924877"/>
                  </a:lnTo>
                  <a:lnTo>
                    <a:pt x="158978" y="958405"/>
                  </a:lnTo>
                  <a:lnTo>
                    <a:pt x="163550" y="987361"/>
                  </a:lnTo>
                  <a:lnTo>
                    <a:pt x="169646" y="1016317"/>
                  </a:lnTo>
                  <a:lnTo>
                    <a:pt x="174218" y="1031557"/>
                  </a:lnTo>
                  <a:lnTo>
                    <a:pt x="180314" y="1048321"/>
                  </a:lnTo>
                  <a:lnTo>
                    <a:pt x="186410" y="1034605"/>
                  </a:lnTo>
                  <a:lnTo>
                    <a:pt x="190982" y="981265"/>
                  </a:lnTo>
                  <a:lnTo>
                    <a:pt x="197078" y="911161"/>
                  </a:lnTo>
                  <a:lnTo>
                    <a:pt x="201650" y="860869"/>
                  </a:lnTo>
                  <a:lnTo>
                    <a:pt x="207746" y="860869"/>
                  </a:lnTo>
                  <a:lnTo>
                    <a:pt x="212318" y="908113"/>
                  </a:lnTo>
                  <a:lnTo>
                    <a:pt x="218414" y="969073"/>
                  </a:lnTo>
                  <a:lnTo>
                    <a:pt x="224510" y="994981"/>
                  </a:lnTo>
                  <a:lnTo>
                    <a:pt x="229082" y="1022413"/>
                  </a:lnTo>
                  <a:lnTo>
                    <a:pt x="235178" y="1019365"/>
                  </a:lnTo>
                  <a:lnTo>
                    <a:pt x="239750" y="1019365"/>
                  </a:lnTo>
                  <a:lnTo>
                    <a:pt x="245846" y="994981"/>
                  </a:lnTo>
                  <a:lnTo>
                    <a:pt x="250418" y="978217"/>
                  </a:lnTo>
                  <a:lnTo>
                    <a:pt x="256514" y="958405"/>
                  </a:lnTo>
                  <a:lnTo>
                    <a:pt x="262610" y="952309"/>
                  </a:lnTo>
                  <a:lnTo>
                    <a:pt x="267182" y="956881"/>
                  </a:lnTo>
                  <a:lnTo>
                    <a:pt x="273278" y="943165"/>
                  </a:lnTo>
                  <a:lnTo>
                    <a:pt x="277850" y="920305"/>
                  </a:lnTo>
                  <a:lnTo>
                    <a:pt x="283946" y="868489"/>
                  </a:lnTo>
                  <a:lnTo>
                    <a:pt x="290042" y="834961"/>
                  </a:lnTo>
                  <a:lnTo>
                    <a:pt x="294614" y="810577"/>
                  </a:lnTo>
                  <a:lnTo>
                    <a:pt x="300710" y="783145"/>
                  </a:lnTo>
                  <a:lnTo>
                    <a:pt x="305282" y="781621"/>
                  </a:lnTo>
                  <a:lnTo>
                    <a:pt x="311378" y="775525"/>
                  </a:lnTo>
                  <a:lnTo>
                    <a:pt x="315950" y="787717"/>
                  </a:lnTo>
                  <a:lnTo>
                    <a:pt x="322046" y="772477"/>
                  </a:lnTo>
                  <a:lnTo>
                    <a:pt x="328142" y="757237"/>
                  </a:lnTo>
                  <a:lnTo>
                    <a:pt x="332714" y="758761"/>
                  </a:lnTo>
                  <a:lnTo>
                    <a:pt x="338810" y="799909"/>
                  </a:lnTo>
                  <a:lnTo>
                    <a:pt x="343382" y="857821"/>
                  </a:lnTo>
                  <a:lnTo>
                    <a:pt x="349478" y="905065"/>
                  </a:lnTo>
                  <a:lnTo>
                    <a:pt x="355574" y="938593"/>
                  </a:lnTo>
                  <a:lnTo>
                    <a:pt x="360146" y="969073"/>
                  </a:lnTo>
                  <a:lnTo>
                    <a:pt x="366242" y="982789"/>
                  </a:lnTo>
                  <a:lnTo>
                    <a:pt x="381482" y="1030033"/>
                  </a:lnTo>
                  <a:lnTo>
                    <a:pt x="387578" y="1097089"/>
                  </a:lnTo>
                  <a:lnTo>
                    <a:pt x="393674" y="1165669"/>
                  </a:lnTo>
                  <a:lnTo>
                    <a:pt x="398246" y="1177861"/>
                  </a:lnTo>
                  <a:lnTo>
                    <a:pt x="404342" y="1171765"/>
                  </a:lnTo>
                  <a:lnTo>
                    <a:pt x="408914" y="1101661"/>
                  </a:lnTo>
                  <a:lnTo>
                    <a:pt x="415010" y="1063561"/>
                  </a:lnTo>
                  <a:lnTo>
                    <a:pt x="421106" y="1005649"/>
                  </a:lnTo>
                  <a:lnTo>
                    <a:pt x="425678" y="973645"/>
                  </a:lnTo>
                  <a:lnTo>
                    <a:pt x="431774" y="976693"/>
                  </a:lnTo>
                  <a:lnTo>
                    <a:pt x="436346" y="984313"/>
                  </a:lnTo>
                  <a:lnTo>
                    <a:pt x="442442" y="993457"/>
                  </a:lnTo>
                  <a:lnTo>
                    <a:pt x="447014" y="958405"/>
                  </a:lnTo>
                  <a:lnTo>
                    <a:pt x="453110" y="920305"/>
                  </a:lnTo>
                  <a:lnTo>
                    <a:pt x="459206" y="862393"/>
                  </a:lnTo>
                  <a:lnTo>
                    <a:pt x="463778" y="831913"/>
                  </a:lnTo>
                  <a:lnTo>
                    <a:pt x="469874" y="793813"/>
                  </a:lnTo>
                  <a:lnTo>
                    <a:pt x="474446" y="813625"/>
                  </a:lnTo>
                  <a:lnTo>
                    <a:pt x="480542" y="834961"/>
                  </a:lnTo>
                  <a:lnTo>
                    <a:pt x="486638" y="886777"/>
                  </a:lnTo>
                  <a:lnTo>
                    <a:pt x="491210" y="880681"/>
                  </a:lnTo>
                  <a:lnTo>
                    <a:pt x="497306" y="853249"/>
                  </a:lnTo>
                  <a:lnTo>
                    <a:pt x="501878" y="804481"/>
                  </a:lnTo>
                  <a:lnTo>
                    <a:pt x="507974" y="755713"/>
                  </a:lnTo>
                  <a:lnTo>
                    <a:pt x="512546" y="725233"/>
                  </a:lnTo>
                  <a:lnTo>
                    <a:pt x="518642" y="711517"/>
                  </a:lnTo>
                  <a:lnTo>
                    <a:pt x="524738" y="716089"/>
                  </a:lnTo>
                  <a:lnTo>
                    <a:pt x="529310" y="746569"/>
                  </a:lnTo>
                  <a:lnTo>
                    <a:pt x="535406" y="781621"/>
                  </a:lnTo>
                  <a:lnTo>
                    <a:pt x="539978" y="813625"/>
                  </a:lnTo>
                  <a:lnTo>
                    <a:pt x="546074" y="807529"/>
                  </a:lnTo>
                  <a:lnTo>
                    <a:pt x="552170" y="819721"/>
                  </a:lnTo>
                  <a:lnTo>
                    <a:pt x="556742" y="882205"/>
                  </a:lnTo>
                  <a:lnTo>
                    <a:pt x="562838" y="915733"/>
                  </a:lnTo>
                  <a:lnTo>
                    <a:pt x="567410" y="953833"/>
                  </a:lnTo>
                  <a:lnTo>
                    <a:pt x="573506" y="958405"/>
                  </a:lnTo>
                  <a:lnTo>
                    <a:pt x="578078" y="1023937"/>
                  </a:lnTo>
                  <a:lnTo>
                    <a:pt x="584174" y="1060513"/>
                  </a:lnTo>
                  <a:lnTo>
                    <a:pt x="590270" y="1089469"/>
                  </a:lnTo>
                  <a:lnTo>
                    <a:pt x="594842" y="1086421"/>
                  </a:lnTo>
                  <a:lnTo>
                    <a:pt x="600938" y="1078801"/>
                  </a:lnTo>
                  <a:lnTo>
                    <a:pt x="605510" y="1078801"/>
                  </a:lnTo>
                  <a:lnTo>
                    <a:pt x="611606" y="1086421"/>
                  </a:lnTo>
                  <a:lnTo>
                    <a:pt x="617702" y="1084897"/>
                  </a:lnTo>
                  <a:lnTo>
                    <a:pt x="622274" y="1045273"/>
                  </a:lnTo>
                  <a:lnTo>
                    <a:pt x="628370" y="1048321"/>
                  </a:lnTo>
                  <a:lnTo>
                    <a:pt x="632942" y="1069657"/>
                  </a:lnTo>
                  <a:lnTo>
                    <a:pt x="639038" y="1097089"/>
                  </a:lnTo>
                  <a:lnTo>
                    <a:pt x="643610" y="1062037"/>
                  </a:lnTo>
                  <a:lnTo>
                    <a:pt x="649706" y="1011745"/>
                  </a:lnTo>
                  <a:lnTo>
                    <a:pt x="655802" y="1004125"/>
                  </a:lnTo>
                  <a:lnTo>
                    <a:pt x="660374" y="1017841"/>
                  </a:lnTo>
                  <a:lnTo>
                    <a:pt x="666470" y="1042225"/>
                  </a:lnTo>
                  <a:lnTo>
                    <a:pt x="671042" y="1030033"/>
                  </a:lnTo>
                  <a:lnTo>
                    <a:pt x="677138" y="1026985"/>
                  </a:lnTo>
                  <a:lnTo>
                    <a:pt x="683234" y="1022413"/>
                  </a:lnTo>
                  <a:lnTo>
                    <a:pt x="687806" y="1051369"/>
                  </a:lnTo>
                  <a:lnTo>
                    <a:pt x="693902" y="1090993"/>
                  </a:lnTo>
                  <a:lnTo>
                    <a:pt x="698474" y="1110805"/>
                  </a:lnTo>
                  <a:lnTo>
                    <a:pt x="704570" y="1159573"/>
                  </a:lnTo>
                  <a:lnTo>
                    <a:pt x="709142" y="1194625"/>
                  </a:lnTo>
                  <a:lnTo>
                    <a:pt x="715238" y="1281493"/>
                  </a:lnTo>
                  <a:lnTo>
                    <a:pt x="721334" y="1321117"/>
                  </a:lnTo>
                  <a:lnTo>
                    <a:pt x="725906" y="1366837"/>
                  </a:lnTo>
                  <a:lnTo>
                    <a:pt x="732002" y="1395793"/>
                  </a:lnTo>
                  <a:lnTo>
                    <a:pt x="736574" y="1438465"/>
                  </a:lnTo>
                  <a:lnTo>
                    <a:pt x="742670" y="1475041"/>
                  </a:lnTo>
                  <a:lnTo>
                    <a:pt x="748766" y="1505521"/>
                  </a:lnTo>
                  <a:lnTo>
                    <a:pt x="753338" y="1523809"/>
                  </a:lnTo>
                  <a:lnTo>
                    <a:pt x="759434" y="1519237"/>
                  </a:lnTo>
                  <a:lnTo>
                    <a:pt x="764006" y="1534477"/>
                  </a:lnTo>
                  <a:lnTo>
                    <a:pt x="770102" y="1540573"/>
                  </a:lnTo>
                  <a:lnTo>
                    <a:pt x="774674" y="1569529"/>
                  </a:lnTo>
                  <a:lnTo>
                    <a:pt x="780770" y="1564957"/>
                  </a:lnTo>
                  <a:lnTo>
                    <a:pt x="786866" y="1531429"/>
                  </a:lnTo>
                  <a:lnTo>
                    <a:pt x="791438" y="1476565"/>
                  </a:lnTo>
                  <a:lnTo>
                    <a:pt x="797534" y="1398841"/>
                  </a:lnTo>
                  <a:lnTo>
                    <a:pt x="802106" y="1337881"/>
                  </a:lnTo>
                  <a:lnTo>
                    <a:pt x="808202" y="1264729"/>
                  </a:lnTo>
                  <a:lnTo>
                    <a:pt x="814298" y="1185481"/>
                  </a:lnTo>
                  <a:lnTo>
                    <a:pt x="818870" y="1115377"/>
                  </a:lnTo>
                  <a:lnTo>
                    <a:pt x="824966" y="1071181"/>
                  </a:lnTo>
                  <a:lnTo>
                    <a:pt x="829538" y="1046797"/>
                  </a:lnTo>
                  <a:lnTo>
                    <a:pt x="835634" y="1031557"/>
                  </a:lnTo>
                  <a:lnTo>
                    <a:pt x="840206" y="982789"/>
                  </a:lnTo>
                  <a:lnTo>
                    <a:pt x="846302" y="959929"/>
                  </a:lnTo>
                  <a:lnTo>
                    <a:pt x="852398" y="943165"/>
                  </a:lnTo>
                  <a:lnTo>
                    <a:pt x="856970" y="952309"/>
                  </a:lnTo>
                  <a:lnTo>
                    <a:pt x="863066" y="982789"/>
                  </a:lnTo>
                  <a:lnTo>
                    <a:pt x="867638" y="1049845"/>
                  </a:lnTo>
                  <a:lnTo>
                    <a:pt x="873734" y="1135189"/>
                  </a:lnTo>
                  <a:lnTo>
                    <a:pt x="879830" y="1212913"/>
                  </a:lnTo>
                  <a:lnTo>
                    <a:pt x="884402" y="1241869"/>
                  </a:lnTo>
                  <a:lnTo>
                    <a:pt x="890498" y="1257109"/>
                  </a:lnTo>
                  <a:lnTo>
                    <a:pt x="895070" y="1232725"/>
                  </a:lnTo>
                  <a:lnTo>
                    <a:pt x="901166" y="1215961"/>
                  </a:lnTo>
                  <a:lnTo>
                    <a:pt x="905738" y="1191577"/>
                  </a:lnTo>
                  <a:lnTo>
                    <a:pt x="911834" y="1168717"/>
                  </a:lnTo>
                  <a:lnTo>
                    <a:pt x="917930" y="1171765"/>
                  </a:lnTo>
                  <a:lnTo>
                    <a:pt x="922502" y="1159573"/>
                  </a:lnTo>
                  <a:lnTo>
                    <a:pt x="928598" y="1162621"/>
                  </a:lnTo>
                  <a:lnTo>
                    <a:pt x="933170" y="1112329"/>
                  </a:lnTo>
                  <a:lnTo>
                    <a:pt x="939266" y="1052893"/>
                  </a:lnTo>
                  <a:lnTo>
                    <a:pt x="945362" y="1020889"/>
                  </a:lnTo>
                  <a:lnTo>
                    <a:pt x="949934" y="1005649"/>
                  </a:lnTo>
                  <a:lnTo>
                    <a:pt x="956030" y="1008697"/>
                  </a:lnTo>
                  <a:lnTo>
                    <a:pt x="960602" y="996505"/>
                  </a:lnTo>
                  <a:lnTo>
                    <a:pt x="966698" y="976693"/>
                  </a:lnTo>
                  <a:lnTo>
                    <a:pt x="971270" y="976693"/>
                  </a:lnTo>
                  <a:lnTo>
                    <a:pt x="977366" y="938593"/>
                  </a:lnTo>
                  <a:lnTo>
                    <a:pt x="983462" y="921829"/>
                  </a:lnTo>
                  <a:lnTo>
                    <a:pt x="988034" y="886777"/>
                  </a:lnTo>
                  <a:lnTo>
                    <a:pt x="994130" y="873061"/>
                  </a:lnTo>
                  <a:lnTo>
                    <a:pt x="998702" y="870013"/>
                  </a:lnTo>
                  <a:lnTo>
                    <a:pt x="1004798" y="894397"/>
                  </a:lnTo>
                  <a:lnTo>
                    <a:pt x="1010894" y="885253"/>
                  </a:lnTo>
                  <a:lnTo>
                    <a:pt x="1015466" y="903541"/>
                  </a:lnTo>
                  <a:lnTo>
                    <a:pt x="1021562" y="895921"/>
                  </a:lnTo>
                  <a:lnTo>
                    <a:pt x="1026134" y="991933"/>
                  </a:lnTo>
                  <a:lnTo>
                    <a:pt x="1032230" y="1043749"/>
                  </a:lnTo>
                  <a:lnTo>
                    <a:pt x="1036802" y="1075753"/>
                  </a:lnTo>
                  <a:lnTo>
                    <a:pt x="1042898" y="1051369"/>
                  </a:lnTo>
                  <a:lnTo>
                    <a:pt x="1048994" y="1037653"/>
                  </a:lnTo>
                  <a:lnTo>
                    <a:pt x="1053566" y="1069657"/>
                  </a:lnTo>
                  <a:lnTo>
                    <a:pt x="1059662" y="1080325"/>
                  </a:lnTo>
                  <a:lnTo>
                    <a:pt x="1064234" y="1083373"/>
                  </a:lnTo>
                  <a:lnTo>
                    <a:pt x="1070330" y="1069657"/>
                  </a:lnTo>
                  <a:lnTo>
                    <a:pt x="1076426" y="1069657"/>
                  </a:lnTo>
                  <a:lnTo>
                    <a:pt x="1080998" y="1066609"/>
                  </a:lnTo>
                  <a:lnTo>
                    <a:pt x="1087094" y="1058989"/>
                  </a:lnTo>
                  <a:lnTo>
                    <a:pt x="1091666" y="990409"/>
                  </a:lnTo>
                  <a:lnTo>
                    <a:pt x="1097762" y="966025"/>
                  </a:lnTo>
                  <a:lnTo>
                    <a:pt x="1102334" y="981265"/>
                  </a:lnTo>
                  <a:lnTo>
                    <a:pt x="1108430" y="1039177"/>
                  </a:lnTo>
                  <a:lnTo>
                    <a:pt x="1114526" y="1072705"/>
                  </a:lnTo>
                  <a:lnTo>
                    <a:pt x="1119098" y="1048321"/>
                  </a:lnTo>
                  <a:lnTo>
                    <a:pt x="1125194" y="1042225"/>
                  </a:lnTo>
                  <a:lnTo>
                    <a:pt x="1129766" y="1017841"/>
                  </a:lnTo>
                  <a:lnTo>
                    <a:pt x="1135862" y="1010221"/>
                  </a:lnTo>
                  <a:lnTo>
                    <a:pt x="1141958" y="998029"/>
                  </a:lnTo>
                  <a:lnTo>
                    <a:pt x="1146530" y="996505"/>
                  </a:lnTo>
                  <a:lnTo>
                    <a:pt x="1152626" y="1004125"/>
                  </a:lnTo>
                  <a:lnTo>
                    <a:pt x="1157198" y="1001077"/>
                  </a:lnTo>
                  <a:lnTo>
                    <a:pt x="1163294" y="1004125"/>
                  </a:lnTo>
                  <a:lnTo>
                    <a:pt x="1167866" y="990409"/>
                  </a:lnTo>
                  <a:lnTo>
                    <a:pt x="1173962" y="1016317"/>
                  </a:lnTo>
                  <a:lnTo>
                    <a:pt x="1180058" y="1030033"/>
                  </a:lnTo>
                  <a:lnTo>
                    <a:pt x="1184630" y="1097089"/>
                  </a:lnTo>
                  <a:lnTo>
                    <a:pt x="1190726" y="1147381"/>
                  </a:lnTo>
                  <a:lnTo>
                    <a:pt x="1195298" y="1231201"/>
                  </a:lnTo>
                  <a:lnTo>
                    <a:pt x="1201394" y="1302829"/>
                  </a:lnTo>
                  <a:lnTo>
                    <a:pt x="1207490" y="1371409"/>
                  </a:lnTo>
                  <a:lnTo>
                    <a:pt x="1212062" y="1409509"/>
                  </a:lnTo>
                  <a:lnTo>
                    <a:pt x="1218158" y="1471993"/>
                  </a:lnTo>
                  <a:lnTo>
                    <a:pt x="1222730" y="1648777"/>
                  </a:lnTo>
                  <a:lnTo>
                    <a:pt x="1228826" y="1779841"/>
                  </a:lnTo>
                  <a:lnTo>
                    <a:pt x="1233398" y="1900237"/>
                  </a:lnTo>
                  <a:lnTo>
                    <a:pt x="1239494" y="1962721"/>
                  </a:lnTo>
                  <a:lnTo>
                    <a:pt x="1245590" y="2127313"/>
                  </a:lnTo>
                  <a:lnTo>
                    <a:pt x="1250162" y="2258377"/>
                  </a:lnTo>
                  <a:lnTo>
                    <a:pt x="1256258" y="2351341"/>
                  </a:lnTo>
                  <a:lnTo>
                    <a:pt x="1260830" y="2390965"/>
                  </a:lnTo>
                  <a:lnTo>
                    <a:pt x="1266926" y="2436685"/>
                  </a:lnTo>
                  <a:lnTo>
                    <a:pt x="1273022" y="2457818"/>
                  </a:lnTo>
                  <a:lnTo>
                    <a:pt x="1277594" y="2439733"/>
                  </a:lnTo>
                  <a:lnTo>
                    <a:pt x="1283690" y="2345245"/>
                  </a:lnTo>
                  <a:lnTo>
                    <a:pt x="1288262" y="2107501"/>
                  </a:lnTo>
                  <a:lnTo>
                    <a:pt x="1294358" y="1917001"/>
                  </a:lnTo>
                  <a:lnTo>
                    <a:pt x="1298930" y="1758505"/>
                  </a:lnTo>
                  <a:lnTo>
                    <a:pt x="1305026" y="1664017"/>
                  </a:lnTo>
                  <a:lnTo>
                    <a:pt x="1311122" y="1444561"/>
                  </a:lnTo>
                  <a:lnTo>
                    <a:pt x="1315694" y="1231201"/>
                  </a:lnTo>
                  <a:lnTo>
                    <a:pt x="1321790" y="1034605"/>
                  </a:lnTo>
                  <a:lnTo>
                    <a:pt x="1326362" y="906589"/>
                  </a:lnTo>
                  <a:lnTo>
                    <a:pt x="1332458" y="728281"/>
                  </a:lnTo>
                  <a:lnTo>
                    <a:pt x="1338554" y="601789"/>
                  </a:lnTo>
                  <a:lnTo>
                    <a:pt x="1343126" y="528637"/>
                  </a:lnTo>
                  <a:lnTo>
                    <a:pt x="1349222" y="559117"/>
                  </a:lnTo>
                  <a:lnTo>
                    <a:pt x="1353794" y="623125"/>
                  </a:lnTo>
                  <a:lnTo>
                    <a:pt x="1359890" y="685609"/>
                  </a:lnTo>
                  <a:lnTo>
                    <a:pt x="1364462" y="732853"/>
                  </a:lnTo>
                  <a:lnTo>
                    <a:pt x="1370558" y="740473"/>
                  </a:lnTo>
                  <a:lnTo>
                    <a:pt x="1376654" y="770953"/>
                  </a:lnTo>
                  <a:lnTo>
                    <a:pt x="1381226" y="812101"/>
                  </a:lnTo>
                  <a:lnTo>
                    <a:pt x="1387322" y="857821"/>
                  </a:lnTo>
                  <a:lnTo>
                    <a:pt x="1391894" y="880681"/>
                  </a:lnTo>
                  <a:lnTo>
                    <a:pt x="1397990" y="923353"/>
                  </a:lnTo>
                  <a:lnTo>
                    <a:pt x="1402562" y="970597"/>
                  </a:lnTo>
                  <a:lnTo>
                    <a:pt x="1408658" y="999553"/>
                  </a:lnTo>
                  <a:lnTo>
                    <a:pt x="1414754" y="981265"/>
                  </a:lnTo>
                  <a:lnTo>
                    <a:pt x="1419326" y="979741"/>
                  </a:lnTo>
                  <a:lnTo>
                    <a:pt x="1425422" y="949261"/>
                  </a:lnTo>
                  <a:lnTo>
                    <a:pt x="1429994" y="927925"/>
                  </a:lnTo>
                  <a:lnTo>
                    <a:pt x="1436090" y="909637"/>
                  </a:lnTo>
                  <a:lnTo>
                    <a:pt x="1442186" y="895921"/>
                  </a:lnTo>
                  <a:lnTo>
                    <a:pt x="1446758" y="862393"/>
                  </a:lnTo>
                  <a:lnTo>
                    <a:pt x="1452854" y="862393"/>
                  </a:lnTo>
                  <a:lnTo>
                    <a:pt x="1457426" y="859345"/>
                  </a:lnTo>
                  <a:lnTo>
                    <a:pt x="1463522" y="873061"/>
                  </a:lnTo>
                  <a:lnTo>
                    <a:pt x="1468094" y="851725"/>
                  </a:lnTo>
                  <a:lnTo>
                    <a:pt x="1474190" y="871537"/>
                  </a:lnTo>
                  <a:lnTo>
                    <a:pt x="1480286" y="923353"/>
                  </a:lnTo>
                  <a:lnTo>
                    <a:pt x="1484858" y="962977"/>
                  </a:lnTo>
                  <a:lnTo>
                    <a:pt x="1490954" y="1005649"/>
                  </a:lnTo>
                  <a:lnTo>
                    <a:pt x="1495526" y="1005649"/>
                  </a:lnTo>
                  <a:lnTo>
                    <a:pt x="1501622" y="1014793"/>
                  </a:lnTo>
                  <a:lnTo>
                    <a:pt x="1507718" y="1030033"/>
                  </a:lnTo>
                  <a:lnTo>
                    <a:pt x="1512290" y="1048321"/>
                  </a:lnTo>
                  <a:lnTo>
                    <a:pt x="1518386" y="1031557"/>
                  </a:lnTo>
                  <a:lnTo>
                    <a:pt x="1522958" y="1022413"/>
                  </a:lnTo>
                  <a:lnTo>
                    <a:pt x="1529054" y="1025461"/>
                  </a:lnTo>
                  <a:lnTo>
                    <a:pt x="1533626" y="1046797"/>
                  </a:lnTo>
                  <a:lnTo>
                    <a:pt x="1539722" y="1058989"/>
                  </a:lnTo>
                  <a:lnTo>
                    <a:pt x="1545818" y="1040701"/>
                  </a:lnTo>
                  <a:lnTo>
                    <a:pt x="1550390" y="1011745"/>
                  </a:lnTo>
                  <a:lnTo>
                    <a:pt x="1556486" y="979741"/>
                  </a:lnTo>
                  <a:lnTo>
                    <a:pt x="1561058" y="976693"/>
                  </a:lnTo>
                  <a:lnTo>
                    <a:pt x="1567154" y="994981"/>
                  </a:lnTo>
                  <a:lnTo>
                    <a:pt x="1573250" y="1010221"/>
                  </a:lnTo>
                  <a:lnTo>
                    <a:pt x="1577822" y="1016317"/>
                  </a:lnTo>
                  <a:lnTo>
                    <a:pt x="1583918" y="1004125"/>
                  </a:lnTo>
                  <a:lnTo>
                    <a:pt x="1588490" y="973645"/>
                  </a:lnTo>
                  <a:lnTo>
                    <a:pt x="1594586" y="941641"/>
                  </a:lnTo>
                  <a:lnTo>
                    <a:pt x="1599158" y="921829"/>
                  </a:lnTo>
                  <a:lnTo>
                    <a:pt x="1605254" y="892873"/>
                  </a:lnTo>
                  <a:lnTo>
                    <a:pt x="1611350" y="891349"/>
                  </a:lnTo>
                  <a:lnTo>
                    <a:pt x="1615922" y="903541"/>
                  </a:lnTo>
                  <a:lnTo>
                    <a:pt x="1622018" y="926401"/>
                  </a:lnTo>
                  <a:lnTo>
                    <a:pt x="1626590" y="921829"/>
                  </a:lnTo>
                  <a:lnTo>
                    <a:pt x="1632686" y="912685"/>
                  </a:lnTo>
                  <a:lnTo>
                    <a:pt x="1638782" y="921829"/>
                  </a:lnTo>
                  <a:lnTo>
                    <a:pt x="1643354" y="978217"/>
                  </a:lnTo>
                  <a:lnTo>
                    <a:pt x="1649450" y="1066609"/>
                  </a:lnTo>
                  <a:lnTo>
                    <a:pt x="1654022" y="1162621"/>
                  </a:lnTo>
                  <a:lnTo>
                    <a:pt x="1660118" y="1241869"/>
                  </a:lnTo>
                  <a:lnTo>
                    <a:pt x="1664690" y="1302829"/>
                  </a:lnTo>
                  <a:lnTo>
                    <a:pt x="1670786" y="1331785"/>
                  </a:lnTo>
                  <a:lnTo>
                    <a:pt x="1676882" y="1337881"/>
                  </a:lnTo>
                  <a:lnTo>
                    <a:pt x="1681454" y="1340929"/>
                  </a:lnTo>
                  <a:lnTo>
                    <a:pt x="1687550" y="1371409"/>
                  </a:lnTo>
                  <a:lnTo>
                    <a:pt x="1692122" y="1439989"/>
                  </a:lnTo>
                  <a:lnTo>
                    <a:pt x="1698218" y="1505521"/>
                  </a:lnTo>
                  <a:lnTo>
                    <a:pt x="1704314" y="1519237"/>
                  </a:lnTo>
                  <a:lnTo>
                    <a:pt x="1708886" y="1494853"/>
                  </a:lnTo>
                  <a:lnTo>
                    <a:pt x="1714982" y="1468945"/>
                  </a:lnTo>
                  <a:lnTo>
                    <a:pt x="1719554" y="1453705"/>
                  </a:lnTo>
                  <a:lnTo>
                    <a:pt x="1725650" y="1433893"/>
                  </a:lnTo>
                  <a:lnTo>
                    <a:pt x="1730222" y="1380553"/>
                  </a:lnTo>
                  <a:lnTo>
                    <a:pt x="1736318" y="1366837"/>
                  </a:lnTo>
                  <a:lnTo>
                    <a:pt x="1742414" y="1363789"/>
                  </a:lnTo>
                  <a:lnTo>
                    <a:pt x="1746986" y="1374457"/>
                  </a:lnTo>
                  <a:lnTo>
                    <a:pt x="1753082" y="1359217"/>
                  </a:lnTo>
                  <a:lnTo>
                    <a:pt x="1757654" y="1330261"/>
                  </a:lnTo>
                  <a:lnTo>
                    <a:pt x="1763750" y="1275397"/>
                  </a:lnTo>
                  <a:lnTo>
                    <a:pt x="1769846" y="1254061"/>
                  </a:lnTo>
                  <a:lnTo>
                    <a:pt x="1774418" y="1237297"/>
                  </a:lnTo>
                  <a:lnTo>
                    <a:pt x="1780514" y="1214437"/>
                  </a:lnTo>
                  <a:lnTo>
                    <a:pt x="1785086" y="1150429"/>
                  </a:lnTo>
                  <a:lnTo>
                    <a:pt x="1791182" y="1084897"/>
                  </a:lnTo>
                  <a:lnTo>
                    <a:pt x="1795754" y="1062037"/>
                  </a:lnTo>
                  <a:lnTo>
                    <a:pt x="1801850" y="1066609"/>
                  </a:lnTo>
                  <a:lnTo>
                    <a:pt x="1807946" y="1087945"/>
                  </a:lnTo>
                  <a:lnTo>
                    <a:pt x="1812518" y="1098613"/>
                  </a:lnTo>
                  <a:lnTo>
                    <a:pt x="1818614" y="1062037"/>
                  </a:lnTo>
                  <a:lnTo>
                    <a:pt x="1823186" y="999553"/>
                  </a:lnTo>
                  <a:lnTo>
                    <a:pt x="1829282" y="959929"/>
                  </a:lnTo>
                  <a:lnTo>
                    <a:pt x="1835378" y="947737"/>
                  </a:lnTo>
                  <a:lnTo>
                    <a:pt x="1839950" y="937069"/>
                  </a:lnTo>
                  <a:lnTo>
                    <a:pt x="1846046" y="915733"/>
                  </a:lnTo>
                  <a:lnTo>
                    <a:pt x="1850618" y="897445"/>
                  </a:lnTo>
                  <a:lnTo>
                    <a:pt x="1856714" y="927925"/>
                  </a:lnTo>
                  <a:lnTo>
                    <a:pt x="1861286" y="937069"/>
                  </a:lnTo>
                  <a:lnTo>
                    <a:pt x="1867382" y="943165"/>
                  </a:lnTo>
                  <a:lnTo>
                    <a:pt x="1873478" y="885253"/>
                  </a:lnTo>
                  <a:lnTo>
                    <a:pt x="1878050" y="844105"/>
                  </a:lnTo>
                  <a:lnTo>
                    <a:pt x="1884146" y="853249"/>
                  </a:lnTo>
                  <a:lnTo>
                    <a:pt x="1888718" y="897445"/>
                  </a:lnTo>
                  <a:lnTo>
                    <a:pt x="1894814" y="944689"/>
                  </a:lnTo>
                  <a:lnTo>
                    <a:pt x="1900910" y="973645"/>
                  </a:lnTo>
                  <a:lnTo>
                    <a:pt x="1905482" y="1022413"/>
                  </a:lnTo>
                  <a:lnTo>
                    <a:pt x="1911578" y="1078801"/>
                  </a:lnTo>
                  <a:lnTo>
                    <a:pt x="1916150" y="1165669"/>
                  </a:lnTo>
                  <a:lnTo>
                    <a:pt x="1922246" y="1199197"/>
                  </a:lnTo>
                  <a:lnTo>
                    <a:pt x="1926818" y="1238821"/>
                  </a:lnTo>
                  <a:lnTo>
                    <a:pt x="1932914" y="1243393"/>
                  </a:lnTo>
                  <a:lnTo>
                    <a:pt x="1939010" y="1283017"/>
                  </a:lnTo>
                  <a:lnTo>
                    <a:pt x="1943582" y="1308925"/>
                  </a:lnTo>
                  <a:lnTo>
                    <a:pt x="1949678" y="1342453"/>
                  </a:lnTo>
                  <a:lnTo>
                    <a:pt x="1954250" y="1362265"/>
                  </a:lnTo>
                  <a:lnTo>
                    <a:pt x="1960346" y="1379029"/>
                  </a:lnTo>
                  <a:lnTo>
                    <a:pt x="1966442" y="1372933"/>
                  </a:lnTo>
                  <a:lnTo>
                    <a:pt x="1971014" y="1351597"/>
                  </a:lnTo>
                  <a:lnTo>
                    <a:pt x="1977110" y="1438465"/>
                  </a:lnTo>
                  <a:lnTo>
                    <a:pt x="1981682" y="1874329"/>
                  </a:lnTo>
                  <a:lnTo>
                    <a:pt x="1987778" y="2301049"/>
                  </a:lnTo>
                  <a:lnTo>
                    <a:pt x="1992350" y="2456497"/>
                  </a:lnTo>
                  <a:lnTo>
                    <a:pt x="1998446" y="2151697"/>
                  </a:lnTo>
                  <a:lnTo>
                    <a:pt x="2004542" y="1869757"/>
                  </a:lnTo>
                  <a:lnTo>
                    <a:pt x="2009114" y="1741741"/>
                  </a:lnTo>
                  <a:lnTo>
                    <a:pt x="2015210" y="1680781"/>
                  </a:lnTo>
                  <a:lnTo>
                    <a:pt x="2019782" y="1633537"/>
                  </a:lnTo>
                  <a:lnTo>
                    <a:pt x="2025878" y="1552765"/>
                  </a:lnTo>
                  <a:lnTo>
                    <a:pt x="2031974" y="1479613"/>
                  </a:lnTo>
                  <a:lnTo>
                    <a:pt x="2036546" y="1511617"/>
                  </a:lnTo>
                  <a:lnTo>
                    <a:pt x="2042642" y="1389697"/>
                  </a:lnTo>
                  <a:lnTo>
                    <a:pt x="2047214" y="906589"/>
                  </a:lnTo>
                  <a:lnTo>
                    <a:pt x="2053310" y="261937"/>
                  </a:lnTo>
                  <a:lnTo>
                    <a:pt x="2057882" y="0"/>
                  </a:lnTo>
                  <a:lnTo>
                    <a:pt x="2063978" y="327469"/>
                  </a:lnTo>
                  <a:lnTo>
                    <a:pt x="2070074" y="649033"/>
                  </a:lnTo>
                  <a:lnTo>
                    <a:pt x="2074646" y="816673"/>
                  </a:lnTo>
                  <a:lnTo>
                    <a:pt x="2080742" y="870013"/>
                  </a:lnTo>
                  <a:lnTo>
                    <a:pt x="2085314" y="879157"/>
                  </a:lnTo>
                  <a:lnTo>
                    <a:pt x="2091410" y="902017"/>
                  </a:lnTo>
                  <a:lnTo>
                    <a:pt x="2097506" y="972121"/>
                  </a:lnTo>
                  <a:lnTo>
                    <a:pt x="2102078" y="926401"/>
                  </a:lnTo>
                  <a:lnTo>
                    <a:pt x="2108174" y="903541"/>
                  </a:lnTo>
                  <a:lnTo>
                    <a:pt x="2112746" y="854773"/>
                  </a:lnTo>
                  <a:lnTo>
                    <a:pt x="2118842" y="955357"/>
                  </a:lnTo>
                  <a:lnTo>
                    <a:pt x="2123414" y="1011745"/>
                  </a:lnTo>
                  <a:lnTo>
                    <a:pt x="2129510" y="1069657"/>
                  </a:lnTo>
                  <a:lnTo>
                    <a:pt x="2135606" y="1101661"/>
                  </a:lnTo>
                  <a:lnTo>
                    <a:pt x="2140178" y="1069657"/>
                  </a:lnTo>
                  <a:lnTo>
                    <a:pt x="2146274" y="1068133"/>
                  </a:lnTo>
                  <a:lnTo>
                    <a:pt x="2150846" y="1090993"/>
                  </a:lnTo>
                  <a:lnTo>
                    <a:pt x="2156942" y="1177861"/>
                  </a:lnTo>
                  <a:lnTo>
                    <a:pt x="2163038" y="1194625"/>
                  </a:lnTo>
                  <a:lnTo>
                    <a:pt x="2167610" y="1200721"/>
                  </a:lnTo>
                  <a:lnTo>
                    <a:pt x="2173706" y="1188529"/>
                  </a:lnTo>
                  <a:lnTo>
                    <a:pt x="2178278" y="1202245"/>
                  </a:lnTo>
                  <a:lnTo>
                    <a:pt x="2184374" y="1208341"/>
                  </a:lnTo>
                  <a:lnTo>
                    <a:pt x="2188946" y="1220533"/>
                  </a:lnTo>
                  <a:lnTo>
                    <a:pt x="2195042" y="1223581"/>
                  </a:lnTo>
                  <a:lnTo>
                    <a:pt x="2201138" y="1214437"/>
                  </a:lnTo>
                  <a:lnTo>
                    <a:pt x="2205710" y="1194625"/>
                  </a:lnTo>
                  <a:lnTo>
                    <a:pt x="2211806" y="1205293"/>
                  </a:lnTo>
                  <a:lnTo>
                    <a:pt x="2216378" y="1202245"/>
                  </a:lnTo>
                  <a:lnTo>
                    <a:pt x="2222474" y="1177861"/>
                  </a:lnTo>
                  <a:lnTo>
                    <a:pt x="2228570" y="1194625"/>
                  </a:lnTo>
                  <a:lnTo>
                    <a:pt x="2233142" y="1203769"/>
                  </a:lnTo>
                  <a:lnTo>
                    <a:pt x="2239238" y="1243393"/>
                  </a:lnTo>
                  <a:lnTo>
                    <a:pt x="2243810" y="1234249"/>
                  </a:lnTo>
                  <a:lnTo>
                    <a:pt x="2249906" y="1228153"/>
                  </a:lnTo>
                  <a:lnTo>
                    <a:pt x="2254478" y="1191577"/>
                  </a:lnTo>
                  <a:lnTo>
                    <a:pt x="2260574" y="1188529"/>
                  </a:lnTo>
                  <a:lnTo>
                    <a:pt x="2266670" y="1200721"/>
                  </a:lnTo>
                  <a:lnTo>
                    <a:pt x="2271242" y="1260157"/>
                  </a:lnTo>
                  <a:lnTo>
                    <a:pt x="2277338" y="1266253"/>
                  </a:lnTo>
                  <a:lnTo>
                    <a:pt x="2281910" y="1299781"/>
                  </a:lnTo>
                  <a:lnTo>
                    <a:pt x="2288006" y="1272349"/>
                  </a:lnTo>
                  <a:lnTo>
                    <a:pt x="2294102" y="1220533"/>
                  </a:lnTo>
                  <a:lnTo>
                    <a:pt x="2298674" y="1153477"/>
                  </a:lnTo>
                  <a:lnTo>
                    <a:pt x="2304770" y="1130617"/>
                  </a:lnTo>
                  <a:lnTo>
                    <a:pt x="2309342" y="1127569"/>
                  </a:lnTo>
                  <a:lnTo>
                    <a:pt x="2315438" y="1145857"/>
                  </a:lnTo>
                  <a:lnTo>
                    <a:pt x="2320010" y="1142809"/>
                  </a:lnTo>
                  <a:lnTo>
                    <a:pt x="2326106" y="1136713"/>
                  </a:lnTo>
                  <a:lnTo>
                    <a:pt x="2331593" y="1119949"/>
                  </a:lnTo>
                </a:path>
              </a:pathLst>
            </a:custGeom>
            <a:ln w="25399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510718" y="5372478"/>
            <a:ext cx="1625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-</a:t>
            </a:r>
            <a:r>
              <a:rPr sz="800" b="0" spc="-25" dirty="0">
                <a:latin typeface="BentonSansCond Light"/>
                <a:cs typeface="BentonSansCond Light"/>
              </a:rPr>
              <a:t>20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28996" y="4942706"/>
            <a:ext cx="1441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-</a:t>
            </a:r>
            <a:r>
              <a:rPr sz="800" b="0" spc="-25" dirty="0">
                <a:latin typeface="BentonSansCond Light"/>
                <a:cs typeface="BentonSansCond Light"/>
              </a:rPr>
              <a:t>15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23175" y="4512933"/>
            <a:ext cx="1498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-</a:t>
            </a:r>
            <a:r>
              <a:rPr sz="800" b="0" spc="-25" dirty="0">
                <a:latin typeface="BentonSansCond Light"/>
                <a:cs typeface="BentonSansCond Light"/>
              </a:rPr>
              <a:t>10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66367" y="4083160"/>
            <a:ext cx="10604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-</a:t>
            </a:r>
            <a:r>
              <a:rPr sz="800" b="0" spc="-50" dirty="0">
                <a:latin typeface="BentonSansCond Light"/>
                <a:cs typeface="BentonSansCond Light"/>
              </a:rPr>
              <a:t>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91486" y="3653388"/>
            <a:ext cx="812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97305" y="3223615"/>
            <a:ext cx="75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54114" y="2793843"/>
            <a:ext cx="120014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59934" y="2364070"/>
            <a:ext cx="11430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41657" y="1934298"/>
            <a:ext cx="1320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20</a:t>
            </a:r>
            <a:endParaRPr sz="800">
              <a:latin typeface="BentonSansCond Light"/>
              <a:cs typeface="BentonSansCond Light"/>
            </a:endParaRPr>
          </a:p>
        </p:txBody>
      </p: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59826" y="5540743"/>
            <a:ext cx="98164" cy="7937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87450" y="5540743"/>
            <a:ext cx="92869" cy="79273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15817" y="5540747"/>
            <a:ext cx="100467" cy="79425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43442" y="5540747"/>
            <a:ext cx="95171" cy="79324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71012" y="5541419"/>
            <a:ext cx="83769" cy="7846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98636" y="5542091"/>
            <a:ext cx="78460" cy="77685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5137" y="5540714"/>
            <a:ext cx="97078" cy="79375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052760" y="5540714"/>
            <a:ext cx="91770" cy="79273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3194825" y="2557640"/>
            <a:ext cx="2517775" cy="2885440"/>
            <a:chOff x="3194825" y="2557640"/>
            <a:chExt cx="2517775" cy="2885440"/>
          </a:xfrm>
        </p:grpSpPr>
        <p:sp>
          <p:nvSpPr>
            <p:cNvPr id="32" name="object 32"/>
            <p:cNvSpPr/>
            <p:nvPr/>
          </p:nvSpPr>
          <p:spPr>
            <a:xfrm>
              <a:off x="3194825" y="2592327"/>
              <a:ext cx="2517775" cy="2847340"/>
            </a:xfrm>
            <a:custGeom>
              <a:avLst/>
              <a:gdLst/>
              <a:ahLst/>
              <a:cxnLst/>
              <a:rect l="l" t="t" r="r" b="b"/>
              <a:pathLst>
                <a:path w="2517775" h="2847340">
                  <a:moveTo>
                    <a:pt x="0" y="2847263"/>
                  </a:moveTo>
                  <a:lnTo>
                    <a:pt x="2517635" y="2847263"/>
                  </a:lnTo>
                </a:path>
                <a:path w="2517775" h="2847340">
                  <a:moveTo>
                    <a:pt x="0" y="2278379"/>
                  </a:moveTo>
                  <a:lnTo>
                    <a:pt x="2517635" y="2278379"/>
                  </a:lnTo>
                </a:path>
                <a:path w="2517775" h="2847340">
                  <a:moveTo>
                    <a:pt x="0" y="1708403"/>
                  </a:moveTo>
                  <a:lnTo>
                    <a:pt x="2517635" y="1708403"/>
                  </a:lnTo>
                </a:path>
                <a:path w="2517775" h="2847340">
                  <a:moveTo>
                    <a:pt x="0" y="569975"/>
                  </a:moveTo>
                  <a:lnTo>
                    <a:pt x="2517635" y="569975"/>
                  </a:lnTo>
                </a:path>
                <a:path w="2517775" h="2847340">
                  <a:moveTo>
                    <a:pt x="0" y="0"/>
                  </a:moveTo>
                  <a:lnTo>
                    <a:pt x="2517635" y="0"/>
                  </a:lnTo>
                </a:path>
              </a:pathLst>
            </a:custGeom>
            <a:ln w="6350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194825" y="3731197"/>
              <a:ext cx="2517775" cy="0"/>
            </a:xfrm>
            <a:custGeom>
              <a:avLst/>
              <a:gdLst/>
              <a:ahLst/>
              <a:cxnLst/>
              <a:rect l="l" t="t" r="r" b="b"/>
              <a:pathLst>
                <a:path w="2517775">
                  <a:moveTo>
                    <a:pt x="0" y="0"/>
                  </a:moveTo>
                  <a:lnTo>
                    <a:pt x="251763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13614" y="2570340"/>
              <a:ext cx="2088514" cy="2814955"/>
            </a:xfrm>
            <a:custGeom>
              <a:avLst/>
              <a:gdLst/>
              <a:ahLst/>
              <a:cxnLst/>
              <a:rect l="l" t="t" r="r" b="b"/>
              <a:pathLst>
                <a:path w="2088514" h="2814954">
                  <a:moveTo>
                    <a:pt x="0" y="809891"/>
                  </a:moveTo>
                  <a:lnTo>
                    <a:pt x="5080" y="927239"/>
                  </a:lnTo>
                  <a:lnTo>
                    <a:pt x="11176" y="925715"/>
                  </a:lnTo>
                  <a:lnTo>
                    <a:pt x="15748" y="899807"/>
                  </a:lnTo>
                  <a:lnTo>
                    <a:pt x="21844" y="787031"/>
                  </a:lnTo>
                  <a:lnTo>
                    <a:pt x="26416" y="793127"/>
                  </a:lnTo>
                  <a:lnTo>
                    <a:pt x="32512" y="710831"/>
                  </a:lnTo>
                  <a:lnTo>
                    <a:pt x="37084" y="738263"/>
                  </a:lnTo>
                  <a:lnTo>
                    <a:pt x="43180" y="578243"/>
                  </a:lnTo>
                  <a:lnTo>
                    <a:pt x="47752" y="636155"/>
                  </a:lnTo>
                  <a:lnTo>
                    <a:pt x="53848" y="529475"/>
                  </a:lnTo>
                  <a:lnTo>
                    <a:pt x="58419" y="550811"/>
                  </a:lnTo>
                  <a:lnTo>
                    <a:pt x="64516" y="427367"/>
                  </a:lnTo>
                  <a:lnTo>
                    <a:pt x="69088" y="422795"/>
                  </a:lnTo>
                  <a:lnTo>
                    <a:pt x="75184" y="340499"/>
                  </a:lnTo>
                  <a:lnTo>
                    <a:pt x="81280" y="357263"/>
                  </a:lnTo>
                  <a:lnTo>
                    <a:pt x="85852" y="361835"/>
                  </a:lnTo>
                  <a:lnTo>
                    <a:pt x="91948" y="415175"/>
                  </a:lnTo>
                  <a:lnTo>
                    <a:pt x="96520" y="410603"/>
                  </a:lnTo>
                  <a:lnTo>
                    <a:pt x="102616" y="390791"/>
                  </a:lnTo>
                  <a:lnTo>
                    <a:pt x="107188" y="521855"/>
                  </a:lnTo>
                  <a:lnTo>
                    <a:pt x="113284" y="419747"/>
                  </a:lnTo>
                  <a:lnTo>
                    <a:pt x="117855" y="482231"/>
                  </a:lnTo>
                  <a:lnTo>
                    <a:pt x="123952" y="380123"/>
                  </a:lnTo>
                  <a:lnTo>
                    <a:pt x="128523" y="569099"/>
                  </a:lnTo>
                  <a:lnTo>
                    <a:pt x="134620" y="524903"/>
                  </a:lnTo>
                  <a:lnTo>
                    <a:pt x="139192" y="604151"/>
                  </a:lnTo>
                  <a:lnTo>
                    <a:pt x="145288" y="687971"/>
                  </a:lnTo>
                  <a:lnTo>
                    <a:pt x="149860" y="799223"/>
                  </a:lnTo>
                  <a:lnTo>
                    <a:pt x="155956" y="733691"/>
                  </a:lnTo>
                  <a:lnTo>
                    <a:pt x="160528" y="639203"/>
                  </a:lnTo>
                  <a:lnTo>
                    <a:pt x="166624" y="613295"/>
                  </a:lnTo>
                  <a:lnTo>
                    <a:pt x="171196" y="616343"/>
                  </a:lnTo>
                  <a:lnTo>
                    <a:pt x="177292" y="773315"/>
                  </a:lnTo>
                  <a:lnTo>
                    <a:pt x="181864" y="808367"/>
                  </a:lnTo>
                  <a:lnTo>
                    <a:pt x="187960" y="863231"/>
                  </a:lnTo>
                  <a:lnTo>
                    <a:pt x="192532" y="834275"/>
                  </a:lnTo>
                  <a:lnTo>
                    <a:pt x="198628" y="873899"/>
                  </a:lnTo>
                  <a:lnTo>
                    <a:pt x="204724" y="881519"/>
                  </a:lnTo>
                  <a:lnTo>
                    <a:pt x="209296" y="729119"/>
                  </a:lnTo>
                  <a:lnTo>
                    <a:pt x="215392" y="680351"/>
                  </a:lnTo>
                  <a:lnTo>
                    <a:pt x="219964" y="811415"/>
                  </a:lnTo>
                  <a:lnTo>
                    <a:pt x="226060" y="930287"/>
                  </a:lnTo>
                  <a:lnTo>
                    <a:pt x="230632" y="950099"/>
                  </a:lnTo>
                  <a:lnTo>
                    <a:pt x="236728" y="985151"/>
                  </a:lnTo>
                  <a:lnTo>
                    <a:pt x="241300" y="915047"/>
                  </a:lnTo>
                  <a:lnTo>
                    <a:pt x="247396" y="828179"/>
                  </a:lnTo>
                  <a:lnTo>
                    <a:pt x="251968" y="636155"/>
                  </a:lnTo>
                  <a:lnTo>
                    <a:pt x="258064" y="523379"/>
                  </a:lnTo>
                  <a:lnTo>
                    <a:pt x="262636" y="593483"/>
                  </a:lnTo>
                  <a:lnTo>
                    <a:pt x="268732" y="601103"/>
                  </a:lnTo>
                  <a:lnTo>
                    <a:pt x="273304" y="575195"/>
                  </a:lnTo>
                  <a:lnTo>
                    <a:pt x="279400" y="425843"/>
                  </a:lnTo>
                  <a:lnTo>
                    <a:pt x="283972" y="195719"/>
                  </a:lnTo>
                  <a:lnTo>
                    <a:pt x="290068" y="313067"/>
                  </a:lnTo>
                  <a:lnTo>
                    <a:pt x="294640" y="402983"/>
                  </a:lnTo>
                  <a:lnTo>
                    <a:pt x="300736" y="505091"/>
                  </a:lnTo>
                  <a:lnTo>
                    <a:pt x="305308" y="508139"/>
                  </a:lnTo>
                  <a:lnTo>
                    <a:pt x="311404" y="523379"/>
                  </a:lnTo>
                  <a:lnTo>
                    <a:pt x="315976" y="684923"/>
                  </a:lnTo>
                  <a:lnTo>
                    <a:pt x="322072" y="832751"/>
                  </a:lnTo>
                  <a:lnTo>
                    <a:pt x="328168" y="846467"/>
                  </a:lnTo>
                  <a:lnTo>
                    <a:pt x="332740" y="864755"/>
                  </a:lnTo>
                  <a:lnTo>
                    <a:pt x="338836" y="979055"/>
                  </a:lnTo>
                  <a:lnTo>
                    <a:pt x="343408" y="1155839"/>
                  </a:lnTo>
                  <a:lnTo>
                    <a:pt x="349504" y="1248803"/>
                  </a:lnTo>
                  <a:lnTo>
                    <a:pt x="354076" y="1216799"/>
                  </a:lnTo>
                  <a:lnTo>
                    <a:pt x="360172" y="1192415"/>
                  </a:lnTo>
                  <a:lnTo>
                    <a:pt x="364744" y="1116215"/>
                  </a:lnTo>
                  <a:lnTo>
                    <a:pt x="370840" y="1062875"/>
                  </a:lnTo>
                  <a:lnTo>
                    <a:pt x="375412" y="1096403"/>
                  </a:lnTo>
                  <a:lnTo>
                    <a:pt x="381508" y="1110119"/>
                  </a:lnTo>
                  <a:lnTo>
                    <a:pt x="386080" y="1021727"/>
                  </a:lnTo>
                  <a:lnTo>
                    <a:pt x="392176" y="954671"/>
                  </a:lnTo>
                  <a:lnTo>
                    <a:pt x="396748" y="1020203"/>
                  </a:lnTo>
                  <a:lnTo>
                    <a:pt x="402844" y="942479"/>
                  </a:lnTo>
                  <a:lnTo>
                    <a:pt x="407416" y="847991"/>
                  </a:lnTo>
                  <a:lnTo>
                    <a:pt x="413512" y="755027"/>
                  </a:lnTo>
                  <a:lnTo>
                    <a:pt x="418084" y="762647"/>
                  </a:lnTo>
                  <a:lnTo>
                    <a:pt x="424180" y="776363"/>
                  </a:lnTo>
                  <a:lnTo>
                    <a:pt x="428752" y="724547"/>
                  </a:lnTo>
                  <a:lnTo>
                    <a:pt x="434848" y="671207"/>
                  </a:lnTo>
                  <a:lnTo>
                    <a:pt x="440944" y="794651"/>
                  </a:lnTo>
                  <a:lnTo>
                    <a:pt x="445516" y="812939"/>
                  </a:lnTo>
                  <a:lnTo>
                    <a:pt x="451612" y="858659"/>
                  </a:lnTo>
                  <a:lnTo>
                    <a:pt x="456184" y="732167"/>
                  </a:lnTo>
                  <a:lnTo>
                    <a:pt x="462280" y="563003"/>
                  </a:lnTo>
                  <a:lnTo>
                    <a:pt x="466852" y="698639"/>
                  </a:lnTo>
                  <a:lnTo>
                    <a:pt x="472948" y="732167"/>
                  </a:lnTo>
                  <a:lnTo>
                    <a:pt x="477520" y="916571"/>
                  </a:lnTo>
                  <a:lnTo>
                    <a:pt x="483616" y="896759"/>
                  </a:lnTo>
                  <a:lnTo>
                    <a:pt x="488188" y="966863"/>
                  </a:lnTo>
                  <a:lnTo>
                    <a:pt x="494284" y="1161935"/>
                  </a:lnTo>
                  <a:lnTo>
                    <a:pt x="498856" y="1320431"/>
                  </a:lnTo>
                  <a:lnTo>
                    <a:pt x="504952" y="1277759"/>
                  </a:lnTo>
                  <a:lnTo>
                    <a:pt x="509523" y="1358531"/>
                  </a:lnTo>
                  <a:lnTo>
                    <a:pt x="515620" y="1553603"/>
                  </a:lnTo>
                  <a:lnTo>
                    <a:pt x="520192" y="1820303"/>
                  </a:lnTo>
                  <a:lnTo>
                    <a:pt x="526288" y="2018423"/>
                  </a:lnTo>
                  <a:lnTo>
                    <a:pt x="530860" y="2038235"/>
                  </a:lnTo>
                  <a:lnTo>
                    <a:pt x="536956" y="2134247"/>
                  </a:lnTo>
                  <a:lnTo>
                    <a:pt x="541528" y="2233307"/>
                  </a:lnTo>
                  <a:lnTo>
                    <a:pt x="547624" y="2341511"/>
                  </a:lnTo>
                  <a:lnTo>
                    <a:pt x="552196" y="2373515"/>
                  </a:lnTo>
                  <a:lnTo>
                    <a:pt x="558292" y="2257691"/>
                  </a:lnTo>
                  <a:lnTo>
                    <a:pt x="564388" y="2253119"/>
                  </a:lnTo>
                  <a:lnTo>
                    <a:pt x="568960" y="2234831"/>
                  </a:lnTo>
                  <a:lnTo>
                    <a:pt x="575056" y="2245499"/>
                  </a:lnTo>
                  <a:lnTo>
                    <a:pt x="579628" y="2010803"/>
                  </a:lnTo>
                  <a:lnTo>
                    <a:pt x="585724" y="1885835"/>
                  </a:lnTo>
                  <a:lnTo>
                    <a:pt x="590296" y="1753247"/>
                  </a:lnTo>
                  <a:lnTo>
                    <a:pt x="596392" y="1725815"/>
                  </a:lnTo>
                  <a:lnTo>
                    <a:pt x="600964" y="1634375"/>
                  </a:lnTo>
                  <a:lnTo>
                    <a:pt x="607060" y="1506359"/>
                  </a:lnTo>
                  <a:lnTo>
                    <a:pt x="611632" y="1393583"/>
                  </a:lnTo>
                  <a:lnTo>
                    <a:pt x="617728" y="1347863"/>
                  </a:lnTo>
                  <a:lnTo>
                    <a:pt x="622300" y="1343291"/>
                  </a:lnTo>
                  <a:lnTo>
                    <a:pt x="628396" y="1274711"/>
                  </a:lnTo>
                  <a:lnTo>
                    <a:pt x="632968" y="1259471"/>
                  </a:lnTo>
                  <a:lnTo>
                    <a:pt x="639064" y="991247"/>
                  </a:lnTo>
                  <a:lnTo>
                    <a:pt x="643636" y="1070495"/>
                  </a:lnTo>
                  <a:lnTo>
                    <a:pt x="649732" y="1015631"/>
                  </a:lnTo>
                  <a:lnTo>
                    <a:pt x="654304" y="1142123"/>
                  </a:lnTo>
                  <a:lnTo>
                    <a:pt x="660400" y="1117739"/>
                  </a:lnTo>
                  <a:lnTo>
                    <a:pt x="664972" y="1149743"/>
                  </a:lnTo>
                  <a:lnTo>
                    <a:pt x="671068" y="1043063"/>
                  </a:lnTo>
                  <a:lnTo>
                    <a:pt x="675640" y="960767"/>
                  </a:lnTo>
                  <a:lnTo>
                    <a:pt x="681736" y="828179"/>
                  </a:lnTo>
                  <a:lnTo>
                    <a:pt x="687832" y="803795"/>
                  </a:lnTo>
                  <a:lnTo>
                    <a:pt x="692404" y="829703"/>
                  </a:lnTo>
                  <a:lnTo>
                    <a:pt x="698500" y="852563"/>
                  </a:lnTo>
                  <a:lnTo>
                    <a:pt x="703072" y="908951"/>
                  </a:lnTo>
                  <a:lnTo>
                    <a:pt x="709168" y="849515"/>
                  </a:lnTo>
                  <a:lnTo>
                    <a:pt x="713740" y="873899"/>
                  </a:lnTo>
                  <a:lnTo>
                    <a:pt x="719836" y="869327"/>
                  </a:lnTo>
                  <a:lnTo>
                    <a:pt x="724408" y="814463"/>
                  </a:lnTo>
                  <a:lnTo>
                    <a:pt x="730504" y="815987"/>
                  </a:lnTo>
                  <a:lnTo>
                    <a:pt x="735076" y="783983"/>
                  </a:lnTo>
                  <a:lnTo>
                    <a:pt x="741172" y="840371"/>
                  </a:lnTo>
                  <a:lnTo>
                    <a:pt x="745744" y="790079"/>
                  </a:lnTo>
                  <a:lnTo>
                    <a:pt x="751840" y="828179"/>
                  </a:lnTo>
                  <a:lnTo>
                    <a:pt x="756412" y="649871"/>
                  </a:lnTo>
                  <a:lnTo>
                    <a:pt x="762508" y="521855"/>
                  </a:lnTo>
                  <a:lnTo>
                    <a:pt x="767080" y="590435"/>
                  </a:lnTo>
                  <a:lnTo>
                    <a:pt x="773176" y="655967"/>
                  </a:lnTo>
                  <a:lnTo>
                    <a:pt x="777748" y="719975"/>
                  </a:lnTo>
                  <a:lnTo>
                    <a:pt x="783844" y="566051"/>
                  </a:lnTo>
                  <a:lnTo>
                    <a:pt x="788416" y="649871"/>
                  </a:lnTo>
                  <a:lnTo>
                    <a:pt x="794512" y="515759"/>
                  </a:lnTo>
                  <a:lnTo>
                    <a:pt x="800608" y="652919"/>
                  </a:lnTo>
                  <a:lnTo>
                    <a:pt x="805180" y="587387"/>
                  </a:lnTo>
                  <a:lnTo>
                    <a:pt x="811276" y="710831"/>
                  </a:lnTo>
                  <a:lnTo>
                    <a:pt x="815847" y="625487"/>
                  </a:lnTo>
                  <a:lnTo>
                    <a:pt x="821944" y="678827"/>
                  </a:lnTo>
                  <a:lnTo>
                    <a:pt x="826516" y="689495"/>
                  </a:lnTo>
                  <a:lnTo>
                    <a:pt x="832612" y="561479"/>
                  </a:lnTo>
                  <a:lnTo>
                    <a:pt x="837184" y="543191"/>
                  </a:lnTo>
                  <a:lnTo>
                    <a:pt x="843280" y="474611"/>
                  </a:lnTo>
                  <a:lnTo>
                    <a:pt x="847852" y="608723"/>
                  </a:lnTo>
                  <a:lnTo>
                    <a:pt x="853947" y="569099"/>
                  </a:lnTo>
                  <a:lnTo>
                    <a:pt x="858519" y="677303"/>
                  </a:lnTo>
                  <a:lnTo>
                    <a:pt x="864616" y="547763"/>
                  </a:lnTo>
                  <a:lnTo>
                    <a:pt x="869188" y="541667"/>
                  </a:lnTo>
                  <a:lnTo>
                    <a:pt x="875284" y="477659"/>
                  </a:lnTo>
                  <a:lnTo>
                    <a:pt x="879856" y="613295"/>
                  </a:lnTo>
                  <a:lnTo>
                    <a:pt x="885952" y="777887"/>
                  </a:lnTo>
                  <a:lnTo>
                    <a:pt x="890524" y="931811"/>
                  </a:lnTo>
                  <a:lnTo>
                    <a:pt x="896619" y="1021727"/>
                  </a:lnTo>
                  <a:lnTo>
                    <a:pt x="901191" y="986675"/>
                  </a:lnTo>
                  <a:lnTo>
                    <a:pt x="907288" y="997343"/>
                  </a:lnTo>
                  <a:lnTo>
                    <a:pt x="911860" y="1012583"/>
                  </a:lnTo>
                  <a:lnTo>
                    <a:pt x="917956" y="1068971"/>
                  </a:lnTo>
                  <a:lnTo>
                    <a:pt x="924052" y="1038491"/>
                  </a:lnTo>
                  <a:lnTo>
                    <a:pt x="928624" y="1123835"/>
                  </a:lnTo>
                  <a:lnTo>
                    <a:pt x="934719" y="1195463"/>
                  </a:lnTo>
                  <a:lnTo>
                    <a:pt x="939291" y="1277759"/>
                  </a:lnTo>
                  <a:lnTo>
                    <a:pt x="945388" y="1171079"/>
                  </a:lnTo>
                  <a:lnTo>
                    <a:pt x="949960" y="1004963"/>
                  </a:lnTo>
                  <a:lnTo>
                    <a:pt x="956056" y="889139"/>
                  </a:lnTo>
                  <a:lnTo>
                    <a:pt x="960628" y="965339"/>
                  </a:lnTo>
                  <a:lnTo>
                    <a:pt x="966724" y="995819"/>
                  </a:lnTo>
                  <a:lnTo>
                    <a:pt x="971296" y="979055"/>
                  </a:lnTo>
                  <a:lnTo>
                    <a:pt x="977391" y="881519"/>
                  </a:lnTo>
                  <a:lnTo>
                    <a:pt x="981963" y="889139"/>
                  </a:lnTo>
                  <a:lnTo>
                    <a:pt x="988060" y="994295"/>
                  </a:lnTo>
                  <a:lnTo>
                    <a:pt x="992632" y="1123835"/>
                  </a:lnTo>
                  <a:lnTo>
                    <a:pt x="998728" y="1372247"/>
                  </a:lnTo>
                  <a:lnTo>
                    <a:pt x="1003300" y="1506359"/>
                  </a:lnTo>
                  <a:lnTo>
                    <a:pt x="1009396" y="1818779"/>
                  </a:lnTo>
                  <a:lnTo>
                    <a:pt x="1013968" y="2179967"/>
                  </a:lnTo>
                  <a:lnTo>
                    <a:pt x="1020063" y="2503055"/>
                  </a:lnTo>
                  <a:lnTo>
                    <a:pt x="1024636" y="2646311"/>
                  </a:lnTo>
                  <a:lnTo>
                    <a:pt x="1030732" y="2734703"/>
                  </a:lnTo>
                  <a:lnTo>
                    <a:pt x="1035304" y="2814561"/>
                  </a:lnTo>
                  <a:lnTo>
                    <a:pt x="1041400" y="2803283"/>
                  </a:lnTo>
                  <a:lnTo>
                    <a:pt x="1047496" y="2664599"/>
                  </a:lnTo>
                  <a:lnTo>
                    <a:pt x="1052068" y="2582303"/>
                  </a:lnTo>
                  <a:lnTo>
                    <a:pt x="1058164" y="2425331"/>
                  </a:lnTo>
                  <a:lnTo>
                    <a:pt x="1062736" y="2196731"/>
                  </a:lnTo>
                  <a:lnTo>
                    <a:pt x="1068832" y="1971179"/>
                  </a:lnTo>
                  <a:lnTo>
                    <a:pt x="1073404" y="1687715"/>
                  </a:lnTo>
                  <a:lnTo>
                    <a:pt x="1079500" y="1369199"/>
                  </a:lnTo>
                  <a:lnTo>
                    <a:pt x="1084072" y="968387"/>
                  </a:lnTo>
                  <a:lnTo>
                    <a:pt x="1090168" y="649871"/>
                  </a:lnTo>
                  <a:lnTo>
                    <a:pt x="1094740" y="549287"/>
                  </a:lnTo>
                  <a:lnTo>
                    <a:pt x="1100836" y="334403"/>
                  </a:lnTo>
                  <a:lnTo>
                    <a:pt x="1105408" y="270395"/>
                  </a:lnTo>
                  <a:lnTo>
                    <a:pt x="1111504" y="282587"/>
                  </a:lnTo>
                  <a:lnTo>
                    <a:pt x="1116076" y="300875"/>
                  </a:lnTo>
                  <a:lnTo>
                    <a:pt x="1122172" y="387743"/>
                  </a:lnTo>
                  <a:lnTo>
                    <a:pt x="1126744" y="392315"/>
                  </a:lnTo>
                  <a:lnTo>
                    <a:pt x="1132840" y="430415"/>
                  </a:lnTo>
                  <a:lnTo>
                    <a:pt x="1137412" y="430415"/>
                  </a:lnTo>
                  <a:lnTo>
                    <a:pt x="1143508" y="319163"/>
                  </a:lnTo>
                  <a:lnTo>
                    <a:pt x="1148080" y="395363"/>
                  </a:lnTo>
                  <a:lnTo>
                    <a:pt x="1154176" y="451751"/>
                  </a:lnTo>
                  <a:lnTo>
                    <a:pt x="1160272" y="427367"/>
                  </a:lnTo>
                  <a:lnTo>
                    <a:pt x="1164844" y="415175"/>
                  </a:lnTo>
                  <a:lnTo>
                    <a:pt x="1170940" y="491375"/>
                  </a:lnTo>
                  <a:lnTo>
                    <a:pt x="1175512" y="540143"/>
                  </a:lnTo>
                  <a:lnTo>
                    <a:pt x="1181608" y="550811"/>
                  </a:lnTo>
                  <a:lnTo>
                    <a:pt x="1186180" y="511187"/>
                  </a:lnTo>
                  <a:lnTo>
                    <a:pt x="1192276" y="460895"/>
                  </a:lnTo>
                  <a:lnTo>
                    <a:pt x="1196848" y="532523"/>
                  </a:lnTo>
                  <a:lnTo>
                    <a:pt x="1202944" y="491375"/>
                  </a:lnTo>
                  <a:lnTo>
                    <a:pt x="1207516" y="601103"/>
                  </a:lnTo>
                  <a:lnTo>
                    <a:pt x="1213612" y="393839"/>
                  </a:lnTo>
                  <a:lnTo>
                    <a:pt x="1218184" y="393839"/>
                  </a:lnTo>
                  <a:lnTo>
                    <a:pt x="1224280" y="416699"/>
                  </a:lnTo>
                  <a:lnTo>
                    <a:pt x="1228852" y="591959"/>
                  </a:lnTo>
                  <a:lnTo>
                    <a:pt x="1234948" y="691019"/>
                  </a:lnTo>
                  <a:lnTo>
                    <a:pt x="1239520" y="879995"/>
                  </a:lnTo>
                  <a:lnTo>
                    <a:pt x="1245616" y="1075067"/>
                  </a:lnTo>
                  <a:lnTo>
                    <a:pt x="1250188" y="1238135"/>
                  </a:lnTo>
                  <a:lnTo>
                    <a:pt x="1256284" y="1276235"/>
                  </a:lnTo>
                  <a:lnTo>
                    <a:pt x="1260856" y="1198511"/>
                  </a:lnTo>
                  <a:lnTo>
                    <a:pt x="1266952" y="1213751"/>
                  </a:lnTo>
                  <a:lnTo>
                    <a:pt x="1271524" y="1114691"/>
                  </a:lnTo>
                  <a:lnTo>
                    <a:pt x="1277620" y="1267091"/>
                  </a:lnTo>
                  <a:lnTo>
                    <a:pt x="1283716" y="1302143"/>
                  </a:lnTo>
                  <a:lnTo>
                    <a:pt x="1288288" y="1358531"/>
                  </a:lnTo>
                  <a:lnTo>
                    <a:pt x="1294384" y="1253375"/>
                  </a:lnTo>
                  <a:lnTo>
                    <a:pt x="1298956" y="1099451"/>
                  </a:lnTo>
                  <a:lnTo>
                    <a:pt x="1305052" y="1061351"/>
                  </a:lnTo>
                  <a:lnTo>
                    <a:pt x="1309624" y="992771"/>
                  </a:lnTo>
                  <a:lnTo>
                    <a:pt x="1315720" y="969911"/>
                  </a:lnTo>
                  <a:lnTo>
                    <a:pt x="1320292" y="1047635"/>
                  </a:lnTo>
                  <a:lnTo>
                    <a:pt x="1326388" y="1062875"/>
                  </a:lnTo>
                  <a:lnTo>
                    <a:pt x="1330960" y="1110119"/>
                  </a:lnTo>
                  <a:lnTo>
                    <a:pt x="1337056" y="1126883"/>
                  </a:lnTo>
                  <a:lnTo>
                    <a:pt x="1341628" y="1151267"/>
                  </a:lnTo>
                  <a:lnTo>
                    <a:pt x="1347724" y="1110119"/>
                  </a:lnTo>
                  <a:lnTo>
                    <a:pt x="1352296" y="1100975"/>
                  </a:lnTo>
                  <a:lnTo>
                    <a:pt x="1358392" y="1222895"/>
                  </a:lnTo>
                  <a:lnTo>
                    <a:pt x="1362964" y="1285379"/>
                  </a:lnTo>
                  <a:lnTo>
                    <a:pt x="1369060" y="1212227"/>
                  </a:lnTo>
                  <a:lnTo>
                    <a:pt x="1373632" y="1050683"/>
                  </a:lnTo>
                  <a:lnTo>
                    <a:pt x="1379728" y="968387"/>
                  </a:lnTo>
                  <a:lnTo>
                    <a:pt x="1384300" y="979055"/>
                  </a:lnTo>
                  <a:lnTo>
                    <a:pt x="1390396" y="1178699"/>
                  </a:lnTo>
                  <a:lnTo>
                    <a:pt x="1394968" y="1309763"/>
                  </a:lnTo>
                  <a:lnTo>
                    <a:pt x="1401064" y="1424063"/>
                  </a:lnTo>
                  <a:lnTo>
                    <a:pt x="1407160" y="1392059"/>
                  </a:lnTo>
                  <a:lnTo>
                    <a:pt x="1411732" y="1442351"/>
                  </a:lnTo>
                  <a:lnTo>
                    <a:pt x="1417828" y="1414919"/>
                  </a:lnTo>
                  <a:lnTo>
                    <a:pt x="1422400" y="1422539"/>
                  </a:lnTo>
                  <a:lnTo>
                    <a:pt x="1428496" y="1491119"/>
                  </a:lnTo>
                  <a:lnTo>
                    <a:pt x="1433068" y="1538363"/>
                  </a:lnTo>
                  <a:lnTo>
                    <a:pt x="1439164" y="1577987"/>
                  </a:lnTo>
                  <a:lnTo>
                    <a:pt x="1443736" y="1587131"/>
                  </a:lnTo>
                  <a:lnTo>
                    <a:pt x="1449832" y="1544459"/>
                  </a:lnTo>
                  <a:lnTo>
                    <a:pt x="1454404" y="1456067"/>
                  </a:lnTo>
                  <a:lnTo>
                    <a:pt x="1460500" y="1449971"/>
                  </a:lnTo>
                  <a:lnTo>
                    <a:pt x="1465072" y="1471307"/>
                  </a:lnTo>
                  <a:lnTo>
                    <a:pt x="1471168" y="1503311"/>
                  </a:lnTo>
                  <a:lnTo>
                    <a:pt x="1475740" y="1459115"/>
                  </a:lnTo>
                  <a:lnTo>
                    <a:pt x="1481836" y="1462163"/>
                  </a:lnTo>
                  <a:lnTo>
                    <a:pt x="1486408" y="1475879"/>
                  </a:lnTo>
                  <a:lnTo>
                    <a:pt x="1492504" y="1481975"/>
                  </a:lnTo>
                  <a:lnTo>
                    <a:pt x="1497076" y="1501787"/>
                  </a:lnTo>
                  <a:lnTo>
                    <a:pt x="1503172" y="1456067"/>
                  </a:lnTo>
                  <a:lnTo>
                    <a:pt x="1507744" y="1434731"/>
                  </a:lnTo>
                  <a:lnTo>
                    <a:pt x="1513840" y="1442351"/>
                  </a:lnTo>
                  <a:lnTo>
                    <a:pt x="1518412" y="1475879"/>
                  </a:lnTo>
                  <a:lnTo>
                    <a:pt x="1524508" y="1387487"/>
                  </a:lnTo>
                  <a:lnTo>
                    <a:pt x="1530604" y="1302143"/>
                  </a:lnTo>
                  <a:lnTo>
                    <a:pt x="1535176" y="1230515"/>
                  </a:lnTo>
                  <a:lnTo>
                    <a:pt x="1541272" y="1193939"/>
                  </a:lnTo>
                  <a:lnTo>
                    <a:pt x="1545844" y="1149743"/>
                  </a:lnTo>
                  <a:lnTo>
                    <a:pt x="1551940" y="1081163"/>
                  </a:lnTo>
                  <a:lnTo>
                    <a:pt x="1556512" y="1072019"/>
                  </a:lnTo>
                  <a:lnTo>
                    <a:pt x="1562608" y="1030871"/>
                  </a:lnTo>
                  <a:lnTo>
                    <a:pt x="1567180" y="1091831"/>
                  </a:lnTo>
                  <a:lnTo>
                    <a:pt x="1573276" y="985151"/>
                  </a:lnTo>
                  <a:lnTo>
                    <a:pt x="1577848" y="887615"/>
                  </a:lnTo>
                  <a:lnTo>
                    <a:pt x="1583944" y="736739"/>
                  </a:lnTo>
                  <a:lnTo>
                    <a:pt x="1588516" y="733691"/>
                  </a:lnTo>
                  <a:lnTo>
                    <a:pt x="1594612" y="767219"/>
                  </a:lnTo>
                  <a:lnTo>
                    <a:pt x="1599184" y="750455"/>
                  </a:lnTo>
                  <a:lnTo>
                    <a:pt x="1605280" y="779411"/>
                  </a:lnTo>
                  <a:lnTo>
                    <a:pt x="1609852" y="751979"/>
                  </a:lnTo>
                  <a:lnTo>
                    <a:pt x="1615948" y="724547"/>
                  </a:lnTo>
                  <a:lnTo>
                    <a:pt x="1620520" y="578243"/>
                  </a:lnTo>
                  <a:lnTo>
                    <a:pt x="1626616" y="479183"/>
                  </a:lnTo>
                  <a:lnTo>
                    <a:pt x="1631188" y="463943"/>
                  </a:lnTo>
                  <a:lnTo>
                    <a:pt x="1637283" y="593483"/>
                  </a:lnTo>
                  <a:lnTo>
                    <a:pt x="1643380" y="692543"/>
                  </a:lnTo>
                  <a:lnTo>
                    <a:pt x="1647952" y="811415"/>
                  </a:lnTo>
                  <a:lnTo>
                    <a:pt x="1654048" y="855611"/>
                  </a:lnTo>
                  <a:lnTo>
                    <a:pt x="1658620" y="883043"/>
                  </a:lnTo>
                  <a:lnTo>
                    <a:pt x="1664716" y="898283"/>
                  </a:lnTo>
                  <a:lnTo>
                    <a:pt x="1669288" y="866279"/>
                  </a:lnTo>
                  <a:lnTo>
                    <a:pt x="1675383" y="916571"/>
                  </a:lnTo>
                  <a:lnTo>
                    <a:pt x="1679956" y="971435"/>
                  </a:lnTo>
                  <a:lnTo>
                    <a:pt x="1686052" y="1113167"/>
                  </a:lnTo>
                  <a:lnTo>
                    <a:pt x="1690624" y="1232039"/>
                  </a:lnTo>
                  <a:lnTo>
                    <a:pt x="1696720" y="1268615"/>
                  </a:lnTo>
                  <a:lnTo>
                    <a:pt x="1701292" y="1286903"/>
                  </a:lnTo>
                  <a:lnTo>
                    <a:pt x="1707388" y="1299095"/>
                  </a:lnTo>
                  <a:lnTo>
                    <a:pt x="1711960" y="1314335"/>
                  </a:lnTo>
                  <a:lnTo>
                    <a:pt x="1722627" y="1396631"/>
                  </a:lnTo>
                  <a:lnTo>
                    <a:pt x="1728724" y="1507883"/>
                  </a:lnTo>
                  <a:lnTo>
                    <a:pt x="1733295" y="1613039"/>
                  </a:lnTo>
                  <a:lnTo>
                    <a:pt x="1739392" y="1805063"/>
                  </a:lnTo>
                  <a:lnTo>
                    <a:pt x="1743964" y="1940699"/>
                  </a:lnTo>
                  <a:lnTo>
                    <a:pt x="1750060" y="1974227"/>
                  </a:lnTo>
                  <a:lnTo>
                    <a:pt x="1754632" y="1815731"/>
                  </a:lnTo>
                  <a:lnTo>
                    <a:pt x="1760727" y="1675523"/>
                  </a:lnTo>
                  <a:lnTo>
                    <a:pt x="1766824" y="1549031"/>
                  </a:lnTo>
                  <a:lnTo>
                    <a:pt x="1771395" y="1449971"/>
                  </a:lnTo>
                  <a:lnTo>
                    <a:pt x="1777492" y="1331099"/>
                  </a:lnTo>
                  <a:lnTo>
                    <a:pt x="1782064" y="1212227"/>
                  </a:lnTo>
                  <a:lnTo>
                    <a:pt x="1788160" y="1041539"/>
                  </a:lnTo>
                  <a:lnTo>
                    <a:pt x="1792732" y="867803"/>
                  </a:lnTo>
                  <a:lnTo>
                    <a:pt x="1798827" y="706259"/>
                  </a:lnTo>
                  <a:lnTo>
                    <a:pt x="1803400" y="366407"/>
                  </a:lnTo>
                  <a:lnTo>
                    <a:pt x="1809495" y="140855"/>
                  </a:lnTo>
                  <a:lnTo>
                    <a:pt x="1814068" y="0"/>
                  </a:lnTo>
                  <a:lnTo>
                    <a:pt x="1820164" y="174383"/>
                  </a:lnTo>
                  <a:lnTo>
                    <a:pt x="1824736" y="250583"/>
                  </a:lnTo>
                  <a:lnTo>
                    <a:pt x="1830832" y="348119"/>
                  </a:lnTo>
                  <a:lnTo>
                    <a:pt x="1835404" y="398411"/>
                  </a:lnTo>
                  <a:lnTo>
                    <a:pt x="1841500" y="439559"/>
                  </a:lnTo>
                  <a:lnTo>
                    <a:pt x="1846072" y="450227"/>
                  </a:lnTo>
                  <a:lnTo>
                    <a:pt x="1852168" y="465467"/>
                  </a:lnTo>
                  <a:lnTo>
                    <a:pt x="1856739" y="489851"/>
                  </a:lnTo>
                  <a:lnTo>
                    <a:pt x="1862836" y="514235"/>
                  </a:lnTo>
                  <a:lnTo>
                    <a:pt x="1867408" y="595007"/>
                  </a:lnTo>
                  <a:lnTo>
                    <a:pt x="1873504" y="591959"/>
                  </a:lnTo>
                  <a:lnTo>
                    <a:pt x="1878076" y="610247"/>
                  </a:lnTo>
                  <a:lnTo>
                    <a:pt x="1884172" y="581291"/>
                  </a:lnTo>
                  <a:lnTo>
                    <a:pt x="1890268" y="623963"/>
                  </a:lnTo>
                  <a:lnTo>
                    <a:pt x="1894839" y="659015"/>
                  </a:lnTo>
                  <a:lnTo>
                    <a:pt x="1900936" y="704735"/>
                  </a:lnTo>
                  <a:lnTo>
                    <a:pt x="1905508" y="783983"/>
                  </a:lnTo>
                  <a:lnTo>
                    <a:pt x="1911604" y="857135"/>
                  </a:lnTo>
                  <a:lnTo>
                    <a:pt x="1916176" y="985151"/>
                  </a:lnTo>
                  <a:lnTo>
                    <a:pt x="1922272" y="1113167"/>
                  </a:lnTo>
                  <a:lnTo>
                    <a:pt x="1926844" y="1242707"/>
                  </a:lnTo>
                  <a:lnTo>
                    <a:pt x="1932939" y="1283855"/>
                  </a:lnTo>
                  <a:lnTo>
                    <a:pt x="1937512" y="1286903"/>
                  </a:lnTo>
                  <a:lnTo>
                    <a:pt x="1943608" y="1288427"/>
                  </a:lnTo>
                  <a:lnTo>
                    <a:pt x="1948180" y="1300619"/>
                  </a:lnTo>
                  <a:lnTo>
                    <a:pt x="1954276" y="1360055"/>
                  </a:lnTo>
                  <a:lnTo>
                    <a:pt x="1958848" y="1361579"/>
                  </a:lnTo>
                  <a:lnTo>
                    <a:pt x="1964944" y="1384439"/>
                  </a:lnTo>
                  <a:lnTo>
                    <a:pt x="1969516" y="1347863"/>
                  </a:lnTo>
                  <a:lnTo>
                    <a:pt x="1975612" y="1340243"/>
                  </a:lnTo>
                  <a:lnTo>
                    <a:pt x="1980183" y="1309763"/>
                  </a:lnTo>
                  <a:lnTo>
                    <a:pt x="1986280" y="1260995"/>
                  </a:lnTo>
                  <a:lnTo>
                    <a:pt x="1990852" y="1207655"/>
                  </a:lnTo>
                  <a:lnTo>
                    <a:pt x="1996948" y="1172603"/>
                  </a:lnTo>
                  <a:lnTo>
                    <a:pt x="2003044" y="1224419"/>
                  </a:lnTo>
                  <a:lnTo>
                    <a:pt x="2007616" y="1257947"/>
                  </a:lnTo>
                  <a:lnTo>
                    <a:pt x="2013712" y="1291475"/>
                  </a:lnTo>
                  <a:lnTo>
                    <a:pt x="2018283" y="1251851"/>
                  </a:lnTo>
                  <a:lnTo>
                    <a:pt x="2024380" y="1221371"/>
                  </a:lnTo>
                  <a:lnTo>
                    <a:pt x="2028952" y="1196987"/>
                  </a:lnTo>
                  <a:lnTo>
                    <a:pt x="2035048" y="1180223"/>
                  </a:lnTo>
                  <a:lnTo>
                    <a:pt x="2039620" y="1164983"/>
                  </a:lnTo>
                  <a:lnTo>
                    <a:pt x="2045716" y="1087259"/>
                  </a:lnTo>
                  <a:lnTo>
                    <a:pt x="2050288" y="1047635"/>
                  </a:lnTo>
                  <a:lnTo>
                    <a:pt x="2056383" y="1014107"/>
                  </a:lnTo>
                  <a:lnTo>
                    <a:pt x="2060956" y="1058303"/>
                  </a:lnTo>
                  <a:lnTo>
                    <a:pt x="2067052" y="1024775"/>
                  </a:lnTo>
                  <a:lnTo>
                    <a:pt x="2071624" y="1017155"/>
                  </a:lnTo>
                  <a:lnTo>
                    <a:pt x="2077720" y="962291"/>
                  </a:lnTo>
                  <a:lnTo>
                    <a:pt x="2082292" y="957719"/>
                  </a:lnTo>
                  <a:lnTo>
                    <a:pt x="2088184" y="934859"/>
                  </a:lnTo>
                </a:path>
              </a:pathLst>
            </a:custGeom>
            <a:ln w="2540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/>
          <p:nvPr/>
        </p:nvSpPr>
        <p:spPr>
          <a:xfrm>
            <a:off x="3194825" y="2022809"/>
            <a:ext cx="2517775" cy="0"/>
          </a:xfrm>
          <a:custGeom>
            <a:avLst/>
            <a:gdLst/>
            <a:ahLst/>
            <a:cxnLst/>
            <a:rect l="l" t="t" r="r" b="b"/>
            <a:pathLst>
              <a:path w="2517775">
                <a:moveTo>
                  <a:pt x="0" y="0"/>
                </a:moveTo>
                <a:lnTo>
                  <a:pt x="2517635" y="0"/>
                </a:lnTo>
              </a:path>
            </a:pathLst>
          </a:custGeom>
          <a:ln w="6350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952361" y="5354755"/>
            <a:ext cx="1625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-</a:t>
            </a:r>
            <a:r>
              <a:rPr sz="800" b="0" spc="-25" dirty="0">
                <a:latin typeface="BentonSansCond Light"/>
                <a:cs typeface="BentonSansCond Light"/>
              </a:rPr>
              <a:t>30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586755" y="7033655"/>
            <a:ext cx="1134745" cy="41338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692785" marR="6985" indent="-13335">
              <a:lnSpc>
                <a:spcPct val="109400"/>
              </a:lnSpc>
              <a:spcBef>
                <a:spcPts val="5"/>
              </a:spcBef>
            </a:pPr>
            <a:r>
              <a:rPr sz="600" b="0" spc="-10" dirty="0">
                <a:latin typeface="BentonSansCond Light"/>
                <a:cs typeface="BentonSansCond Light"/>
              </a:rPr>
              <a:t>S0000043508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P0000139798</a:t>
            </a:r>
            <a:endParaRPr sz="600">
              <a:latin typeface="BentonSansCond Light"/>
              <a:cs typeface="BentonSansCond Light"/>
            </a:endParaRPr>
          </a:p>
          <a:p>
            <a:pPr marL="12700" marR="5080" indent="657860">
              <a:lnSpc>
                <a:spcPts val="790"/>
              </a:lnSpc>
              <a:spcBef>
                <a:spcPts val="25"/>
              </a:spcBef>
            </a:pPr>
            <a:r>
              <a:rPr sz="600" b="0" dirty="0">
                <a:latin typeface="BentonSansCond Light"/>
                <a:cs typeface="BentonSansCond Light"/>
              </a:rPr>
              <a:t>PPT/</a:t>
            </a:r>
            <a:r>
              <a:rPr sz="600" b="0" spc="225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Tmpl</a:t>
            </a:r>
            <a:r>
              <a:rPr sz="600" b="0" spc="-5" dirty="0">
                <a:latin typeface="BentonSansCond Light"/>
                <a:cs typeface="BentonSansCond Light"/>
              </a:rPr>
              <a:t> </a:t>
            </a:r>
            <a:r>
              <a:rPr sz="600" b="0" spc="-25" dirty="0">
                <a:latin typeface="BentonSansCond Light"/>
                <a:cs typeface="BentonSansCond Light"/>
              </a:rPr>
              <a:t>1.6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Copyright</a:t>
            </a:r>
            <a:r>
              <a:rPr sz="600" b="0" dirty="0">
                <a:latin typeface="BentonSansCond Light"/>
                <a:cs typeface="BentonSansCond Light"/>
              </a:rPr>
              <a:t> © 2026 All</a:t>
            </a:r>
            <a:r>
              <a:rPr sz="600" b="0" spc="20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Rights</a:t>
            </a:r>
            <a:r>
              <a:rPr sz="600" b="0" spc="5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Reserved</a:t>
            </a:r>
            <a:endParaRPr sz="600">
              <a:latin typeface="BentonSansCond Light"/>
              <a:cs typeface="BentonSansCond Ligh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264969" y="7266914"/>
            <a:ext cx="97155" cy="20320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b="0" spc="-50" dirty="0">
                <a:latin typeface="BentonSansCond Light"/>
                <a:cs typeface="BentonSansCond Light"/>
              </a:rPr>
              <a:t>7</a:t>
            </a:r>
            <a:endParaRPr sz="1200">
              <a:latin typeface="BentonSansCond Light"/>
              <a:cs typeface="BentonSansCond Ligh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952871" y="4785299"/>
            <a:ext cx="1625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-</a:t>
            </a:r>
            <a:r>
              <a:rPr sz="800" b="0" spc="-25" dirty="0">
                <a:latin typeface="BentonSansCond Light"/>
                <a:cs typeface="BentonSansCond Light"/>
              </a:rPr>
              <a:t>20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965329" y="4215843"/>
            <a:ext cx="1498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10" dirty="0">
                <a:latin typeface="BentonSansCond Light"/>
                <a:cs typeface="BentonSansCond Light"/>
              </a:rPr>
              <a:t>-</a:t>
            </a:r>
            <a:r>
              <a:rPr sz="800" b="0" spc="-25" dirty="0">
                <a:latin typeface="BentonSansCond Light"/>
                <a:cs typeface="BentonSansCond Light"/>
              </a:rPr>
              <a:t>10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033639" y="3646386"/>
            <a:ext cx="812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996267" y="3076930"/>
            <a:ext cx="120014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83708" y="2507474"/>
            <a:ext cx="1320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983197" y="1938017"/>
            <a:ext cx="1320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30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133603" y="5484739"/>
            <a:ext cx="1282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93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455039" y="5484739"/>
            <a:ext cx="12953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98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775964" y="5484739"/>
            <a:ext cx="1301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03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097400" y="5484739"/>
            <a:ext cx="1314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08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429251" y="5484739"/>
            <a:ext cx="1149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13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750687" y="5484739"/>
            <a:ext cx="1162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18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067222" y="5484739"/>
            <a:ext cx="12636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23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388658" y="5484739"/>
            <a:ext cx="1282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28</a:t>
            </a:r>
            <a:endParaRPr sz="800">
              <a:latin typeface="BentonSansCond Light"/>
              <a:cs typeface="BentonSansCond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3386" y="332655"/>
            <a:ext cx="4457700" cy="50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95"/>
              </a:spcBef>
            </a:pPr>
            <a:r>
              <a:rPr sz="1600" b="1" spc="-20" dirty="0">
                <a:latin typeface="BentonSans Bold"/>
                <a:cs typeface="BentonSans Bold"/>
              </a:rPr>
              <a:t>Fading</a:t>
            </a:r>
            <a:r>
              <a:rPr sz="1600" b="1" spc="-50" dirty="0">
                <a:latin typeface="BentonSans Bold"/>
                <a:cs typeface="BentonSans Bold"/>
              </a:rPr>
              <a:t> </a:t>
            </a:r>
            <a:r>
              <a:rPr sz="1600" b="1" spc="-10" dirty="0">
                <a:latin typeface="BentonSans Bold"/>
                <a:cs typeface="BentonSans Bold"/>
              </a:rPr>
              <a:t>Headwinds</a:t>
            </a:r>
            <a:endParaRPr sz="1600">
              <a:latin typeface="BentonSans Bold"/>
              <a:cs typeface="BentonSans Bold"/>
            </a:endParaRPr>
          </a:p>
          <a:p>
            <a:pPr marL="12700">
              <a:lnSpc>
                <a:spcPts val="1910"/>
              </a:lnSpc>
            </a:pPr>
            <a:r>
              <a:rPr sz="1600" b="0" dirty="0">
                <a:latin typeface="BentonSans Book"/>
                <a:cs typeface="BentonSans Book"/>
              </a:rPr>
              <a:t>Global</a:t>
            </a:r>
            <a:r>
              <a:rPr sz="1600" b="0" spc="-40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manufacturing</a:t>
            </a:r>
            <a:r>
              <a:rPr sz="1600" b="0" spc="-3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conditions</a:t>
            </a:r>
            <a:r>
              <a:rPr sz="1600" b="0" spc="-3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also</a:t>
            </a:r>
            <a:r>
              <a:rPr sz="1600" b="0" spc="-40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stabilizing</a:t>
            </a:r>
            <a:endParaRPr sz="1600">
              <a:latin typeface="BentonSans Book"/>
              <a:cs typeface="BentonSans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3375" y="6510749"/>
            <a:ext cx="7969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dirty="0">
                <a:latin typeface="BentonSansCond Book"/>
                <a:cs typeface="BentonSansCond Book"/>
              </a:rPr>
              <a:t>Source:</a:t>
            </a:r>
            <a:r>
              <a:rPr sz="800" b="0" spc="-3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S&amp;P</a:t>
            </a:r>
            <a:r>
              <a:rPr sz="800" b="0" spc="-2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Global</a:t>
            </a:r>
            <a:endParaRPr sz="800">
              <a:latin typeface="BentonSansCond Book"/>
              <a:cs typeface="BentonSansCond Boo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53530" y="1754911"/>
            <a:ext cx="5498465" cy="3568700"/>
            <a:chOff x="3253530" y="1754911"/>
            <a:chExt cx="5498465" cy="3568700"/>
          </a:xfrm>
        </p:grpSpPr>
        <p:sp>
          <p:nvSpPr>
            <p:cNvPr id="5" name="object 5"/>
            <p:cNvSpPr/>
            <p:nvPr/>
          </p:nvSpPr>
          <p:spPr>
            <a:xfrm>
              <a:off x="3259183" y="1758086"/>
              <a:ext cx="5492750" cy="2764155"/>
            </a:xfrm>
            <a:custGeom>
              <a:avLst/>
              <a:gdLst/>
              <a:ahLst/>
              <a:cxnLst/>
              <a:rect l="l" t="t" r="r" b="b"/>
              <a:pathLst>
                <a:path w="5492750" h="2764154">
                  <a:moveTo>
                    <a:pt x="0" y="2763621"/>
                  </a:moveTo>
                  <a:lnTo>
                    <a:pt x="5492597" y="2763621"/>
                  </a:lnTo>
                </a:path>
                <a:path w="5492750" h="2764154">
                  <a:moveTo>
                    <a:pt x="0" y="1843125"/>
                  </a:moveTo>
                  <a:lnTo>
                    <a:pt x="5492597" y="1843125"/>
                  </a:lnTo>
                </a:path>
                <a:path w="5492750" h="2764154">
                  <a:moveTo>
                    <a:pt x="0" y="921105"/>
                  </a:moveTo>
                  <a:lnTo>
                    <a:pt x="5492597" y="921105"/>
                  </a:lnTo>
                </a:path>
                <a:path w="5492750" h="2764154">
                  <a:moveTo>
                    <a:pt x="0" y="0"/>
                  </a:moveTo>
                  <a:lnTo>
                    <a:pt x="5492597" y="0"/>
                  </a:lnTo>
                </a:path>
              </a:pathLst>
            </a:custGeom>
            <a:ln w="6350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72580" y="1807349"/>
              <a:ext cx="4822825" cy="3497579"/>
            </a:xfrm>
            <a:custGeom>
              <a:avLst/>
              <a:gdLst/>
              <a:ahLst/>
              <a:cxnLst/>
              <a:rect l="l" t="t" r="r" b="b"/>
              <a:pathLst>
                <a:path w="4822825" h="3497579">
                  <a:moveTo>
                    <a:pt x="0" y="1141590"/>
                  </a:moveTo>
                  <a:lnTo>
                    <a:pt x="26885" y="899274"/>
                  </a:lnTo>
                  <a:lnTo>
                    <a:pt x="54317" y="809358"/>
                  </a:lnTo>
                  <a:lnTo>
                    <a:pt x="80225" y="833742"/>
                  </a:lnTo>
                  <a:lnTo>
                    <a:pt x="107657" y="999858"/>
                  </a:lnTo>
                  <a:lnTo>
                    <a:pt x="133565" y="1152258"/>
                  </a:lnTo>
                  <a:lnTo>
                    <a:pt x="160997" y="1325994"/>
                  </a:lnTo>
                  <a:lnTo>
                    <a:pt x="186905" y="1473822"/>
                  </a:lnTo>
                  <a:lnTo>
                    <a:pt x="214337" y="1577454"/>
                  </a:lnTo>
                  <a:lnTo>
                    <a:pt x="241769" y="1655178"/>
                  </a:lnTo>
                  <a:lnTo>
                    <a:pt x="267677" y="1772526"/>
                  </a:lnTo>
                  <a:lnTo>
                    <a:pt x="295109" y="1795386"/>
                  </a:lnTo>
                  <a:lnTo>
                    <a:pt x="321017" y="1734426"/>
                  </a:lnTo>
                  <a:lnTo>
                    <a:pt x="348449" y="1629270"/>
                  </a:lnTo>
                  <a:lnTo>
                    <a:pt x="374357" y="1521066"/>
                  </a:lnTo>
                  <a:lnTo>
                    <a:pt x="401789" y="1525638"/>
                  </a:lnTo>
                  <a:lnTo>
                    <a:pt x="429221" y="1595742"/>
                  </a:lnTo>
                  <a:lnTo>
                    <a:pt x="455129" y="1755762"/>
                  </a:lnTo>
                  <a:lnTo>
                    <a:pt x="482561" y="1956930"/>
                  </a:lnTo>
                  <a:lnTo>
                    <a:pt x="508469" y="2062086"/>
                  </a:lnTo>
                  <a:lnTo>
                    <a:pt x="535901" y="2118474"/>
                  </a:lnTo>
                  <a:lnTo>
                    <a:pt x="563333" y="2107806"/>
                  </a:lnTo>
                  <a:lnTo>
                    <a:pt x="589241" y="2083422"/>
                  </a:lnTo>
                  <a:lnTo>
                    <a:pt x="616673" y="2036178"/>
                  </a:lnTo>
                  <a:lnTo>
                    <a:pt x="642581" y="1863966"/>
                  </a:lnTo>
                  <a:lnTo>
                    <a:pt x="670013" y="1757286"/>
                  </a:lnTo>
                  <a:lnTo>
                    <a:pt x="695921" y="1659750"/>
                  </a:lnTo>
                  <a:lnTo>
                    <a:pt x="723353" y="1700898"/>
                  </a:lnTo>
                  <a:lnTo>
                    <a:pt x="750785" y="1684134"/>
                  </a:lnTo>
                  <a:lnTo>
                    <a:pt x="776693" y="1676514"/>
                  </a:lnTo>
                  <a:lnTo>
                    <a:pt x="804125" y="1595742"/>
                  </a:lnTo>
                  <a:lnTo>
                    <a:pt x="830033" y="1511922"/>
                  </a:lnTo>
                  <a:lnTo>
                    <a:pt x="857465" y="1431150"/>
                  </a:lnTo>
                  <a:lnTo>
                    <a:pt x="884897" y="1379334"/>
                  </a:lnTo>
                  <a:lnTo>
                    <a:pt x="910805" y="1287894"/>
                  </a:lnTo>
                  <a:lnTo>
                    <a:pt x="938237" y="1172070"/>
                  </a:lnTo>
                  <a:lnTo>
                    <a:pt x="964145" y="1051674"/>
                  </a:lnTo>
                  <a:lnTo>
                    <a:pt x="991577" y="976998"/>
                  </a:lnTo>
                  <a:lnTo>
                    <a:pt x="1017485" y="989190"/>
                  </a:lnTo>
                  <a:lnTo>
                    <a:pt x="1044917" y="1062342"/>
                  </a:lnTo>
                  <a:lnTo>
                    <a:pt x="1072349" y="1170546"/>
                  </a:lnTo>
                  <a:lnTo>
                    <a:pt x="1098257" y="1187310"/>
                  </a:lnTo>
                  <a:lnTo>
                    <a:pt x="1125689" y="1193406"/>
                  </a:lnTo>
                  <a:lnTo>
                    <a:pt x="1151597" y="1156830"/>
                  </a:lnTo>
                  <a:lnTo>
                    <a:pt x="1179029" y="1191882"/>
                  </a:lnTo>
                  <a:lnTo>
                    <a:pt x="1204937" y="1201026"/>
                  </a:lnTo>
                  <a:lnTo>
                    <a:pt x="1232369" y="1287894"/>
                  </a:lnTo>
                  <a:lnTo>
                    <a:pt x="1259801" y="1350378"/>
                  </a:lnTo>
                  <a:lnTo>
                    <a:pt x="1285709" y="1385430"/>
                  </a:lnTo>
                  <a:lnTo>
                    <a:pt x="1313141" y="1370190"/>
                  </a:lnTo>
                  <a:lnTo>
                    <a:pt x="1339049" y="1333614"/>
                  </a:lnTo>
                  <a:lnTo>
                    <a:pt x="1366481" y="1359522"/>
                  </a:lnTo>
                  <a:lnTo>
                    <a:pt x="1393913" y="1391526"/>
                  </a:lnTo>
                  <a:lnTo>
                    <a:pt x="1419821" y="1449438"/>
                  </a:lnTo>
                  <a:lnTo>
                    <a:pt x="1447253" y="1431150"/>
                  </a:lnTo>
                  <a:lnTo>
                    <a:pt x="1473161" y="1444866"/>
                  </a:lnTo>
                  <a:lnTo>
                    <a:pt x="1500593" y="1444866"/>
                  </a:lnTo>
                  <a:lnTo>
                    <a:pt x="1526501" y="1418958"/>
                  </a:lnTo>
                  <a:lnTo>
                    <a:pt x="1553933" y="1393050"/>
                  </a:lnTo>
                  <a:lnTo>
                    <a:pt x="1581365" y="1376286"/>
                  </a:lnTo>
                  <a:lnTo>
                    <a:pt x="1607273" y="1406766"/>
                  </a:lnTo>
                  <a:lnTo>
                    <a:pt x="1634705" y="1499730"/>
                  </a:lnTo>
                  <a:lnTo>
                    <a:pt x="1660613" y="1569834"/>
                  </a:lnTo>
                  <a:lnTo>
                    <a:pt x="1688045" y="1668894"/>
                  </a:lnTo>
                  <a:lnTo>
                    <a:pt x="1715477" y="1696326"/>
                  </a:lnTo>
                  <a:lnTo>
                    <a:pt x="1741385" y="1681086"/>
                  </a:lnTo>
                  <a:lnTo>
                    <a:pt x="1768817" y="1623174"/>
                  </a:lnTo>
                  <a:lnTo>
                    <a:pt x="1794725" y="1566786"/>
                  </a:lnTo>
                  <a:lnTo>
                    <a:pt x="1822157" y="1543926"/>
                  </a:lnTo>
                  <a:lnTo>
                    <a:pt x="1848065" y="1470774"/>
                  </a:lnTo>
                  <a:lnTo>
                    <a:pt x="1875497" y="1367142"/>
                  </a:lnTo>
                  <a:lnTo>
                    <a:pt x="1902929" y="1229982"/>
                  </a:lnTo>
                  <a:lnTo>
                    <a:pt x="1928837" y="1135494"/>
                  </a:lnTo>
                  <a:lnTo>
                    <a:pt x="1956269" y="1060818"/>
                  </a:lnTo>
                  <a:lnTo>
                    <a:pt x="1982177" y="1051674"/>
                  </a:lnTo>
                  <a:lnTo>
                    <a:pt x="2009609" y="1051674"/>
                  </a:lnTo>
                  <a:lnTo>
                    <a:pt x="2037041" y="1050150"/>
                  </a:lnTo>
                  <a:lnTo>
                    <a:pt x="2062949" y="1051674"/>
                  </a:lnTo>
                  <a:lnTo>
                    <a:pt x="2090381" y="1063866"/>
                  </a:lnTo>
                  <a:lnTo>
                    <a:pt x="2116289" y="1059294"/>
                  </a:lnTo>
                  <a:lnTo>
                    <a:pt x="2143721" y="1013574"/>
                  </a:lnTo>
                  <a:lnTo>
                    <a:pt x="2169629" y="937374"/>
                  </a:lnTo>
                  <a:lnTo>
                    <a:pt x="2197061" y="838314"/>
                  </a:lnTo>
                  <a:lnTo>
                    <a:pt x="2224493" y="740778"/>
                  </a:lnTo>
                  <a:lnTo>
                    <a:pt x="2250401" y="673722"/>
                  </a:lnTo>
                  <a:lnTo>
                    <a:pt x="2277833" y="679818"/>
                  </a:lnTo>
                  <a:lnTo>
                    <a:pt x="2303741" y="762114"/>
                  </a:lnTo>
                  <a:lnTo>
                    <a:pt x="2331173" y="833742"/>
                  </a:lnTo>
                  <a:lnTo>
                    <a:pt x="2357081" y="894702"/>
                  </a:lnTo>
                  <a:lnTo>
                    <a:pt x="2384513" y="923658"/>
                  </a:lnTo>
                  <a:lnTo>
                    <a:pt x="2411945" y="990714"/>
                  </a:lnTo>
                  <a:lnTo>
                    <a:pt x="2437853" y="1048626"/>
                  </a:lnTo>
                  <a:lnTo>
                    <a:pt x="2465285" y="1094346"/>
                  </a:lnTo>
                  <a:lnTo>
                    <a:pt x="2491193" y="1147686"/>
                  </a:lnTo>
                  <a:lnTo>
                    <a:pt x="2518625" y="1205598"/>
                  </a:lnTo>
                  <a:lnTo>
                    <a:pt x="2546057" y="1284846"/>
                  </a:lnTo>
                  <a:lnTo>
                    <a:pt x="2571965" y="1370190"/>
                  </a:lnTo>
                  <a:lnTo>
                    <a:pt x="2599397" y="1519542"/>
                  </a:lnTo>
                  <a:lnTo>
                    <a:pt x="2625305" y="1667370"/>
                  </a:lnTo>
                  <a:lnTo>
                    <a:pt x="2652737" y="1758810"/>
                  </a:lnTo>
                  <a:lnTo>
                    <a:pt x="2678645" y="1830438"/>
                  </a:lnTo>
                  <a:lnTo>
                    <a:pt x="2706077" y="1892922"/>
                  </a:lnTo>
                  <a:lnTo>
                    <a:pt x="2733509" y="1993506"/>
                  </a:lnTo>
                  <a:lnTo>
                    <a:pt x="2759417" y="2020938"/>
                  </a:lnTo>
                  <a:lnTo>
                    <a:pt x="2786849" y="2040750"/>
                  </a:lnTo>
                  <a:lnTo>
                    <a:pt x="2812757" y="2040750"/>
                  </a:lnTo>
                  <a:lnTo>
                    <a:pt x="2840189" y="1990458"/>
                  </a:lnTo>
                  <a:lnTo>
                    <a:pt x="2867621" y="1956930"/>
                  </a:lnTo>
                  <a:lnTo>
                    <a:pt x="2893529" y="1891398"/>
                  </a:lnTo>
                  <a:lnTo>
                    <a:pt x="2920961" y="1894446"/>
                  </a:lnTo>
                  <a:lnTo>
                    <a:pt x="2946869" y="2089518"/>
                  </a:lnTo>
                  <a:lnTo>
                    <a:pt x="2974301" y="2883522"/>
                  </a:lnTo>
                  <a:lnTo>
                    <a:pt x="3000209" y="3496995"/>
                  </a:lnTo>
                  <a:lnTo>
                    <a:pt x="3027641" y="3470262"/>
                  </a:lnTo>
                  <a:lnTo>
                    <a:pt x="3055073" y="2670162"/>
                  </a:lnTo>
                  <a:lnTo>
                    <a:pt x="3080981" y="1953882"/>
                  </a:lnTo>
                  <a:lnTo>
                    <a:pt x="3108413" y="1600314"/>
                  </a:lnTo>
                  <a:lnTo>
                    <a:pt x="3134321" y="1415910"/>
                  </a:lnTo>
                  <a:lnTo>
                    <a:pt x="3161753" y="1252842"/>
                  </a:lnTo>
                  <a:lnTo>
                    <a:pt x="3187661" y="1088250"/>
                  </a:lnTo>
                  <a:lnTo>
                    <a:pt x="3215093" y="944994"/>
                  </a:lnTo>
                  <a:lnTo>
                    <a:pt x="3242525" y="786498"/>
                  </a:lnTo>
                  <a:lnTo>
                    <a:pt x="3268433" y="563994"/>
                  </a:lnTo>
                  <a:lnTo>
                    <a:pt x="3295865" y="309486"/>
                  </a:lnTo>
                  <a:lnTo>
                    <a:pt x="3321773" y="100698"/>
                  </a:lnTo>
                  <a:lnTo>
                    <a:pt x="3349205" y="35166"/>
                  </a:lnTo>
                  <a:lnTo>
                    <a:pt x="3376637" y="0"/>
                  </a:lnTo>
                  <a:lnTo>
                    <a:pt x="3402545" y="94602"/>
                  </a:lnTo>
                  <a:lnTo>
                    <a:pt x="3429977" y="243954"/>
                  </a:lnTo>
                  <a:lnTo>
                    <a:pt x="3455885" y="442074"/>
                  </a:lnTo>
                  <a:lnTo>
                    <a:pt x="3483317" y="525894"/>
                  </a:lnTo>
                  <a:lnTo>
                    <a:pt x="3509225" y="556374"/>
                  </a:lnTo>
                  <a:lnTo>
                    <a:pt x="3536657" y="576186"/>
                  </a:lnTo>
                  <a:lnTo>
                    <a:pt x="3564089" y="600570"/>
                  </a:lnTo>
                  <a:lnTo>
                    <a:pt x="3589997" y="606666"/>
                  </a:lnTo>
                  <a:lnTo>
                    <a:pt x="3617429" y="605142"/>
                  </a:lnTo>
                  <a:lnTo>
                    <a:pt x="3643337" y="696582"/>
                  </a:lnTo>
                  <a:lnTo>
                    <a:pt x="3670757" y="941946"/>
                  </a:lnTo>
                  <a:lnTo>
                    <a:pt x="3698201" y="1251318"/>
                  </a:lnTo>
                  <a:lnTo>
                    <a:pt x="3724109" y="1545450"/>
                  </a:lnTo>
                  <a:lnTo>
                    <a:pt x="3751541" y="1696326"/>
                  </a:lnTo>
                  <a:lnTo>
                    <a:pt x="3777449" y="1850250"/>
                  </a:lnTo>
                  <a:lnTo>
                    <a:pt x="3804881" y="2001126"/>
                  </a:lnTo>
                  <a:lnTo>
                    <a:pt x="3830789" y="2171814"/>
                  </a:lnTo>
                  <a:lnTo>
                    <a:pt x="3858221" y="2219058"/>
                  </a:lnTo>
                  <a:lnTo>
                    <a:pt x="3885653" y="2199246"/>
                  </a:lnTo>
                  <a:lnTo>
                    <a:pt x="3911561" y="2127618"/>
                  </a:lnTo>
                  <a:lnTo>
                    <a:pt x="3938993" y="2095614"/>
                  </a:lnTo>
                  <a:lnTo>
                    <a:pt x="3964901" y="2126094"/>
                  </a:lnTo>
                  <a:lnTo>
                    <a:pt x="3992333" y="2257158"/>
                  </a:lnTo>
                  <a:lnTo>
                    <a:pt x="4018241" y="2344026"/>
                  </a:lnTo>
                  <a:lnTo>
                    <a:pt x="4045673" y="2398890"/>
                  </a:lnTo>
                  <a:lnTo>
                    <a:pt x="4073105" y="2330310"/>
                  </a:lnTo>
                  <a:lnTo>
                    <a:pt x="4099013" y="2305926"/>
                  </a:lnTo>
                  <a:lnTo>
                    <a:pt x="4126445" y="2249538"/>
                  </a:lnTo>
                  <a:lnTo>
                    <a:pt x="4152353" y="2276970"/>
                  </a:lnTo>
                  <a:lnTo>
                    <a:pt x="4179785" y="2191626"/>
                  </a:lnTo>
                  <a:lnTo>
                    <a:pt x="4207217" y="2094090"/>
                  </a:lnTo>
                  <a:lnTo>
                    <a:pt x="4233125" y="1952358"/>
                  </a:lnTo>
                  <a:lnTo>
                    <a:pt x="4260557" y="1969122"/>
                  </a:lnTo>
                  <a:lnTo>
                    <a:pt x="4286465" y="1923402"/>
                  </a:lnTo>
                  <a:lnTo>
                    <a:pt x="4313897" y="1900542"/>
                  </a:lnTo>
                  <a:lnTo>
                    <a:pt x="4339805" y="1888350"/>
                  </a:lnTo>
                  <a:lnTo>
                    <a:pt x="4367237" y="1990458"/>
                  </a:lnTo>
                  <a:lnTo>
                    <a:pt x="4394657" y="2123046"/>
                  </a:lnTo>
                  <a:lnTo>
                    <a:pt x="4420577" y="2167242"/>
                  </a:lnTo>
                  <a:lnTo>
                    <a:pt x="4448009" y="2161146"/>
                  </a:lnTo>
                  <a:lnTo>
                    <a:pt x="4473917" y="2121522"/>
                  </a:lnTo>
                  <a:lnTo>
                    <a:pt x="4501349" y="2045322"/>
                  </a:lnTo>
                  <a:lnTo>
                    <a:pt x="4528781" y="1947786"/>
                  </a:lnTo>
                  <a:lnTo>
                    <a:pt x="4554689" y="1889874"/>
                  </a:lnTo>
                  <a:lnTo>
                    <a:pt x="4582121" y="1900542"/>
                  </a:lnTo>
                  <a:lnTo>
                    <a:pt x="4608029" y="1903590"/>
                  </a:lnTo>
                  <a:lnTo>
                    <a:pt x="4635461" y="1818246"/>
                  </a:lnTo>
                  <a:lnTo>
                    <a:pt x="4661357" y="1809102"/>
                  </a:lnTo>
                  <a:lnTo>
                    <a:pt x="4688801" y="1754238"/>
                  </a:lnTo>
                  <a:lnTo>
                    <a:pt x="4716233" y="1769478"/>
                  </a:lnTo>
                  <a:lnTo>
                    <a:pt x="4742141" y="1687182"/>
                  </a:lnTo>
                  <a:lnTo>
                    <a:pt x="4769573" y="1710042"/>
                  </a:lnTo>
                  <a:lnTo>
                    <a:pt x="4795481" y="1697850"/>
                  </a:lnTo>
                  <a:lnTo>
                    <a:pt x="4822761" y="1649082"/>
                  </a:lnTo>
                </a:path>
              </a:pathLst>
            </a:custGeom>
            <a:ln w="3810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72580" y="2674604"/>
              <a:ext cx="4822825" cy="1765300"/>
            </a:xfrm>
            <a:custGeom>
              <a:avLst/>
              <a:gdLst/>
              <a:ahLst/>
              <a:cxnLst/>
              <a:rect l="l" t="t" r="r" b="b"/>
              <a:pathLst>
                <a:path w="4822825" h="1765300">
                  <a:moveTo>
                    <a:pt x="0" y="0"/>
                  </a:moveTo>
                  <a:lnTo>
                    <a:pt x="26885" y="108216"/>
                  </a:lnTo>
                  <a:lnTo>
                    <a:pt x="54317" y="193560"/>
                  </a:lnTo>
                  <a:lnTo>
                    <a:pt x="80225" y="327672"/>
                  </a:lnTo>
                  <a:lnTo>
                    <a:pt x="107657" y="406920"/>
                  </a:lnTo>
                  <a:lnTo>
                    <a:pt x="133565" y="542556"/>
                  </a:lnTo>
                  <a:lnTo>
                    <a:pt x="160997" y="685812"/>
                  </a:lnTo>
                  <a:lnTo>
                    <a:pt x="186905" y="815352"/>
                  </a:lnTo>
                  <a:lnTo>
                    <a:pt x="214337" y="885456"/>
                  </a:lnTo>
                  <a:lnTo>
                    <a:pt x="241769" y="839736"/>
                  </a:lnTo>
                  <a:lnTo>
                    <a:pt x="267677" y="888504"/>
                  </a:lnTo>
                  <a:lnTo>
                    <a:pt x="295109" y="891552"/>
                  </a:lnTo>
                  <a:lnTo>
                    <a:pt x="321017" y="938796"/>
                  </a:lnTo>
                  <a:lnTo>
                    <a:pt x="348449" y="844308"/>
                  </a:lnTo>
                  <a:lnTo>
                    <a:pt x="374357" y="842784"/>
                  </a:lnTo>
                  <a:lnTo>
                    <a:pt x="401789" y="821448"/>
                  </a:lnTo>
                  <a:lnTo>
                    <a:pt x="429221" y="880884"/>
                  </a:lnTo>
                  <a:lnTo>
                    <a:pt x="455129" y="896124"/>
                  </a:lnTo>
                  <a:lnTo>
                    <a:pt x="482561" y="917460"/>
                  </a:lnTo>
                  <a:lnTo>
                    <a:pt x="508469" y="954036"/>
                  </a:lnTo>
                  <a:lnTo>
                    <a:pt x="535901" y="964704"/>
                  </a:lnTo>
                  <a:lnTo>
                    <a:pt x="563333" y="944892"/>
                  </a:lnTo>
                  <a:lnTo>
                    <a:pt x="589241" y="821448"/>
                  </a:lnTo>
                  <a:lnTo>
                    <a:pt x="616673" y="687336"/>
                  </a:lnTo>
                  <a:lnTo>
                    <a:pt x="642581" y="586752"/>
                  </a:lnTo>
                  <a:lnTo>
                    <a:pt x="670013" y="594372"/>
                  </a:lnTo>
                  <a:lnTo>
                    <a:pt x="695921" y="608088"/>
                  </a:lnTo>
                  <a:lnTo>
                    <a:pt x="723353" y="710196"/>
                  </a:lnTo>
                  <a:lnTo>
                    <a:pt x="750785" y="787920"/>
                  </a:lnTo>
                  <a:lnTo>
                    <a:pt x="776693" y="926604"/>
                  </a:lnTo>
                  <a:lnTo>
                    <a:pt x="804125" y="1045476"/>
                  </a:lnTo>
                  <a:lnTo>
                    <a:pt x="830033" y="1037856"/>
                  </a:lnTo>
                  <a:lnTo>
                    <a:pt x="857465" y="969276"/>
                  </a:lnTo>
                  <a:lnTo>
                    <a:pt x="884897" y="822972"/>
                  </a:lnTo>
                  <a:lnTo>
                    <a:pt x="910805" y="760488"/>
                  </a:lnTo>
                  <a:lnTo>
                    <a:pt x="938237" y="733056"/>
                  </a:lnTo>
                  <a:lnTo>
                    <a:pt x="964145" y="760488"/>
                  </a:lnTo>
                  <a:lnTo>
                    <a:pt x="991577" y="836688"/>
                  </a:lnTo>
                  <a:lnTo>
                    <a:pt x="1017485" y="926604"/>
                  </a:lnTo>
                  <a:lnTo>
                    <a:pt x="1044917" y="1001280"/>
                  </a:lnTo>
                  <a:lnTo>
                    <a:pt x="1072349" y="978420"/>
                  </a:lnTo>
                  <a:lnTo>
                    <a:pt x="1098257" y="883932"/>
                  </a:lnTo>
                  <a:lnTo>
                    <a:pt x="1125689" y="755916"/>
                  </a:lnTo>
                  <a:lnTo>
                    <a:pt x="1151597" y="719340"/>
                  </a:lnTo>
                  <a:lnTo>
                    <a:pt x="1179029" y="734580"/>
                  </a:lnTo>
                  <a:lnTo>
                    <a:pt x="1204937" y="768108"/>
                  </a:lnTo>
                  <a:lnTo>
                    <a:pt x="1232369" y="766584"/>
                  </a:lnTo>
                  <a:lnTo>
                    <a:pt x="1259801" y="769632"/>
                  </a:lnTo>
                  <a:lnTo>
                    <a:pt x="1285709" y="797064"/>
                  </a:lnTo>
                  <a:lnTo>
                    <a:pt x="1313141" y="789444"/>
                  </a:lnTo>
                  <a:lnTo>
                    <a:pt x="1339049" y="833640"/>
                  </a:lnTo>
                  <a:lnTo>
                    <a:pt x="1366481" y="899172"/>
                  </a:lnTo>
                  <a:lnTo>
                    <a:pt x="1393913" y="973848"/>
                  </a:lnTo>
                  <a:lnTo>
                    <a:pt x="1419821" y="979944"/>
                  </a:lnTo>
                  <a:lnTo>
                    <a:pt x="1447253" y="1011948"/>
                  </a:lnTo>
                  <a:lnTo>
                    <a:pt x="1473161" y="1088148"/>
                  </a:lnTo>
                  <a:lnTo>
                    <a:pt x="1500593" y="1179588"/>
                  </a:lnTo>
                  <a:lnTo>
                    <a:pt x="1526501" y="1185684"/>
                  </a:lnTo>
                  <a:lnTo>
                    <a:pt x="1553933" y="1147584"/>
                  </a:lnTo>
                  <a:lnTo>
                    <a:pt x="1581365" y="1112532"/>
                  </a:lnTo>
                  <a:lnTo>
                    <a:pt x="1607273" y="1089672"/>
                  </a:lnTo>
                  <a:lnTo>
                    <a:pt x="1634705" y="1106436"/>
                  </a:lnTo>
                  <a:lnTo>
                    <a:pt x="1660613" y="1033284"/>
                  </a:lnTo>
                  <a:lnTo>
                    <a:pt x="1688045" y="1011948"/>
                  </a:lnTo>
                  <a:lnTo>
                    <a:pt x="1715477" y="967752"/>
                  </a:lnTo>
                  <a:lnTo>
                    <a:pt x="1741385" y="1024140"/>
                  </a:lnTo>
                  <a:lnTo>
                    <a:pt x="1768817" y="978420"/>
                  </a:lnTo>
                  <a:lnTo>
                    <a:pt x="1794725" y="943368"/>
                  </a:lnTo>
                  <a:lnTo>
                    <a:pt x="1822157" y="873264"/>
                  </a:lnTo>
                  <a:lnTo>
                    <a:pt x="1848065" y="829068"/>
                  </a:lnTo>
                  <a:lnTo>
                    <a:pt x="1875497" y="790968"/>
                  </a:lnTo>
                  <a:lnTo>
                    <a:pt x="1902929" y="745248"/>
                  </a:lnTo>
                  <a:lnTo>
                    <a:pt x="1928837" y="762012"/>
                  </a:lnTo>
                  <a:lnTo>
                    <a:pt x="1956269" y="725436"/>
                  </a:lnTo>
                  <a:lnTo>
                    <a:pt x="1982177" y="698004"/>
                  </a:lnTo>
                  <a:lnTo>
                    <a:pt x="2009609" y="691908"/>
                  </a:lnTo>
                  <a:lnTo>
                    <a:pt x="2037041" y="745248"/>
                  </a:lnTo>
                  <a:lnTo>
                    <a:pt x="2062949" y="794016"/>
                  </a:lnTo>
                  <a:lnTo>
                    <a:pt x="2090381" y="794016"/>
                  </a:lnTo>
                  <a:lnTo>
                    <a:pt x="2116289" y="720864"/>
                  </a:lnTo>
                  <a:lnTo>
                    <a:pt x="2143721" y="685812"/>
                  </a:lnTo>
                  <a:lnTo>
                    <a:pt x="2169629" y="670572"/>
                  </a:lnTo>
                  <a:lnTo>
                    <a:pt x="2197061" y="681240"/>
                  </a:lnTo>
                  <a:lnTo>
                    <a:pt x="2224493" y="635520"/>
                  </a:lnTo>
                  <a:lnTo>
                    <a:pt x="2250401" y="597420"/>
                  </a:lnTo>
                  <a:lnTo>
                    <a:pt x="2277833" y="571512"/>
                  </a:lnTo>
                  <a:lnTo>
                    <a:pt x="2303741" y="618756"/>
                  </a:lnTo>
                  <a:lnTo>
                    <a:pt x="2331173" y="647712"/>
                  </a:lnTo>
                  <a:lnTo>
                    <a:pt x="2357081" y="696480"/>
                  </a:lnTo>
                  <a:lnTo>
                    <a:pt x="2384513" y="704100"/>
                  </a:lnTo>
                  <a:lnTo>
                    <a:pt x="2411945" y="720864"/>
                  </a:lnTo>
                  <a:lnTo>
                    <a:pt x="2437853" y="739152"/>
                  </a:lnTo>
                  <a:lnTo>
                    <a:pt x="2465285" y="797064"/>
                  </a:lnTo>
                  <a:lnTo>
                    <a:pt x="2491193" y="833640"/>
                  </a:lnTo>
                  <a:lnTo>
                    <a:pt x="2518625" y="845832"/>
                  </a:lnTo>
                  <a:lnTo>
                    <a:pt x="2546057" y="848880"/>
                  </a:lnTo>
                  <a:lnTo>
                    <a:pt x="2571965" y="911364"/>
                  </a:lnTo>
                  <a:lnTo>
                    <a:pt x="2599397" y="915936"/>
                  </a:lnTo>
                  <a:lnTo>
                    <a:pt x="2625305" y="864120"/>
                  </a:lnTo>
                  <a:lnTo>
                    <a:pt x="2652737" y="795540"/>
                  </a:lnTo>
                  <a:lnTo>
                    <a:pt x="2678645" y="801636"/>
                  </a:lnTo>
                  <a:lnTo>
                    <a:pt x="2706077" y="871740"/>
                  </a:lnTo>
                  <a:lnTo>
                    <a:pt x="2733509" y="900696"/>
                  </a:lnTo>
                  <a:lnTo>
                    <a:pt x="2759417" y="902220"/>
                  </a:lnTo>
                  <a:lnTo>
                    <a:pt x="2786849" y="836688"/>
                  </a:lnTo>
                  <a:lnTo>
                    <a:pt x="2812757" y="781824"/>
                  </a:lnTo>
                  <a:lnTo>
                    <a:pt x="2840189" y="743724"/>
                  </a:lnTo>
                  <a:lnTo>
                    <a:pt x="2867621" y="742200"/>
                  </a:lnTo>
                  <a:lnTo>
                    <a:pt x="2893529" y="746772"/>
                  </a:lnTo>
                  <a:lnTo>
                    <a:pt x="2920961" y="1141488"/>
                  </a:lnTo>
                  <a:lnTo>
                    <a:pt x="2946869" y="1255788"/>
                  </a:lnTo>
                  <a:lnTo>
                    <a:pt x="2974301" y="1764944"/>
                  </a:lnTo>
                  <a:lnTo>
                    <a:pt x="3000209" y="1717560"/>
                  </a:lnTo>
                  <a:lnTo>
                    <a:pt x="3027641" y="1682508"/>
                  </a:lnTo>
                  <a:lnTo>
                    <a:pt x="3055073" y="1146060"/>
                  </a:lnTo>
                  <a:lnTo>
                    <a:pt x="3080981" y="707148"/>
                  </a:lnTo>
                  <a:lnTo>
                    <a:pt x="3108413" y="516648"/>
                  </a:lnTo>
                  <a:lnTo>
                    <a:pt x="3134321" y="394728"/>
                  </a:lnTo>
                  <a:lnTo>
                    <a:pt x="3161753" y="310908"/>
                  </a:lnTo>
                  <a:lnTo>
                    <a:pt x="3187661" y="307860"/>
                  </a:lnTo>
                  <a:lnTo>
                    <a:pt x="3215093" y="390156"/>
                  </a:lnTo>
                  <a:lnTo>
                    <a:pt x="3242525" y="531888"/>
                  </a:lnTo>
                  <a:lnTo>
                    <a:pt x="3268433" y="627900"/>
                  </a:lnTo>
                  <a:lnTo>
                    <a:pt x="3295865" y="618756"/>
                  </a:lnTo>
                  <a:lnTo>
                    <a:pt x="3321773" y="591324"/>
                  </a:lnTo>
                  <a:lnTo>
                    <a:pt x="3349205" y="592848"/>
                  </a:lnTo>
                  <a:lnTo>
                    <a:pt x="3376637" y="688860"/>
                  </a:lnTo>
                  <a:lnTo>
                    <a:pt x="3402545" y="835164"/>
                  </a:lnTo>
                  <a:lnTo>
                    <a:pt x="3429977" y="862596"/>
                  </a:lnTo>
                  <a:lnTo>
                    <a:pt x="3455885" y="803160"/>
                  </a:lnTo>
                  <a:lnTo>
                    <a:pt x="3483317" y="705624"/>
                  </a:lnTo>
                  <a:lnTo>
                    <a:pt x="3509225" y="652284"/>
                  </a:lnTo>
                  <a:lnTo>
                    <a:pt x="3536657" y="752868"/>
                  </a:lnTo>
                  <a:lnTo>
                    <a:pt x="3564089" y="769632"/>
                  </a:lnTo>
                  <a:lnTo>
                    <a:pt x="3589997" y="920508"/>
                  </a:lnTo>
                  <a:lnTo>
                    <a:pt x="3617429" y="1036332"/>
                  </a:lnTo>
                  <a:lnTo>
                    <a:pt x="3643337" y="1124724"/>
                  </a:lnTo>
                  <a:lnTo>
                    <a:pt x="3670757" y="972324"/>
                  </a:lnTo>
                  <a:lnTo>
                    <a:pt x="3698201" y="807732"/>
                  </a:lnTo>
                  <a:lnTo>
                    <a:pt x="3724109" y="765060"/>
                  </a:lnTo>
                  <a:lnTo>
                    <a:pt x="3751541" y="905268"/>
                  </a:lnTo>
                  <a:lnTo>
                    <a:pt x="3777449" y="967752"/>
                  </a:lnTo>
                  <a:lnTo>
                    <a:pt x="3804881" y="996708"/>
                  </a:lnTo>
                  <a:lnTo>
                    <a:pt x="3830789" y="972324"/>
                  </a:lnTo>
                  <a:lnTo>
                    <a:pt x="3858221" y="967752"/>
                  </a:lnTo>
                  <a:lnTo>
                    <a:pt x="3885653" y="847356"/>
                  </a:lnTo>
                  <a:lnTo>
                    <a:pt x="3911561" y="792492"/>
                  </a:lnTo>
                  <a:lnTo>
                    <a:pt x="3938993" y="754392"/>
                  </a:lnTo>
                  <a:lnTo>
                    <a:pt x="3964901" y="768108"/>
                  </a:lnTo>
                  <a:lnTo>
                    <a:pt x="3992333" y="745248"/>
                  </a:lnTo>
                  <a:lnTo>
                    <a:pt x="4018241" y="763536"/>
                  </a:lnTo>
                  <a:lnTo>
                    <a:pt x="4045673" y="766584"/>
                  </a:lnTo>
                  <a:lnTo>
                    <a:pt x="4073105" y="775728"/>
                  </a:lnTo>
                  <a:lnTo>
                    <a:pt x="4099013" y="783348"/>
                  </a:lnTo>
                  <a:lnTo>
                    <a:pt x="4126445" y="810780"/>
                  </a:lnTo>
                  <a:lnTo>
                    <a:pt x="4152353" y="807732"/>
                  </a:lnTo>
                  <a:lnTo>
                    <a:pt x="4179785" y="743724"/>
                  </a:lnTo>
                  <a:lnTo>
                    <a:pt x="4207217" y="711720"/>
                  </a:lnTo>
                  <a:lnTo>
                    <a:pt x="4233125" y="647712"/>
                  </a:lnTo>
                  <a:lnTo>
                    <a:pt x="4260557" y="594372"/>
                  </a:lnTo>
                  <a:lnTo>
                    <a:pt x="4286465" y="565416"/>
                  </a:lnTo>
                  <a:lnTo>
                    <a:pt x="4313897" y="557796"/>
                  </a:lnTo>
                  <a:lnTo>
                    <a:pt x="4339805" y="638568"/>
                  </a:lnTo>
                  <a:lnTo>
                    <a:pt x="4367237" y="708672"/>
                  </a:lnTo>
                  <a:lnTo>
                    <a:pt x="4394657" y="847356"/>
                  </a:lnTo>
                  <a:lnTo>
                    <a:pt x="4420577" y="850404"/>
                  </a:lnTo>
                  <a:lnTo>
                    <a:pt x="4448009" y="800112"/>
                  </a:lnTo>
                  <a:lnTo>
                    <a:pt x="4473917" y="730008"/>
                  </a:lnTo>
                  <a:lnTo>
                    <a:pt x="4501349" y="719340"/>
                  </a:lnTo>
                  <a:lnTo>
                    <a:pt x="4528781" y="746772"/>
                  </a:lnTo>
                  <a:lnTo>
                    <a:pt x="4554689" y="723912"/>
                  </a:lnTo>
                  <a:lnTo>
                    <a:pt x="4582121" y="745248"/>
                  </a:lnTo>
                  <a:lnTo>
                    <a:pt x="4608029" y="861072"/>
                  </a:lnTo>
                  <a:lnTo>
                    <a:pt x="4635461" y="920508"/>
                  </a:lnTo>
                  <a:lnTo>
                    <a:pt x="4661357" y="941844"/>
                  </a:lnTo>
                  <a:lnTo>
                    <a:pt x="4688801" y="838212"/>
                  </a:lnTo>
                  <a:lnTo>
                    <a:pt x="4716233" y="786396"/>
                  </a:lnTo>
                  <a:lnTo>
                    <a:pt x="4742141" y="723912"/>
                  </a:lnTo>
                  <a:lnTo>
                    <a:pt x="4769573" y="751344"/>
                  </a:lnTo>
                  <a:lnTo>
                    <a:pt x="4795481" y="798588"/>
                  </a:lnTo>
                  <a:lnTo>
                    <a:pt x="4822761" y="830592"/>
                  </a:lnTo>
                </a:path>
              </a:pathLst>
            </a:custGeom>
            <a:ln w="38099">
              <a:solidFill>
                <a:srgbClr val="70C5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58351" y="3594277"/>
              <a:ext cx="5486400" cy="0"/>
            </a:xfrm>
            <a:custGeom>
              <a:avLst/>
              <a:gdLst/>
              <a:ahLst/>
              <a:cxnLst/>
              <a:rect l="l" t="t" r="r" b="b"/>
              <a:pathLst>
                <a:path w="5486400">
                  <a:moveTo>
                    <a:pt x="0" y="0"/>
                  </a:moveTo>
                  <a:lnTo>
                    <a:pt x="5486400" y="0"/>
                  </a:lnTo>
                </a:path>
              </a:pathLst>
            </a:custGeom>
            <a:ln w="38100">
              <a:solidFill>
                <a:srgbClr val="F1A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3259183" y="5443048"/>
            <a:ext cx="5492750" cy="0"/>
          </a:xfrm>
          <a:custGeom>
            <a:avLst/>
            <a:gdLst/>
            <a:ahLst/>
            <a:cxnLst/>
            <a:rect l="l" t="t" r="r" b="b"/>
            <a:pathLst>
              <a:path w="5492750">
                <a:moveTo>
                  <a:pt x="0" y="0"/>
                </a:moveTo>
                <a:lnTo>
                  <a:pt x="5492597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46881" y="5358212"/>
            <a:ext cx="1333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40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52701" y="4436994"/>
            <a:ext cx="1276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45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48208" y="3515775"/>
            <a:ext cx="1320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50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54028" y="2594557"/>
            <a:ext cx="12573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55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46064" y="1673339"/>
            <a:ext cx="13335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60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22506" y="5488297"/>
            <a:ext cx="1016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11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37816" y="5488297"/>
            <a:ext cx="1143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12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59048" y="5488297"/>
            <a:ext cx="1149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13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80177" y="5488297"/>
            <a:ext cx="1155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14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02328" y="5488297"/>
            <a:ext cx="1143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22743" y="5488297"/>
            <a:ext cx="1162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16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46425" y="5488297"/>
            <a:ext cx="1123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17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65819" y="5488297"/>
            <a:ext cx="1162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18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87255" y="5488297"/>
            <a:ext cx="1162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19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00727" y="5488297"/>
            <a:ext cx="1320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31352" y="5488297"/>
            <a:ext cx="4413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7660" algn="l"/>
              </a:tabLst>
            </a:pPr>
            <a:r>
              <a:rPr sz="800" b="0" spc="-25" dirty="0">
                <a:latin typeface="BentonSansCond Light"/>
                <a:cs typeface="BentonSansCond Light"/>
              </a:rPr>
              <a:t>21</a:t>
            </a:r>
            <a:r>
              <a:rPr sz="800" b="0" dirty="0">
                <a:latin typeface="BentonSansCond Light"/>
                <a:cs typeface="BentonSansCond Light"/>
              </a:rPr>
              <a:t>	</a:t>
            </a:r>
            <a:r>
              <a:rPr sz="800" b="0" spc="-25" dirty="0">
                <a:latin typeface="BentonSansCond Light"/>
                <a:cs typeface="BentonSansCond Light"/>
              </a:rPr>
              <a:t>22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67894" y="5488297"/>
            <a:ext cx="12636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23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89024" y="5488297"/>
            <a:ext cx="1276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24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711174" y="5488297"/>
            <a:ext cx="1257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031589" y="5488297"/>
            <a:ext cx="1282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26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55272" y="5488297"/>
            <a:ext cx="1238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27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674665" y="5488297"/>
            <a:ext cx="1282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28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246537" y="1486122"/>
            <a:ext cx="140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latin typeface="BentonSans Book"/>
                <a:cs typeface="BentonSans Book"/>
              </a:rPr>
              <a:t>Markit</a:t>
            </a:r>
            <a:r>
              <a:rPr sz="1200" b="0" spc="-2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PMI,</a:t>
            </a:r>
            <a:r>
              <a:rPr sz="1200" b="0" spc="-4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3m</a:t>
            </a:r>
            <a:r>
              <a:rPr sz="1200" b="0" spc="-25" dirty="0">
                <a:latin typeface="BentonSans Book"/>
                <a:cs typeface="BentonSans Book"/>
              </a:rPr>
              <a:t> </a:t>
            </a:r>
            <a:r>
              <a:rPr sz="1200" b="0" spc="-20" dirty="0">
                <a:latin typeface="BentonSans Book"/>
                <a:cs typeface="BentonSans Book"/>
              </a:rPr>
              <a:t>avg.</a:t>
            </a:r>
            <a:endParaRPr sz="1200">
              <a:latin typeface="BentonSans Book"/>
              <a:cs typeface="BentonSans Boo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172488" y="5816582"/>
            <a:ext cx="49275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latin typeface="BentonSans Medium"/>
                <a:cs typeface="BentonSans Medium"/>
              </a:rPr>
              <a:t>Emerging</a:t>
            </a:r>
            <a:endParaRPr sz="800">
              <a:latin typeface="BentonSans Medium"/>
              <a:cs typeface="BentonSans Medium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71836" y="5825976"/>
            <a:ext cx="7524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10" dirty="0">
                <a:latin typeface="BentonSans Medium"/>
                <a:cs typeface="BentonSans Medium"/>
              </a:rPr>
              <a:t>Developed</a:t>
            </a:r>
            <a:r>
              <a:rPr sz="800" b="0" spc="35" dirty="0">
                <a:latin typeface="BentonSans Medium"/>
                <a:cs typeface="BentonSans Medium"/>
              </a:rPr>
              <a:t> </a:t>
            </a:r>
            <a:r>
              <a:rPr sz="800" b="0" spc="-25" dirty="0">
                <a:latin typeface="BentonSans Medium"/>
                <a:cs typeface="BentonSans Medium"/>
              </a:rPr>
              <a:t>PMI</a:t>
            </a:r>
            <a:endParaRPr sz="800">
              <a:latin typeface="BentonSans Medium"/>
              <a:cs typeface="BentonSans Medium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642446" y="5889878"/>
            <a:ext cx="182880" cy="45720"/>
          </a:xfrm>
          <a:custGeom>
            <a:avLst/>
            <a:gdLst/>
            <a:ahLst/>
            <a:cxnLst/>
            <a:rect l="l" t="t" r="r" b="b"/>
            <a:pathLst>
              <a:path w="182879" h="45720">
                <a:moveTo>
                  <a:pt x="182879" y="0"/>
                </a:moveTo>
                <a:lnTo>
                  <a:pt x="0" y="0"/>
                </a:lnTo>
                <a:lnTo>
                  <a:pt x="0" y="45720"/>
                </a:lnTo>
                <a:lnTo>
                  <a:pt x="182879" y="45720"/>
                </a:lnTo>
                <a:lnTo>
                  <a:pt x="182879" y="0"/>
                </a:lnTo>
                <a:close/>
              </a:path>
            </a:pathLst>
          </a:custGeom>
          <a:solidFill>
            <a:srgbClr val="007C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940843" y="5882360"/>
            <a:ext cx="182880" cy="45720"/>
          </a:xfrm>
          <a:custGeom>
            <a:avLst/>
            <a:gdLst/>
            <a:ahLst/>
            <a:cxnLst/>
            <a:rect l="l" t="t" r="r" b="b"/>
            <a:pathLst>
              <a:path w="182879" h="45720">
                <a:moveTo>
                  <a:pt x="182879" y="0"/>
                </a:moveTo>
                <a:lnTo>
                  <a:pt x="0" y="0"/>
                </a:lnTo>
                <a:lnTo>
                  <a:pt x="0" y="45719"/>
                </a:lnTo>
                <a:lnTo>
                  <a:pt x="182879" y="45719"/>
                </a:lnTo>
                <a:lnTo>
                  <a:pt x="182879" y="0"/>
                </a:lnTo>
                <a:close/>
              </a:path>
            </a:pathLst>
          </a:custGeom>
          <a:solidFill>
            <a:srgbClr val="70C5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586755" y="7033655"/>
            <a:ext cx="1134745" cy="41338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689610" marR="6985" indent="-10160">
              <a:lnSpc>
                <a:spcPct val="109400"/>
              </a:lnSpc>
              <a:spcBef>
                <a:spcPts val="5"/>
              </a:spcBef>
            </a:pPr>
            <a:r>
              <a:rPr sz="600" b="0" spc="-10" dirty="0">
                <a:latin typeface="BentonSansCond Light"/>
                <a:cs typeface="BentonSansCond Light"/>
              </a:rPr>
              <a:t>S0000043508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P0000140438</a:t>
            </a:r>
            <a:endParaRPr sz="600">
              <a:latin typeface="BentonSansCond Light"/>
              <a:cs typeface="BentonSansCond Light"/>
            </a:endParaRPr>
          </a:p>
          <a:p>
            <a:pPr marL="12700" marR="5080" indent="657860">
              <a:lnSpc>
                <a:spcPts val="790"/>
              </a:lnSpc>
              <a:spcBef>
                <a:spcPts val="25"/>
              </a:spcBef>
            </a:pPr>
            <a:r>
              <a:rPr sz="600" b="0" dirty="0">
                <a:latin typeface="BentonSansCond Light"/>
                <a:cs typeface="BentonSansCond Light"/>
              </a:rPr>
              <a:t>PPT/</a:t>
            </a:r>
            <a:r>
              <a:rPr sz="600" b="0" spc="225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Tmpl</a:t>
            </a:r>
            <a:r>
              <a:rPr sz="600" b="0" spc="-5" dirty="0">
                <a:latin typeface="BentonSansCond Light"/>
                <a:cs typeface="BentonSansCond Light"/>
              </a:rPr>
              <a:t> </a:t>
            </a:r>
            <a:r>
              <a:rPr sz="600" b="0" spc="-25" dirty="0">
                <a:latin typeface="BentonSansCond Light"/>
                <a:cs typeface="BentonSansCond Light"/>
              </a:rPr>
              <a:t>1.6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Copyright</a:t>
            </a:r>
            <a:r>
              <a:rPr sz="600" b="0" dirty="0">
                <a:latin typeface="BentonSansCond Light"/>
                <a:cs typeface="BentonSansCond Light"/>
              </a:rPr>
              <a:t> © 2026 All</a:t>
            </a:r>
            <a:r>
              <a:rPr sz="600" b="0" spc="20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Rights</a:t>
            </a:r>
            <a:r>
              <a:rPr sz="600" b="0" spc="5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Reserved</a:t>
            </a:r>
            <a:endParaRPr sz="600">
              <a:latin typeface="BentonSansCond Light"/>
              <a:cs typeface="BentonSansCond Ligh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258874" y="7266914"/>
            <a:ext cx="103505" cy="20320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b="0" spc="-50" dirty="0">
                <a:latin typeface="BentonSansCond Light"/>
                <a:cs typeface="BentonSansCond Light"/>
              </a:rPr>
              <a:t>8</a:t>
            </a:r>
            <a:endParaRPr sz="1200">
              <a:latin typeface="BentonSansCond Light"/>
              <a:cs typeface="BentonSansCond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3386" y="332655"/>
            <a:ext cx="6022340" cy="50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95"/>
              </a:spcBef>
            </a:pPr>
            <a:r>
              <a:rPr sz="1600" b="1" spc="-20" dirty="0">
                <a:latin typeface="BentonSans Bold"/>
                <a:cs typeface="BentonSans Bold"/>
              </a:rPr>
              <a:t>Mid-</a:t>
            </a:r>
            <a:r>
              <a:rPr sz="1600" b="1" dirty="0">
                <a:latin typeface="BentonSans Bold"/>
                <a:cs typeface="BentonSans Bold"/>
              </a:rPr>
              <a:t>term</a:t>
            </a:r>
            <a:r>
              <a:rPr sz="1600" b="1" spc="-20" dirty="0">
                <a:latin typeface="BentonSans Bold"/>
                <a:cs typeface="BentonSans Bold"/>
              </a:rPr>
              <a:t> </a:t>
            </a:r>
            <a:r>
              <a:rPr sz="1600" b="1" spc="-10" dirty="0">
                <a:latin typeface="BentonSans Bold"/>
                <a:cs typeface="BentonSans Bold"/>
              </a:rPr>
              <a:t>Election</a:t>
            </a:r>
            <a:r>
              <a:rPr sz="1600" b="1" spc="-60" dirty="0">
                <a:latin typeface="BentonSans Bold"/>
                <a:cs typeface="BentonSans Bold"/>
              </a:rPr>
              <a:t> </a:t>
            </a:r>
            <a:r>
              <a:rPr sz="1600" b="1" spc="-50" dirty="0">
                <a:latin typeface="BentonSans Bold"/>
                <a:cs typeface="BentonSans Bold"/>
              </a:rPr>
              <a:t>Year:</a:t>
            </a:r>
            <a:r>
              <a:rPr sz="1600" b="1" spc="-30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Risks</a:t>
            </a:r>
            <a:r>
              <a:rPr sz="1600" b="1" spc="-25" dirty="0">
                <a:latin typeface="BentonSans Bold"/>
                <a:cs typeface="BentonSans Bold"/>
              </a:rPr>
              <a:t> </a:t>
            </a:r>
            <a:r>
              <a:rPr sz="1600" b="1" dirty="0">
                <a:latin typeface="BentonSans Bold"/>
                <a:cs typeface="BentonSans Bold"/>
              </a:rPr>
              <a:t>and</a:t>
            </a:r>
            <a:r>
              <a:rPr sz="1600" b="1" spc="-20" dirty="0">
                <a:latin typeface="BentonSans Bold"/>
                <a:cs typeface="BentonSans Bold"/>
              </a:rPr>
              <a:t> </a:t>
            </a:r>
            <a:r>
              <a:rPr sz="1600" b="1" spc="-10" dirty="0">
                <a:latin typeface="BentonSans Bold"/>
                <a:cs typeface="BentonSans Bold"/>
              </a:rPr>
              <a:t>Opportunities</a:t>
            </a:r>
            <a:endParaRPr sz="1600">
              <a:latin typeface="BentonSans Bold"/>
              <a:cs typeface="BentonSans Bold"/>
            </a:endParaRPr>
          </a:p>
          <a:p>
            <a:pPr marL="12700">
              <a:lnSpc>
                <a:spcPts val="1910"/>
              </a:lnSpc>
            </a:pPr>
            <a:r>
              <a:rPr sz="1600" b="0" spc="-10" dirty="0">
                <a:latin typeface="BentonSans Book"/>
                <a:cs typeface="BentonSans Book"/>
              </a:rPr>
              <a:t>Energy</a:t>
            </a:r>
            <a:r>
              <a:rPr sz="1600" b="0" spc="-55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expenditures</a:t>
            </a:r>
            <a:r>
              <a:rPr sz="1600" b="0" spc="-35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were</a:t>
            </a:r>
            <a:r>
              <a:rPr sz="1600" b="0" spc="-35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contained</a:t>
            </a:r>
            <a:r>
              <a:rPr sz="1600" b="0" spc="-4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coming</a:t>
            </a:r>
            <a:r>
              <a:rPr sz="1600" b="0" spc="-4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into</a:t>
            </a:r>
            <a:r>
              <a:rPr sz="1600" b="0" spc="-45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the</a:t>
            </a:r>
            <a:r>
              <a:rPr sz="1600" b="0" spc="-50" dirty="0">
                <a:latin typeface="BentonSans Book"/>
                <a:cs typeface="BentonSans Book"/>
              </a:rPr>
              <a:t> </a:t>
            </a:r>
            <a:r>
              <a:rPr sz="1600" b="0" dirty="0">
                <a:latin typeface="BentonSans Book"/>
                <a:cs typeface="BentonSans Book"/>
              </a:rPr>
              <a:t>Iran</a:t>
            </a:r>
            <a:r>
              <a:rPr sz="1600" b="0" spc="-35" dirty="0">
                <a:latin typeface="BentonSans Book"/>
                <a:cs typeface="BentonSans Book"/>
              </a:rPr>
              <a:t> </a:t>
            </a:r>
            <a:r>
              <a:rPr sz="1600" b="0" spc="-10" dirty="0">
                <a:latin typeface="BentonSans Book"/>
                <a:cs typeface="BentonSans Book"/>
              </a:rPr>
              <a:t>conflict</a:t>
            </a:r>
            <a:endParaRPr sz="1600">
              <a:latin typeface="BentonSans Book"/>
              <a:cs typeface="BentonSans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3375" y="6256749"/>
            <a:ext cx="2165350" cy="40132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65"/>
              </a:spcBef>
            </a:pPr>
            <a:r>
              <a:rPr sz="800" b="0" spc="-10" dirty="0">
                <a:latin typeface="BentonSansCond Book"/>
                <a:cs typeface="BentonSansCond Book"/>
              </a:rPr>
              <a:t>Sources:</a:t>
            </a:r>
            <a:r>
              <a:rPr sz="800" b="0" spc="1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Sources:</a:t>
            </a:r>
            <a:r>
              <a:rPr sz="800" b="0" dirty="0">
                <a:latin typeface="BentonSansCond Book"/>
                <a:cs typeface="BentonSansCond Book"/>
              </a:rPr>
              <a:t> Energy</a:t>
            </a:r>
            <a:r>
              <a:rPr sz="800" b="0" spc="5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Information</a:t>
            </a:r>
            <a:r>
              <a:rPr sz="800" b="0" spc="3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Administration,</a:t>
            </a:r>
            <a:r>
              <a:rPr sz="800" b="0" spc="50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Bureau</a:t>
            </a:r>
            <a:r>
              <a:rPr sz="800" b="0" spc="2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of</a:t>
            </a:r>
            <a:r>
              <a:rPr sz="800" b="0" spc="2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Economic</a:t>
            </a:r>
            <a:r>
              <a:rPr sz="800" b="0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Analysis,</a:t>
            </a:r>
            <a:r>
              <a:rPr sz="800" b="0" spc="3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Chicago</a:t>
            </a:r>
            <a:r>
              <a:rPr sz="800" b="0" spc="35" dirty="0">
                <a:latin typeface="BentonSansCond Book"/>
                <a:cs typeface="BentonSansCond Book"/>
              </a:rPr>
              <a:t> </a:t>
            </a:r>
            <a:r>
              <a:rPr sz="800" b="0" spc="-10" dirty="0">
                <a:latin typeface="BentonSansCond Book"/>
                <a:cs typeface="BentonSansCond Book"/>
              </a:rPr>
              <a:t>Mercantile</a:t>
            </a:r>
            <a:r>
              <a:rPr sz="800" b="0" spc="50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Exch,</a:t>
            </a:r>
            <a:r>
              <a:rPr sz="800" b="0" spc="-2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IMF</a:t>
            </a:r>
            <a:r>
              <a:rPr sz="800" b="0" spc="-2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WMC</a:t>
            </a:r>
            <a:r>
              <a:rPr sz="800" b="0" spc="-30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| *YE</a:t>
            </a:r>
            <a:r>
              <a:rPr sz="800" b="0" spc="-3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oil</a:t>
            </a:r>
            <a:r>
              <a:rPr sz="800" b="0" spc="-5" dirty="0">
                <a:latin typeface="BentonSansCond Book"/>
                <a:cs typeface="BentonSansCond Book"/>
              </a:rPr>
              <a:t> </a:t>
            </a:r>
            <a:r>
              <a:rPr sz="800" b="0" dirty="0">
                <a:latin typeface="BentonSansCond Book"/>
                <a:cs typeface="BentonSansCond Book"/>
              </a:rPr>
              <a:t>price of</a:t>
            </a:r>
            <a:r>
              <a:rPr sz="800" b="0" spc="-30" dirty="0">
                <a:latin typeface="BentonSansCond Book"/>
                <a:cs typeface="BentonSansCond Book"/>
              </a:rPr>
              <a:t> </a:t>
            </a:r>
            <a:r>
              <a:rPr sz="800" b="0" spc="-20" dirty="0">
                <a:latin typeface="BentonSansCond Book"/>
                <a:cs typeface="BentonSansCond Book"/>
              </a:rPr>
              <a:t>$130</a:t>
            </a:r>
            <a:endParaRPr sz="800">
              <a:latin typeface="BentonSansCond Book"/>
              <a:cs typeface="BentonSansCond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49576" y="1341651"/>
            <a:ext cx="18249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0" spc="-30" dirty="0">
                <a:latin typeface="BentonSans Book"/>
                <a:cs typeface="BentonSans Book"/>
              </a:rPr>
              <a:t>Total</a:t>
            </a:r>
            <a:r>
              <a:rPr sz="1200" b="0" spc="-4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Energy</a:t>
            </a:r>
            <a:r>
              <a:rPr sz="1200" b="0" spc="-60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expenditures </a:t>
            </a:r>
            <a:r>
              <a:rPr sz="1200" b="0" dirty="0">
                <a:latin typeface="BentonSans Book"/>
                <a:cs typeface="BentonSans Book"/>
              </a:rPr>
              <a:t>as</a:t>
            </a:r>
            <a:r>
              <a:rPr sz="1200" b="0" spc="-2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share</a:t>
            </a:r>
            <a:r>
              <a:rPr sz="1200" b="0" spc="-3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of</a:t>
            </a:r>
            <a:r>
              <a:rPr sz="1200" b="0" spc="-3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US</a:t>
            </a:r>
            <a:r>
              <a:rPr sz="1200" b="0" spc="-35" dirty="0">
                <a:latin typeface="BentonSans Book"/>
                <a:cs typeface="BentonSans Book"/>
              </a:rPr>
              <a:t> </a:t>
            </a:r>
            <a:r>
              <a:rPr sz="1200" b="0" spc="-25" dirty="0">
                <a:latin typeface="BentonSans Book"/>
                <a:cs typeface="BentonSans Book"/>
              </a:rPr>
              <a:t>GDP</a:t>
            </a:r>
            <a:endParaRPr sz="1200">
              <a:latin typeface="BentonSans Book"/>
              <a:cs typeface="BentonSans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66027" y="1350794"/>
            <a:ext cx="18249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0" spc="-30" dirty="0">
                <a:latin typeface="BentonSans Book"/>
                <a:cs typeface="BentonSans Book"/>
              </a:rPr>
              <a:t>Total</a:t>
            </a:r>
            <a:r>
              <a:rPr sz="1200" b="0" spc="-4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Energy</a:t>
            </a:r>
            <a:r>
              <a:rPr sz="1200" b="0" spc="-60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expenditures </a:t>
            </a:r>
            <a:r>
              <a:rPr sz="1200" b="0" dirty="0">
                <a:latin typeface="BentonSans Book"/>
                <a:cs typeface="BentonSans Book"/>
              </a:rPr>
              <a:t>as</a:t>
            </a:r>
            <a:r>
              <a:rPr sz="1200" b="0" spc="-15" dirty="0">
                <a:latin typeface="BentonSans Book"/>
                <a:cs typeface="BentonSans Book"/>
              </a:rPr>
              <a:t> </a:t>
            </a:r>
            <a:r>
              <a:rPr sz="1200" b="0" spc="-10" dirty="0">
                <a:latin typeface="BentonSans Book"/>
                <a:cs typeface="BentonSans Book"/>
              </a:rPr>
              <a:t>share</a:t>
            </a:r>
            <a:r>
              <a:rPr sz="1200" b="0" spc="-25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of</a:t>
            </a:r>
            <a:r>
              <a:rPr sz="1200" b="0" spc="-20" dirty="0">
                <a:latin typeface="BentonSans Book"/>
                <a:cs typeface="BentonSans Book"/>
              </a:rPr>
              <a:t> </a:t>
            </a:r>
            <a:r>
              <a:rPr sz="1200" b="0" dirty="0">
                <a:latin typeface="BentonSans Book"/>
                <a:cs typeface="BentonSans Book"/>
              </a:rPr>
              <a:t>Global</a:t>
            </a:r>
            <a:r>
              <a:rPr sz="1200" b="0" spc="-20" dirty="0">
                <a:latin typeface="BentonSans Book"/>
                <a:cs typeface="BentonSans Book"/>
              </a:rPr>
              <a:t> </a:t>
            </a:r>
            <a:r>
              <a:rPr sz="1200" b="0" spc="-25" dirty="0">
                <a:latin typeface="BentonSans Book"/>
                <a:cs typeface="BentonSans Book"/>
              </a:rPr>
              <a:t>GDP</a:t>
            </a:r>
            <a:endParaRPr sz="1200">
              <a:latin typeface="BentonSans Book"/>
              <a:cs typeface="BentonSans Boo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989271" y="2093722"/>
            <a:ext cx="2653665" cy="2861310"/>
            <a:chOff x="2989271" y="2093722"/>
            <a:chExt cx="2653665" cy="2861310"/>
          </a:xfrm>
        </p:grpSpPr>
        <p:sp>
          <p:nvSpPr>
            <p:cNvPr id="7" name="object 7"/>
            <p:cNvSpPr/>
            <p:nvPr/>
          </p:nvSpPr>
          <p:spPr>
            <a:xfrm>
              <a:off x="2989271" y="2203704"/>
              <a:ext cx="2653665" cy="2607945"/>
            </a:xfrm>
            <a:custGeom>
              <a:avLst/>
              <a:gdLst/>
              <a:ahLst/>
              <a:cxnLst/>
              <a:rect l="l" t="t" r="r" b="b"/>
              <a:pathLst>
                <a:path w="2653665" h="2607945">
                  <a:moveTo>
                    <a:pt x="0" y="2607564"/>
                  </a:moveTo>
                  <a:lnTo>
                    <a:pt x="2653068" y="2607564"/>
                  </a:lnTo>
                </a:path>
                <a:path w="2653665" h="2607945">
                  <a:moveTo>
                    <a:pt x="0" y="2281428"/>
                  </a:moveTo>
                  <a:lnTo>
                    <a:pt x="2653068" y="2281428"/>
                  </a:lnTo>
                </a:path>
                <a:path w="2653665" h="2607945">
                  <a:moveTo>
                    <a:pt x="0" y="1955292"/>
                  </a:moveTo>
                  <a:lnTo>
                    <a:pt x="2653068" y="1955292"/>
                  </a:lnTo>
                </a:path>
                <a:path w="2653665" h="2607945">
                  <a:moveTo>
                    <a:pt x="0" y="1630680"/>
                  </a:moveTo>
                  <a:lnTo>
                    <a:pt x="2653068" y="1630680"/>
                  </a:lnTo>
                </a:path>
                <a:path w="2653665" h="2607945">
                  <a:moveTo>
                    <a:pt x="0" y="1304544"/>
                  </a:moveTo>
                  <a:lnTo>
                    <a:pt x="2653068" y="1304544"/>
                  </a:lnTo>
                </a:path>
                <a:path w="2653665" h="2607945">
                  <a:moveTo>
                    <a:pt x="0" y="978408"/>
                  </a:moveTo>
                  <a:lnTo>
                    <a:pt x="2653068" y="978408"/>
                  </a:lnTo>
                </a:path>
                <a:path w="2653665" h="2607945">
                  <a:moveTo>
                    <a:pt x="0" y="652272"/>
                  </a:moveTo>
                  <a:lnTo>
                    <a:pt x="2653068" y="652272"/>
                  </a:lnTo>
                </a:path>
                <a:path w="2653665" h="2607945">
                  <a:moveTo>
                    <a:pt x="0" y="326136"/>
                  </a:moveTo>
                  <a:lnTo>
                    <a:pt x="2653068" y="326136"/>
                  </a:lnTo>
                </a:path>
                <a:path w="2653665" h="2607945">
                  <a:moveTo>
                    <a:pt x="0" y="0"/>
                  </a:moveTo>
                  <a:lnTo>
                    <a:pt x="2653068" y="0"/>
                  </a:lnTo>
                </a:path>
              </a:pathLst>
            </a:custGeom>
            <a:ln w="6350">
              <a:solidFill>
                <a:srgbClr val="D3D3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10668" y="2106422"/>
              <a:ext cx="2439670" cy="2835910"/>
            </a:xfrm>
            <a:custGeom>
              <a:avLst/>
              <a:gdLst/>
              <a:ahLst/>
              <a:cxnLst/>
              <a:rect l="l" t="t" r="r" b="b"/>
              <a:pathLst>
                <a:path w="2439670" h="2835910">
                  <a:moveTo>
                    <a:pt x="0" y="1825498"/>
                  </a:moveTo>
                  <a:lnTo>
                    <a:pt x="43434" y="1825498"/>
                  </a:lnTo>
                  <a:lnTo>
                    <a:pt x="86106" y="1825498"/>
                  </a:lnTo>
                  <a:lnTo>
                    <a:pt x="128778" y="1759966"/>
                  </a:lnTo>
                  <a:lnTo>
                    <a:pt x="171450" y="1107694"/>
                  </a:lnTo>
                  <a:lnTo>
                    <a:pt x="214122" y="1010158"/>
                  </a:lnTo>
                  <a:lnTo>
                    <a:pt x="256794" y="944626"/>
                  </a:lnTo>
                  <a:lnTo>
                    <a:pt x="299466" y="880618"/>
                  </a:lnTo>
                  <a:lnTo>
                    <a:pt x="342138" y="1010158"/>
                  </a:lnTo>
                  <a:lnTo>
                    <a:pt x="384810" y="652018"/>
                  </a:lnTo>
                  <a:lnTo>
                    <a:pt x="427481" y="65278"/>
                  </a:lnTo>
                  <a:lnTo>
                    <a:pt x="470154" y="0"/>
                  </a:lnTo>
                  <a:lnTo>
                    <a:pt x="512826" y="162814"/>
                  </a:lnTo>
                  <a:lnTo>
                    <a:pt x="557022" y="586486"/>
                  </a:lnTo>
                  <a:lnTo>
                    <a:pt x="599694" y="815086"/>
                  </a:lnTo>
                  <a:lnTo>
                    <a:pt x="642366" y="1042162"/>
                  </a:lnTo>
                  <a:lnTo>
                    <a:pt x="685038" y="1596898"/>
                  </a:lnTo>
                  <a:lnTo>
                    <a:pt x="727710" y="1662430"/>
                  </a:lnTo>
                  <a:lnTo>
                    <a:pt x="770382" y="1759966"/>
                  </a:lnTo>
                  <a:lnTo>
                    <a:pt x="813054" y="1791970"/>
                  </a:lnTo>
                  <a:lnTo>
                    <a:pt x="855726" y="1727962"/>
                  </a:lnTo>
                  <a:lnTo>
                    <a:pt x="898397" y="1825498"/>
                  </a:lnTo>
                  <a:lnTo>
                    <a:pt x="941069" y="1955038"/>
                  </a:lnTo>
                  <a:lnTo>
                    <a:pt x="983741" y="1988566"/>
                  </a:lnTo>
                  <a:lnTo>
                    <a:pt x="1026413" y="2086102"/>
                  </a:lnTo>
                  <a:lnTo>
                    <a:pt x="1069086" y="2151634"/>
                  </a:lnTo>
                  <a:lnTo>
                    <a:pt x="1113282" y="2086102"/>
                  </a:lnTo>
                  <a:lnTo>
                    <a:pt x="1155954" y="2183638"/>
                  </a:lnTo>
                  <a:lnTo>
                    <a:pt x="1198626" y="2444242"/>
                  </a:lnTo>
                  <a:lnTo>
                    <a:pt x="1241298" y="2444242"/>
                  </a:lnTo>
                  <a:lnTo>
                    <a:pt x="1283970" y="2151634"/>
                  </a:lnTo>
                  <a:lnTo>
                    <a:pt x="1326642" y="2183638"/>
                  </a:lnTo>
                  <a:lnTo>
                    <a:pt x="1369314" y="2346706"/>
                  </a:lnTo>
                  <a:lnTo>
                    <a:pt x="1411986" y="2183638"/>
                  </a:lnTo>
                  <a:lnTo>
                    <a:pt x="1454658" y="2020570"/>
                  </a:lnTo>
                  <a:lnTo>
                    <a:pt x="1497330" y="1727962"/>
                  </a:lnTo>
                  <a:lnTo>
                    <a:pt x="1540002" y="1596898"/>
                  </a:lnTo>
                  <a:lnTo>
                    <a:pt x="1582674" y="1564894"/>
                  </a:lnTo>
                  <a:lnTo>
                    <a:pt x="1625346" y="1238758"/>
                  </a:lnTo>
                  <a:lnTo>
                    <a:pt x="1669542" y="1923034"/>
                  </a:lnTo>
                  <a:lnTo>
                    <a:pt x="1712214" y="1694434"/>
                  </a:lnTo>
                  <a:lnTo>
                    <a:pt x="1754886" y="1433830"/>
                  </a:lnTo>
                  <a:lnTo>
                    <a:pt x="1797558" y="1628902"/>
                  </a:lnTo>
                  <a:lnTo>
                    <a:pt x="1840230" y="1662430"/>
                  </a:lnTo>
                  <a:lnTo>
                    <a:pt x="1882902" y="1759966"/>
                  </a:lnTo>
                  <a:lnTo>
                    <a:pt x="1925574" y="2313178"/>
                  </a:lnTo>
                  <a:lnTo>
                    <a:pt x="1968245" y="2541778"/>
                  </a:lnTo>
                  <a:lnTo>
                    <a:pt x="2010918" y="2444242"/>
                  </a:lnTo>
                  <a:lnTo>
                    <a:pt x="2053589" y="2313178"/>
                  </a:lnTo>
                  <a:lnTo>
                    <a:pt x="2096262" y="2476246"/>
                  </a:lnTo>
                  <a:lnTo>
                    <a:pt x="2138934" y="2802382"/>
                  </a:lnTo>
                  <a:lnTo>
                    <a:pt x="2183130" y="2509774"/>
                  </a:lnTo>
                  <a:lnTo>
                    <a:pt x="2225802" y="2183638"/>
                  </a:lnTo>
                  <a:lnTo>
                    <a:pt x="2268474" y="2509774"/>
                  </a:lnTo>
                  <a:lnTo>
                    <a:pt x="2311146" y="2672842"/>
                  </a:lnTo>
                  <a:lnTo>
                    <a:pt x="2353818" y="2736850"/>
                  </a:lnTo>
                  <a:lnTo>
                    <a:pt x="2396490" y="2736850"/>
                  </a:lnTo>
                  <a:lnTo>
                    <a:pt x="2439111" y="2835325"/>
                  </a:lnTo>
                </a:path>
              </a:pathLst>
            </a:custGeom>
            <a:ln w="2540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4981" y="3873849"/>
              <a:ext cx="183819" cy="179184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2989271" y="1878291"/>
            <a:ext cx="2653665" cy="0"/>
          </a:xfrm>
          <a:custGeom>
            <a:avLst/>
            <a:gdLst/>
            <a:ahLst/>
            <a:cxnLst/>
            <a:rect l="l" t="t" r="r" b="b"/>
            <a:pathLst>
              <a:path w="2653665">
                <a:moveTo>
                  <a:pt x="0" y="0"/>
                </a:moveTo>
                <a:lnTo>
                  <a:pt x="2653068" y="0"/>
                </a:lnTo>
              </a:path>
            </a:pathLst>
          </a:custGeom>
          <a:ln w="6350">
            <a:solidFill>
              <a:srgbClr val="D3D3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89271" y="5137286"/>
            <a:ext cx="2653665" cy="0"/>
          </a:xfrm>
          <a:custGeom>
            <a:avLst/>
            <a:gdLst/>
            <a:ahLst/>
            <a:cxnLst/>
            <a:rect l="l" t="t" r="r" b="b"/>
            <a:pathLst>
              <a:path w="2653665">
                <a:moveTo>
                  <a:pt x="0" y="0"/>
                </a:moveTo>
                <a:lnTo>
                  <a:pt x="2653068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832533" y="5052449"/>
            <a:ext cx="768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4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33860" y="4726521"/>
            <a:ext cx="755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31716" y="4400592"/>
            <a:ext cx="7810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6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36004" y="4074663"/>
            <a:ext cx="736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7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31818" y="3748734"/>
            <a:ext cx="7747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8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31716" y="3422806"/>
            <a:ext cx="7810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9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90668" y="3096877"/>
            <a:ext cx="120014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10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08844" y="2770948"/>
            <a:ext cx="10160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11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96284" y="2445019"/>
            <a:ext cx="11430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12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95774" y="2119091"/>
            <a:ext cx="1149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13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95059" y="1793162"/>
            <a:ext cx="11557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25" dirty="0">
                <a:latin typeface="BentonSansCond Light"/>
                <a:cs typeface="BentonSansCond Light"/>
              </a:rPr>
              <a:t>14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01660" y="5182127"/>
            <a:ext cx="27946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dirty="0">
                <a:latin typeface="BentonSansCond Light"/>
                <a:cs typeface="BentonSansCond Light"/>
              </a:rPr>
              <a:t>1970</a:t>
            </a:r>
            <a:r>
              <a:rPr sz="800" b="0" spc="345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1976</a:t>
            </a:r>
            <a:r>
              <a:rPr sz="800" b="0" spc="360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1982</a:t>
            </a:r>
            <a:r>
              <a:rPr sz="800" b="0" spc="335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1988</a:t>
            </a:r>
            <a:r>
              <a:rPr sz="800" b="0" spc="335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1994</a:t>
            </a:r>
            <a:r>
              <a:rPr sz="800" b="0" spc="240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2000</a:t>
            </a:r>
            <a:r>
              <a:rPr sz="800" b="0" spc="165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2006</a:t>
            </a:r>
            <a:r>
              <a:rPr sz="800" b="0" spc="254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2012</a:t>
            </a:r>
            <a:r>
              <a:rPr sz="800" b="0" spc="330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2018</a:t>
            </a:r>
            <a:r>
              <a:rPr sz="800" b="0" spc="275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2024</a:t>
            </a:r>
            <a:r>
              <a:rPr sz="800" b="0" spc="210" dirty="0">
                <a:latin typeface="BentonSansCond Light"/>
                <a:cs typeface="BentonSansCond Light"/>
              </a:rPr>
              <a:t> </a:t>
            </a:r>
            <a:r>
              <a:rPr sz="800" b="0" spc="-20" dirty="0">
                <a:latin typeface="BentonSansCond Light"/>
                <a:cs typeface="BentonSansCond Light"/>
              </a:rPr>
              <a:t>2030</a:t>
            </a:r>
            <a:endParaRPr sz="800">
              <a:latin typeface="BentonSansCond Light"/>
              <a:cs typeface="BentonSansCond Ligh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522275" y="2007322"/>
            <a:ext cx="2569210" cy="2807335"/>
            <a:chOff x="6522275" y="2007322"/>
            <a:chExt cx="2569210" cy="2807335"/>
          </a:xfrm>
        </p:grpSpPr>
        <p:sp>
          <p:nvSpPr>
            <p:cNvPr id="25" name="object 25"/>
            <p:cNvSpPr/>
            <p:nvPr/>
          </p:nvSpPr>
          <p:spPr>
            <a:xfrm>
              <a:off x="6550376" y="2153412"/>
              <a:ext cx="2541270" cy="2658110"/>
            </a:xfrm>
            <a:custGeom>
              <a:avLst/>
              <a:gdLst/>
              <a:ahLst/>
              <a:cxnLst/>
              <a:rect l="l" t="t" r="r" b="b"/>
              <a:pathLst>
                <a:path w="2541270" h="2658110">
                  <a:moveTo>
                    <a:pt x="0" y="2657856"/>
                  </a:moveTo>
                  <a:lnTo>
                    <a:pt x="2540660" y="2657856"/>
                  </a:lnTo>
                </a:path>
                <a:path w="2541270" h="2658110">
                  <a:moveTo>
                    <a:pt x="0" y="2278380"/>
                  </a:moveTo>
                  <a:lnTo>
                    <a:pt x="2540660" y="2278380"/>
                  </a:lnTo>
                </a:path>
                <a:path w="2541270" h="2658110">
                  <a:moveTo>
                    <a:pt x="0" y="1898904"/>
                  </a:moveTo>
                  <a:lnTo>
                    <a:pt x="2540660" y="1898904"/>
                  </a:lnTo>
                </a:path>
                <a:path w="2541270" h="2658110">
                  <a:moveTo>
                    <a:pt x="0" y="1517904"/>
                  </a:moveTo>
                  <a:lnTo>
                    <a:pt x="2540660" y="1517904"/>
                  </a:lnTo>
                </a:path>
                <a:path w="2541270" h="2658110">
                  <a:moveTo>
                    <a:pt x="0" y="1138428"/>
                  </a:moveTo>
                  <a:lnTo>
                    <a:pt x="2540660" y="1138428"/>
                  </a:lnTo>
                </a:path>
                <a:path w="2541270" h="2658110">
                  <a:moveTo>
                    <a:pt x="0" y="758951"/>
                  </a:moveTo>
                  <a:lnTo>
                    <a:pt x="2540660" y="758951"/>
                  </a:lnTo>
                </a:path>
                <a:path w="2541270" h="2658110">
                  <a:moveTo>
                    <a:pt x="0" y="379475"/>
                  </a:moveTo>
                  <a:lnTo>
                    <a:pt x="2540660" y="379475"/>
                  </a:lnTo>
                </a:path>
                <a:path w="2541270" h="2658110">
                  <a:moveTo>
                    <a:pt x="0" y="0"/>
                  </a:moveTo>
                  <a:lnTo>
                    <a:pt x="2540660" y="0"/>
                  </a:lnTo>
                </a:path>
              </a:pathLst>
            </a:custGeom>
            <a:ln w="6350">
              <a:solidFill>
                <a:srgbClr val="D3D3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69920" y="2054694"/>
              <a:ext cx="2345690" cy="2673350"/>
            </a:xfrm>
            <a:custGeom>
              <a:avLst/>
              <a:gdLst/>
              <a:ahLst/>
              <a:cxnLst/>
              <a:rect l="l" t="t" r="r" b="b"/>
              <a:pathLst>
                <a:path w="2345690" h="2673350">
                  <a:moveTo>
                    <a:pt x="0" y="2447201"/>
                  </a:moveTo>
                  <a:lnTo>
                    <a:pt x="39662" y="2474633"/>
                  </a:lnTo>
                  <a:lnTo>
                    <a:pt x="77762" y="2492921"/>
                  </a:lnTo>
                  <a:lnTo>
                    <a:pt x="117386" y="2459393"/>
                  </a:lnTo>
                  <a:lnTo>
                    <a:pt x="157010" y="2456345"/>
                  </a:lnTo>
                  <a:lnTo>
                    <a:pt x="195110" y="2439581"/>
                  </a:lnTo>
                  <a:lnTo>
                    <a:pt x="234734" y="2482253"/>
                  </a:lnTo>
                  <a:lnTo>
                    <a:pt x="274358" y="2454821"/>
                  </a:lnTo>
                  <a:lnTo>
                    <a:pt x="312458" y="1523657"/>
                  </a:lnTo>
                  <a:lnTo>
                    <a:pt x="352082" y="1569377"/>
                  </a:lnTo>
                  <a:lnTo>
                    <a:pt x="390182" y="1413929"/>
                  </a:lnTo>
                  <a:lnTo>
                    <a:pt x="429806" y="1420025"/>
                  </a:lnTo>
                  <a:lnTo>
                    <a:pt x="469430" y="1514513"/>
                  </a:lnTo>
                  <a:lnTo>
                    <a:pt x="507530" y="939965"/>
                  </a:lnTo>
                  <a:lnTo>
                    <a:pt x="547154" y="0"/>
                  </a:lnTo>
                  <a:lnTo>
                    <a:pt x="586778" y="430949"/>
                  </a:lnTo>
                  <a:lnTo>
                    <a:pt x="624878" y="773849"/>
                  </a:lnTo>
                  <a:lnTo>
                    <a:pt x="664502" y="1052741"/>
                  </a:lnTo>
                  <a:lnTo>
                    <a:pt x="704126" y="1141133"/>
                  </a:lnTo>
                  <a:lnTo>
                    <a:pt x="742226" y="1258481"/>
                  </a:lnTo>
                  <a:lnTo>
                    <a:pt x="781850" y="2118017"/>
                  </a:lnTo>
                  <a:lnTo>
                    <a:pt x="821474" y="2000669"/>
                  </a:lnTo>
                  <a:lnTo>
                    <a:pt x="859574" y="2285657"/>
                  </a:lnTo>
                  <a:lnTo>
                    <a:pt x="899198" y="2192693"/>
                  </a:lnTo>
                  <a:lnTo>
                    <a:pt x="938822" y="2057057"/>
                  </a:lnTo>
                  <a:lnTo>
                    <a:pt x="976922" y="2276513"/>
                  </a:lnTo>
                  <a:lnTo>
                    <a:pt x="1016546" y="2354237"/>
                  </a:lnTo>
                  <a:lnTo>
                    <a:pt x="1054646" y="2476157"/>
                  </a:lnTo>
                  <a:lnTo>
                    <a:pt x="1094270" y="2541689"/>
                  </a:lnTo>
                  <a:lnTo>
                    <a:pt x="1133894" y="2521877"/>
                  </a:lnTo>
                  <a:lnTo>
                    <a:pt x="1171994" y="2419769"/>
                  </a:lnTo>
                  <a:lnTo>
                    <a:pt x="1211618" y="2462441"/>
                  </a:lnTo>
                  <a:lnTo>
                    <a:pt x="1251242" y="2672765"/>
                  </a:lnTo>
                  <a:lnTo>
                    <a:pt x="1289342" y="2515781"/>
                  </a:lnTo>
                  <a:lnTo>
                    <a:pt x="1328966" y="2165261"/>
                  </a:lnTo>
                  <a:lnTo>
                    <a:pt x="1368590" y="2311565"/>
                  </a:lnTo>
                  <a:lnTo>
                    <a:pt x="1406690" y="2361857"/>
                  </a:lnTo>
                  <a:lnTo>
                    <a:pt x="1446314" y="2259749"/>
                  </a:lnTo>
                  <a:lnTo>
                    <a:pt x="1485938" y="2005241"/>
                  </a:lnTo>
                  <a:lnTo>
                    <a:pt x="1524038" y="1668437"/>
                  </a:lnTo>
                  <a:lnTo>
                    <a:pt x="1563662" y="1502321"/>
                  </a:lnTo>
                  <a:lnTo>
                    <a:pt x="1603286" y="1452029"/>
                  </a:lnTo>
                  <a:lnTo>
                    <a:pt x="1641386" y="999401"/>
                  </a:lnTo>
                  <a:lnTo>
                    <a:pt x="1681010" y="1915325"/>
                  </a:lnTo>
                  <a:lnTo>
                    <a:pt x="1719110" y="1604429"/>
                  </a:lnTo>
                  <a:lnTo>
                    <a:pt x="1758734" y="1389545"/>
                  </a:lnTo>
                  <a:lnTo>
                    <a:pt x="1798358" y="1426121"/>
                  </a:lnTo>
                  <a:lnTo>
                    <a:pt x="1836458" y="1372781"/>
                  </a:lnTo>
                  <a:lnTo>
                    <a:pt x="1876082" y="1482509"/>
                  </a:lnTo>
                  <a:lnTo>
                    <a:pt x="1915706" y="2274989"/>
                  </a:lnTo>
                  <a:lnTo>
                    <a:pt x="1953806" y="2375573"/>
                  </a:lnTo>
                  <a:lnTo>
                    <a:pt x="1993430" y="2233841"/>
                  </a:lnTo>
                  <a:lnTo>
                    <a:pt x="2033054" y="2041817"/>
                  </a:lnTo>
                  <a:lnTo>
                    <a:pt x="2071154" y="2223173"/>
                  </a:lnTo>
                  <a:lnTo>
                    <a:pt x="2110778" y="2576741"/>
                  </a:lnTo>
                  <a:lnTo>
                    <a:pt x="2150402" y="2078393"/>
                  </a:lnTo>
                  <a:lnTo>
                    <a:pt x="2188502" y="1801025"/>
                  </a:lnTo>
                  <a:lnTo>
                    <a:pt x="2228126" y="2058581"/>
                  </a:lnTo>
                  <a:lnTo>
                    <a:pt x="2267750" y="2121065"/>
                  </a:lnTo>
                  <a:lnTo>
                    <a:pt x="2305850" y="2297849"/>
                  </a:lnTo>
                  <a:lnTo>
                    <a:pt x="2345232" y="2323757"/>
                  </a:lnTo>
                </a:path>
              </a:pathLst>
            </a:custGeom>
            <a:ln w="2540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22275" y="4447246"/>
              <a:ext cx="369062" cy="14808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34695" y="3421594"/>
              <a:ext cx="251714" cy="25018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29767" y="2947630"/>
              <a:ext cx="94742" cy="9474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69391" y="2007322"/>
              <a:ext cx="94742" cy="9474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09015" y="2438614"/>
              <a:ext cx="94742" cy="9474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47115" y="2781513"/>
              <a:ext cx="94742" cy="9474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86739" y="3060405"/>
              <a:ext cx="134366" cy="18313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64463" y="3266145"/>
              <a:ext cx="94742" cy="9474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04087" y="4125681"/>
              <a:ext cx="94742" cy="9474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3711" y="4008333"/>
              <a:ext cx="94742" cy="94741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384986" y="4296496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196" y="0"/>
                  </a:moveTo>
                  <a:lnTo>
                    <a:pt x="0" y="44196"/>
                  </a:lnTo>
                  <a:lnTo>
                    <a:pt x="44196" y="88392"/>
                  </a:lnTo>
                  <a:lnTo>
                    <a:pt x="88392" y="44196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007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384986" y="4296496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196" y="0"/>
                  </a:moveTo>
                  <a:lnTo>
                    <a:pt x="88392" y="44196"/>
                  </a:lnTo>
                  <a:lnTo>
                    <a:pt x="44196" y="88392"/>
                  </a:lnTo>
                  <a:lnTo>
                    <a:pt x="0" y="44196"/>
                  </a:lnTo>
                  <a:lnTo>
                    <a:pt x="44196" y="0"/>
                  </a:lnTo>
                  <a:close/>
                </a:path>
              </a:pathLst>
            </a:custGeom>
            <a:ln w="635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424610" y="4203532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196" y="0"/>
                  </a:moveTo>
                  <a:lnTo>
                    <a:pt x="0" y="44196"/>
                  </a:lnTo>
                  <a:lnTo>
                    <a:pt x="44196" y="88392"/>
                  </a:lnTo>
                  <a:lnTo>
                    <a:pt x="88392" y="44196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007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424610" y="4203532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196" y="0"/>
                  </a:moveTo>
                  <a:lnTo>
                    <a:pt x="88392" y="44196"/>
                  </a:lnTo>
                  <a:lnTo>
                    <a:pt x="44196" y="88392"/>
                  </a:lnTo>
                  <a:lnTo>
                    <a:pt x="0" y="44196"/>
                  </a:lnTo>
                  <a:lnTo>
                    <a:pt x="44196" y="0"/>
                  </a:lnTo>
                  <a:close/>
                </a:path>
              </a:pathLst>
            </a:custGeom>
            <a:ln w="635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61059" y="4064721"/>
              <a:ext cx="94742" cy="9474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502334" y="4287352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196" y="0"/>
                  </a:moveTo>
                  <a:lnTo>
                    <a:pt x="0" y="44196"/>
                  </a:lnTo>
                  <a:lnTo>
                    <a:pt x="44196" y="88392"/>
                  </a:lnTo>
                  <a:lnTo>
                    <a:pt x="88392" y="44196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007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502334" y="4287352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196" y="0"/>
                  </a:moveTo>
                  <a:lnTo>
                    <a:pt x="88392" y="44196"/>
                  </a:lnTo>
                  <a:lnTo>
                    <a:pt x="44196" y="88392"/>
                  </a:lnTo>
                  <a:lnTo>
                    <a:pt x="0" y="44196"/>
                  </a:lnTo>
                  <a:lnTo>
                    <a:pt x="44196" y="0"/>
                  </a:lnTo>
                  <a:close/>
                </a:path>
              </a:pathLst>
            </a:custGeom>
            <a:ln w="635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541958" y="4365076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196" y="0"/>
                  </a:moveTo>
                  <a:lnTo>
                    <a:pt x="0" y="44196"/>
                  </a:lnTo>
                  <a:lnTo>
                    <a:pt x="44196" y="88392"/>
                  </a:lnTo>
                  <a:lnTo>
                    <a:pt x="88392" y="44196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007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541958" y="4365076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196" y="0"/>
                  </a:moveTo>
                  <a:lnTo>
                    <a:pt x="88392" y="44196"/>
                  </a:lnTo>
                  <a:lnTo>
                    <a:pt x="44196" y="88392"/>
                  </a:lnTo>
                  <a:lnTo>
                    <a:pt x="0" y="44196"/>
                  </a:lnTo>
                  <a:lnTo>
                    <a:pt x="44196" y="0"/>
                  </a:lnTo>
                  <a:close/>
                </a:path>
              </a:pathLst>
            </a:custGeom>
            <a:ln w="635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580058" y="4486996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196" y="0"/>
                  </a:moveTo>
                  <a:lnTo>
                    <a:pt x="0" y="44196"/>
                  </a:lnTo>
                  <a:lnTo>
                    <a:pt x="44196" y="88392"/>
                  </a:lnTo>
                  <a:lnTo>
                    <a:pt x="88392" y="44196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007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580058" y="4486996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196" y="0"/>
                  </a:moveTo>
                  <a:lnTo>
                    <a:pt x="88392" y="44196"/>
                  </a:lnTo>
                  <a:lnTo>
                    <a:pt x="44196" y="88392"/>
                  </a:lnTo>
                  <a:lnTo>
                    <a:pt x="0" y="44196"/>
                  </a:lnTo>
                  <a:lnTo>
                    <a:pt x="44196" y="0"/>
                  </a:lnTo>
                  <a:close/>
                </a:path>
              </a:pathLst>
            </a:custGeom>
            <a:ln w="635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619682" y="4552528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196" y="0"/>
                  </a:moveTo>
                  <a:lnTo>
                    <a:pt x="0" y="44195"/>
                  </a:lnTo>
                  <a:lnTo>
                    <a:pt x="44196" y="88391"/>
                  </a:lnTo>
                  <a:lnTo>
                    <a:pt x="88392" y="44195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007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619682" y="4552528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196" y="0"/>
                  </a:moveTo>
                  <a:lnTo>
                    <a:pt x="88392" y="44195"/>
                  </a:lnTo>
                  <a:lnTo>
                    <a:pt x="44196" y="88391"/>
                  </a:lnTo>
                  <a:lnTo>
                    <a:pt x="0" y="44195"/>
                  </a:lnTo>
                  <a:lnTo>
                    <a:pt x="44196" y="0"/>
                  </a:lnTo>
                  <a:close/>
                </a:path>
              </a:pathLst>
            </a:custGeom>
            <a:ln w="635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659306" y="4532716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196" y="0"/>
                  </a:moveTo>
                  <a:lnTo>
                    <a:pt x="0" y="44196"/>
                  </a:lnTo>
                  <a:lnTo>
                    <a:pt x="44196" y="88392"/>
                  </a:lnTo>
                  <a:lnTo>
                    <a:pt x="88392" y="44196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007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659306" y="4532716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196" y="0"/>
                  </a:moveTo>
                  <a:lnTo>
                    <a:pt x="88392" y="44196"/>
                  </a:lnTo>
                  <a:lnTo>
                    <a:pt x="44196" y="88392"/>
                  </a:lnTo>
                  <a:lnTo>
                    <a:pt x="0" y="44196"/>
                  </a:lnTo>
                  <a:lnTo>
                    <a:pt x="44196" y="0"/>
                  </a:lnTo>
                  <a:close/>
                </a:path>
              </a:pathLst>
            </a:custGeom>
            <a:ln w="635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697406" y="4430608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196" y="0"/>
                  </a:moveTo>
                  <a:lnTo>
                    <a:pt x="0" y="44196"/>
                  </a:lnTo>
                  <a:lnTo>
                    <a:pt x="44196" y="88392"/>
                  </a:lnTo>
                  <a:lnTo>
                    <a:pt x="88392" y="44196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007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697406" y="4430608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196" y="0"/>
                  </a:moveTo>
                  <a:lnTo>
                    <a:pt x="88392" y="44196"/>
                  </a:lnTo>
                  <a:lnTo>
                    <a:pt x="44196" y="88392"/>
                  </a:lnTo>
                  <a:lnTo>
                    <a:pt x="0" y="44196"/>
                  </a:lnTo>
                  <a:lnTo>
                    <a:pt x="44196" y="0"/>
                  </a:lnTo>
                  <a:close/>
                </a:path>
              </a:pathLst>
            </a:custGeom>
            <a:ln w="635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737030" y="4473280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196" y="0"/>
                  </a:moveTo>
                  <a:lnTo>
                    <a:pt x="0" y="44196"/>
                  </a:lnTo>
                  <a:lnTo>
                    <a:pt x="44196" y="88392"/>
                  </a:lnTo>
                  <a:lnTo>
                    <a:pt x="88392" y="44196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007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737030" y="4473280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196" y="0"/>
                  </a:moveTo>
                  <a:lnTo>
                    <a:pt x="88392" y="44196"/>
                  </a:lnTo>
                  <a:lnTo>
                    <a:pt x="44196" y="88392"/>
                  </a:lnTo>
                  <a:lnTo>
                    <a:pt x="0" y="44196"/>
                  </a:lnTo>
                  <a:lnTo>
                    <a:pt x="44196" y="0"/>
                  </a:lnTo>
                  <a:close/>
                </a:path>
              </a:pathLst>
            </a:custGeom>
            <a:ln w="635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73479" y="4680417"/>
              <a:ext cx="94742" cy="94742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7814754" y="4526620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196" y="0"/>
                  </a:moveTo>
                  <a:lnTo>
                    <a:pt x="0" y="44196"/>
                  </a:lnTo>
                  <a:lnTo>
                    <a:pt x="44196" y="88392"/>
                  </a:lnTo>
                  <a:lnTo>
                    <a:pt x="88392" y="44196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007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814754" y="4526620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196" y="0"/>
                  </a:moveTo>
                  <a:lnTo>
                    <a:pt x="88392" y="44196"/>
                  </a:lnTo>
                  <a:lnTo>
                    <a:pt x="44196" y="88392"/>
                  </a:lnTo>
                  <a:lnTo>
                    <a:pt x="0" y="44196"/>
                  </a:lnTo>
                  <a:lnTo>
                    <a:pt x="44196" y="0"/>
                  </a:lnTo>
                  <a:close/>
                </a:path>
              </a:pathLst>
            </a:custGeom>
            <a:ln w="635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51203" y="4172925"/>
              <a:ext cx="94742" cy="94741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7894002" y="4322404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196" y="0"/>
                  </a:moveTo>
                  <a:lnTo>
                    <a:pt x="0" y="44196"/>
                  </a:lnTo>
                  <a:lnTo>
                    <a:pt x="44196" y="88392"/>
                  </a:lnTo>
                  <a:lnTo>
                    <a:pt x="88392" y="44196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007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894002" y="4322404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196" y="0"/>
                  </a:moveTo>
                  <a:lnTo>
                    <a:pt x="88392" y="44196"/>
                  </a:lnTo>
                  <a:lnTo>
                    <a:pt x="44196" y="88392"/>
                  </a:lnTo>
                  <a:lnTo>
                    <a:pt x="0" y="44196"/>
                  </a:lnTo>
                  <a:lnTo>
                    <a:pt x="44196" y="0"/>
                  </a:lnTo>
                  <a:close/>
                </a:path>
              </a:pathLst>
            </a:custGeom>
            <a:ln w="635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932102" y="4372696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196" y="0"/>
                  </a:moveTo>
                  <a:lnTo>
                    <a:pt x="0" y="44196"/>
                  </a:lnTo>
                  <a:lnTo>
                    <a:pt x="44196" y="88392"/>
                  </a:lnTo>
                  <a:lnTo>
                    <a:pt x="88392" y="44196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007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932102" y="4372696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196" y="0"/>
                  </a:moveTo>
                  <a:lnTo>
                    <a:pt x="88392" y="44196"/>
                  </a:lnTo>
                  <a:lnTo>
                    <a:pt x="44196" y="88392"/>
                  </a:lnTo>
                  <a:lnTo>
                    <a:pt x="0" y="44196"/>
                  </a:lnTo>
                  <a:lnTo>
                    <a:pt x="44196" y="0"/>
                  </a:lnTo>
                  <a:close/>
                </a:path>
              </a:pathLst>
            </a:custGeom>
            <a:ln w="635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971726" y="4270588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196" y="0"/>
                  </a:moveTo>
                  <a:lnTo>
                    <a:pt x="0" y="44196"/>
                  </a:lnTo>
                  <a:lnTo>
                    <a:pt x="44196" y="88392"/>
                  </a:lnTo>
                  <a:lnTo>
                    <a:pt x="88392" y="44196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007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971726" y="4270588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196" y="0"/>
                  </a:moveTo>
                  <a:lnTo>
                    <a:pt x="88392" y="44196"/>
                  </a:lnTo>
                  <a:lnTo>
                    <a:pt x="44196" y="88392"/>
                  </a:lnTo>
                  <a:lnTo>
                    <a:pt x="0" y="44196"/>
                  </a:lnTo>
                  <a:lnTo>
                    <a:pt x="44196" y="0"/>
                  </a:lnTo>
                  <a:close/>
                </a:path>
              </a:pathLst>
            </a:custGeom>
            <a:ln w="635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08175" y="4012905"/>
              <a:ext cx="94742" cy="94741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46275" y="3676101"/>
              <a:ext cx="94742" cy="94741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85899" y="3459693"/>
              <a:ext cx="134366" cy="145033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63623" y="3007065"/>
              <a:ext cx="94742" cy="94741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03247" y="3922989"/>
              <a:ext cx="94742" cy="94741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41347" y="3612093"/>
              <a:ext cx="94742" cy="94741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80971" y="3380445"/>
              <a:ext cx="212090" cy="204469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8441118" y="4285828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196" y="0"/>
                  </a:moveTo>
                  <a:lnTo>
                    <a:pt x="0" y="44196"/>
                  </a:lnTo>
                  <a:lnTo>
                    <a:pt x="44196" y="88392"/>
                  </a:lnTo>
                  <a:lnTo>
                    <a:pt x="88392" y="44196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007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441118" y="4285828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196" y="0"/>
                  </a:moveTo>
                  <a:lnTo>
                    <a:pt x="88392" y="44196"/>
                  </a:lnTo>
                  <a:lnTo>
                    <a:pt x="44196" y="88392"/>
                  </a:lnTo>
                  <a:lnTo>
                    <a:pt x="0" y="44196"/>
                  </a:lnTo>
                  <a:lnTo>
                    <a:pt x="44196" y="0"/>
                  </a:lnTo>
                  <a:close/>
                </a:path>
              </a:pathLst>
            </a:custGeom>
            <a:ln w="635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479218" y="4386412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196" y="0"/>
                  </a:moveTo>
                  <a:lnTo>
                    <a:pt x="0" y="44196"/>
                  </a:lnTo>
                  <a:lnTo>
                    <a:pt x="44196" y="88392"/>
                  </a:lnTo>
                  <a:lnTo>
                    <a:pt x="88392" y="44196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007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479218" y="4386412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196" y="0"/>
                  </a:moveTo>
                  <a:lnTo>
                    <a:pt x="88392" y="44196"/>
                  </a:lnTo>
                  <a:lnTo>
                    <a:pt x="44196" y="88392"/>
                  </a:lnTo>
                  <a:lnTo>
                    <a:pt x="0" y="44196"/>
                  </a:lnTo>
                  <a:lnTo>
                    <a:pt x="44196" y="0"/>
                  </a:lnTo>
                  <a:close/>
                </a:path>
              </a:pathLst>
            </a:custGeom>
            <a:ln w="635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518842" y="4244680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196" y="0"/>
                  </a:moveTo>
                  <a:lnTo>
                    <a:pt x="0" y="44196"/>
                  </a:lnTo>
                  <a:lnTo>
                    <a:pt x="44196" y="88392"/>
                  </a:lnTo>
                  <a:lnTo>
                    <a:pt x="88392" y="44196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007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518842" y="4244680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196" y="0"/>
                  </a:moveTo>
                  <a:lnTo>
                    <a:pt x="88392" y="44196"/>
                  </a:lnTo>
                  <a:lnTo>
                    <a:pt x="44196" y="88392"/>
                  </a:lnTo>
                  <a:lnTo>
                    <a:pt x="0" y="44196"/>
                  </a:lnTo>
                  <a:lnTo>
                    <a:pt x="44196" y="0"/>
                  </a:lnTo>
                  <a:close/>
                </a:path>
              </a:pathLst>
            </a:custGeom>
            <a:ln w="635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55291" y="4049481"/>
              <a:ext cx="94742" cy="94741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8596566" y="4234012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196" y="0"/>
                  </a:moveTo>
                  <a:lnTo>
                    <a:pt x="0" y="44196"/>
                  </a:lnTo>
                  <a:lnTo>
                    <a:pt x="44196" y="88392"/>
                  </a:lnTo>
                  <a:lnTo>
                    <a:pt x="88392" y="44196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007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596566" y="4234012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196" y="0"/>
                  </a:moveTo>
                  <a:lnTo>
                    <a:pt x="88392" y="44196"/>
                  </a:lnTo>
                  <a:lnTo>
                    <a:pt x="44196" y="88392"/>
                  </a:lnTo>
                  <a:lnTo>
                    <a:pt x="0" y="44196"/>
                  </a:lnTo>
                  <a:lnTo>
                    <a:pt x="44196" y="0"/>
                  </a:lnTo>
                  <a:close/>
                </a:path>
              </a:pathLst>
            </a:custGeom>
            <a:ln w="635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33014" y="4584405"/>
              <a:ext cx="94742" cy="94742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8675813" y="4089232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196" y="0"/>
                  </a:moveTo>
                  <a:lnTo>
                    <a:pt x="0" y="44196"/>
                  </a:lnTo>
                  <a:lnTo>
                    <a:pt x="44196" y="88392"/>
                  </a:lnTo>
                  <a:lnTo>
                    <a:pt x="88392" y="44196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007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675813" y="4089232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196" y="0"/>
                  </a:moveTo>
                  <a:lnTo>
                    <a:pt x="88392" y="44196"/>
                  </a:lnTo>
                  <a:lnTo>
                    <a:pt x="44196" y="88392"/>
                  </a:lnTo>
                  <a:lnTo>
                    <a:pt x="0" y="44196"/>
                  </a:lnTo>
                  <a:lnTo>
                    <a:pt x="44196" y="0"/>
                  </a:lnTo>
                  <a:close/>
                </a:path>
              </a:pathLst>
            </a:custGeom>
            <a:ln w="635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10740" y="3808689"/>
              <a:ext cx="94742" cy="94741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8753539" y="4069420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196" y="0"/>
                  </a:moveTo>
                  <a:lnTo>
                    <a:pt x="0" y="44196"/>
                  </a:lnTo>
                  <a:lnTo>
                    <a:pt x="44196" y="88392"/>
                  </a:lnTo>
                  <a:lnTo>
                    <a:pt x="88392" y="44196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007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753541" y="4069420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196" y="0"/>
                  </a:moveTo>
                  <a:lnTo>
                    <a:pt x="88392" y="44196"/>
                  </a:lnTo>
                  <a:lnTo>
                    <a:pt x="44196" y="88392"/>
                  </a:lnTo>
                  <a:lnTo>
                    <a:pt x="0" y="44196"/>
                  </a:lnTo>
                  <a:lnTo>
                    <a:pt x="44196" y="0"/>
                  </a:lnTo>
                  <a:close/>
                </a:path>
              </a:pathLst>
            </a:custGeom>
            <a:ln w="635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793165" y="4131904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196" y="0"/>
                  </a:moveTo>
                  <a:lnTo>
                    <a:pt x="0" y="44196"/>
                  </a:lnTo>
                  <a:lnTo>
                    <a:pt x="44196" y="88392"/>
                  </a:lnTo>
                  <a:lnTo>
                    <a:pt x="88392" y="44196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007C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793165" y="4131904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44196" y="0"/>
                  </a:moveTo>
                  <a:lnTo>
                    <a:pt x="88392" y="44196"/>
                  </a:lnTo>
                  <a:lnTo>
                    <a:pt x="44196" y="88392"/>
                  </a:lnTo>
                  <a:lnTo>
                    <a:pt x="0" y="44196"/>
                  </a:lnTo>
                  <a:lnTo>
                    <a:pt x="44196" y="0"/>
                  </a:lnTo>
                  <a:close/>
                </a:path>
              </a:pathLst>
            </a:custGeom>
            <a:ln w="6350">
              <a:solidFill>
                <a:srgbClr val="00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828090" y="4305513"/>
              <a:ext cx="134366" cy="120650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884662" y="3347250"/>
              <a:ext cx="183845" cy="179196"/>
            </a:xfrm>
            <a:prstGeom prst="rect">
              <a:avLst/>
            </a:prstGeom>
          </p:spPr>
        </p:pic>
      </p:grpSp>
      <p:sp>
        <p:nvSpPr>
          <p:cNvPr id="92" name="object 92"/>
          <p:cNvSpPr/>
          <p:nvPr/>
        </p:nvSpPr>
        <p:spPr>
          <a:xfrm>
            <a:off x="6550376" y="1773097"/>
            <a:ext cx="2541270" cy="0"/>
          </a:xfrm>
          <a:custGeom>
            <a:avLst/>
            <a:gdLst/>
            <a:ahLst/>
            <a:cxnLst/>
            <a:rect l="l" t="t" r="r" b="b"/>
            <a:pathLst>
              <a:path w="2541270">
                <a:moveTo>
                  <a:pt x="0" y="0"/>
                </a:moveTo>
                <a:lnTo>
                  <a:pt x="2540660" y="0"/>
                </a:lnTo>
              </a:path>
            </a:pathLst>
          </a:custGeom>
          <a:ln w="6350">
            <a:solidFill>
              <a:srgbClr val="D3D3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550376" y="5190966"/>
            <a:ext cx="2541270" cy="0"/>
          </a:xfrm>
          <a:custGeom>
            <a:avLst/>
            <a:gdLst/>
            <a:ahLst/>
            <a:cxnLst/>
            <a:rect l="l" t="t" r="r" b="b"/>
            <a:pathLst>
              <a:path w="2541270">
                <a:moveTo>
                  <a:pt x="0" y="0"/>
                </a:moveTo>
                <a:lnTo>
                  <a:pt x="254066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6389193" y="5098472"/>
            <a:ext cx="2760345" cy="28638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0</a:t>
            </a:r>
            <a:endParaRPr sz="800">
              <a:latin typeface="BentonSansCond Light"/>
              <a:cs typeface="BentonSansCond Light"/>
            </a:endParaRPr>
          </a:p>
          <a:p>
            <a:pPr marL="83820">
              <a:lnSpc>
                <a:spcPct val="100000"/>
              </a:lnSpc>
              <a:spcBef>
                <a:spcPts val="65"/>
              </a:spcBef>
            </a:pPr>
            <a:r>
              <a:rPr sz="800" b="0" dirty="0">
                <a:latin typeface="BentonSansCond Light"/>
                <a:cs typeface="BentonSansCond Light"/>
              </a:rPr>
              <a:t>1966</a:t>
            </a:r>
            <a:r>
              <a:rPr sz="800" b="0" spc="484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1973</a:t>
            </a:r>
            <a:r>
              <a:rPr sz="800" b="0" spc="470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1980</a:t>
            </a:r>
            <a:r>
              <a:rPr sz="800" b="0" spc="465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1987</a:t>
            </a:r>
            <a:r>
              <a:rPr sz="800" b="0" spc="484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1994</a:t>
            </a:r>
            <a:r>
              <a:rPr sz="800" b="0" spc="445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2001</a:t>
            </a:r>
            <a:r>
              <a:rPr sz="800" b="0" spc="365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2008</a:t>
            </a:r>
            <a:r>
              <a:rPr sz="800" b="0" spc="390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2015</a:t>
            </a:r>
            <a:r>
              <a:rPr sz="800" b="0" spc="415" dirty="0">
                <a:latin typeface="BentonSansCond Light"/>
                <a:cs typeface="BentonSansCond Light"/>
              </a:rPr>
              <a:t> </a:t>
            </a:r>
            <a:r>
              <a:rPr sz="800" b="0" dirty="0">
                <a:latin typeface="BentonSansCond Light"/>
                <a:cs typeface="BentonSansCond Light"/>
              </a:rPr>
              <a:t>2022</a:t>
            </a:r>
            <a:r>
              <a:rPr sz="800" b="0" spc="365" dirty="0">
                <a:latin typeface="BentonSansCond Light"/>
                <a:cs typeface="BentonSansCond Light"/>
              </a:rPr>
              <a:t> </a:t>
            </a:r>
            <a:r>
              <a:rPr sz="800" b="0" spc="-20" dirty="0">
                <a:latin typeface="BentonSansCond Light"/>
                <a:cs typeface="BentonSansCond Light"/>
              </a:rPr>
              <a:t>2029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8586755" y="7033655"/>
            <a:ext cx="1134745" cy="41338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689610" marR="6985" indent="-10160">
              <a:lnSpc>
                <a:spcPct val="109400"/>
              </a:lnSpc>
              <a:spcBef>
                <a:spcPts val="5"/>
              </a:spcBef>
            </a:pPr>
            <a:r>
              <a:rPr sz="600" b="0" spc="-10" dirty="0">
                <a:latin typeface="BentonSansCond Light"/>
                <a:cs typeface="BentonSansCond Light"/>
              </a:rPr>
              <a:t>S0000043508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P0000140439</a:t>
            </a:r>
            <a:endParaRPr sz="600">
              <a:latin typeface="BentonSansCond Light"/>
              <a:cs typeface="BentonSansCond Light"/>
            </a:endParaRPr>
          </a:p>
          <a:p>
            <a:pPr marL="12700" marR="5080" indent="657860">
              <a:lnSpc>
                <a:spcPts val="790"/>
              </a:lnSpc>
              <a:spcBef>
                <a:spcPts val="25"/>
              </a:spcBef>
            </a:pPr>
            <a:r>
              <a:rPr sz="600" b="0" dirty="0">
                <a:latin typeface="BentonSansCond Light"/>
                <a:cs typeface="BentonSansCond Light"/>
              </a:rPr>
              <a:t>PPT/</a:t>
            </a:r>
            <a:r>
              <a:rPr sz="600" b="0" spc="225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Tmpl</a:t>
            </a:r>
            <a:r>
              <a:rPr sz="600" b="0" spc="-5" dirty="0">
                <a:latin typeface="BentonSansCond Light"/>
                <a:cs typeface="BentonSansCond Light"/>
              </a:rPr>
              <a:t> </a:t>
            </a:r>
            <a:r>
              <a:rPr sz="600" b="0" spc="-25" dirty="0">
                <a:latin typeface="BentonSansCond Light"/>
                <a:cs typeface="BentonSansCond Light"/>
              </a:rPr>
              <a:t>1.6</a:t>
            </a:r>
            <a:r>
              <a:rPr sz="600" b="0" spc="500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Copyright</a:t>
            </a:r>
            <a:r>
              <a:rPr sz="600" b="0" dirty="0">
                <a:latin typeface="BentonSansCond Light"/>
                <a:cs typeface="BentonSansCond Light"/>
              </a:rPr>
              <a:t> © 2026 All</a:t>
            </a:r>
            <a:r>
              <a:rPr sz="600" b="0" spc="20" dirty="0">
                <a:latin typeface="BentonSansCond Light"/>
                <a:cs typeface="BentonSansCond Light"/>
              </a:rPr>
              <a:t> </a:t>
            </a:r>
            <a:r>
              <a:rPr sz="600" b="0" dirty="0">
                <a:latin typeface="BentonSansCond Light"/>
                <a:cs typeface="BentonSansCond Light"/>
              </a:rPr>
              <a:t>Rights</a:t>
            </a:r>
            <a:r>
              <a:rPr sz="600" b="0" spc="5" dirty="0">
                <a:latin typeface="BentonSansCond Light"/>
                <a:cs typeface="BentonSansCond Light"/>
              </a:rPr>
              <a:t> </a:t>
            </a:r>
            <a:r>
              <a:rPr sz="600" b="0" spc="-10" dirty="0">
                <a:latin typeface="BentonSansCond Light"/>
                <a:cs typeface="BentonSansCond Light"/>
              </a:rPr>
              <a:t>Reserved</a:t>
            </a:r>
            <a:endParaRPr sz="600">
              <a:latin typeface="BentonSansCond Light"/>
              <a:cs typeface="BentonSansCond Light"/>
            </a:endParaRPr>
          </a:p>
        </p:txBody>
      </p:sp>
      <p:sp>
        <p:nvSpPr>
          <p:cNvPr id="105" name="object 10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95" name="object 95"/>
          <p:cNvSpPr txBox="1"/>
          <p:nvPr/>
        </p:nvSpPr>
        <p:spPr>
          <a:xfrm>
            <a:off x="6407368" y="4726390"/>
            <a:ext cx="635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1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6394809" y="4346650"/>
            <a:ext cx="75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2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6394298" y="3966911"/>
            <a:ext cx="7620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3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393584" y="3587171"/>
            <a:ext cx="768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4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6394911" y="3207431"/>
            <a:ext cx="755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5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392767" y="2827692"/>
            <a:ext cx="7810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6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6397055" y="2447952"/>
            <a:ext cx="736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7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392869" y="2068213"/>
            <a:ext cx="7747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8</a:t>
            </a:r>
            <a:endParaRPr sz="800">
              <a:latin typeface="BentonSansCond Light"/>
              <a:cs typeface="BentonSansCond Light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6392767" y="1688473"/>
            <a:ext cx="7810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0" spc="-50" dirty="0">
                <a:latin typeface="BentonSansCond Light"/>
                <a:cs typeface="BentonSansCond Light"/>
              </a:rPr>
              <a:t>9</a:t>
            </a:r>
            <a:endParaRPr sz="800">
              <a:latin typeface="BentonSansCond Light"/>
              <a:cs typeface="BentonSansCond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5222</Words>
  <Application>Microsoft Office PowerPoint</Application>
  <PresentationFormat>Custom</PresentationFormat>
  <Paragraphs>1189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BentonSans Bold</vt:lpstr>
      <vt:lpstr>BentonSans Book</vt:lpstr>
      <vt:lpstr>BentonSans Medium</vt:lpstr>
      <vt:lpstr>BentonSansCond Book</vt:lpstr>
      <vt:lpstr>BentonSansCond Light</vt:lpstr>
      <vt:lpstr>Calibri</vt:lpstr>
      <vt:lpstr>MillerText Roman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Wellington Management Company,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Ahuja, Varun (IT Consultant)</dc:creator>
  <cp:lastModifiedBy>Wilkinson, Sarah</cp:lastModifiedBy>
  <cp:revision>1</cp:revision>
  <dcterms:created xsi:type="dcterms:W3CDTF">2026-03-18T13:40:29Z</dcterms:created>
  <dcterms:modified xsi:type="dcterms:W3CDTF">2026-03-18T13:40:43Z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2026-03-18T00:00:00Z</vt:filetime>
  </property>
  <property fmtid="{D5CDD505-2E9C-101B-9397-08002B2CF9AE}" pid="3" name="Creator">
    <vt:lpwstr>Acrobat PDFMaker 25 for PowerPoint</vt:lpwstr>
  </property>
  <property fmtid="{D5CDD505-2E9C-101B-9397-08002B2CF9AE}" pid="4" name="LastSaved">
    <vt:filetime>2026-03-18T00:00:00Z</vt:filetime>
  </property>
  <property fmtid="{D5CDD505-2E9C-101B-9397-08002B2CF9AE}" pid="5" name="MSIP_Label_8bc443bb-7aec-4838-927e-e57ed7fa7c65_ActionId">
    <vt:lpwstr>3934fce5-6fe5-427f-aaf6-e81dac897237</vt:lpwstr>
  </property>
  <property fmtid="{D5CDD505-2E9C-101B-9397-08002B2CF9AE}" pid="6" name="MSIP_Label_8bc443bb-7aec-4838-927e-e57ed7fa7c65_ContentBits">
    <vt:lpwstr>0</vt:lpwstr>
  </property>
  <property fmtid="{D5CDD505-2E9C-101B-9397-08002B2CF9AE}" pid="7" name="MSIP_Label_8bc443bb-7aec-4838-927e-e57ed7fa7c65_Enabled">
    <vt:lpwstr>true</vt:lpwstr>
  </property>
  <property fmtid="{D5CDD505-2E9C-101B-9397-08002B2CF9AE}" pid="8" name="MSIP_Label_8bc443bb-7aec-4838-927e-e57ed7fa7c65_Method">
    <vt:lpwstr>Privileged</vt:lpwstr>
  </property>
  <property fmtid="{D5CDD505-2E9C-101B-9397-08002B2CF9AE}" pid="9" name="MSIP_Label_8bc443bb-7aec-4838-927e-e57ed7fa7c65_Name">
    <vt:lpwstr>Approved for External Release</vt:lpwstr>
  </property>
  <property fmtid="{D5CDD505-2E9C-101B-9397-08002B2CF9AE}" pid="10" name="MSIP_Label_8bc443bb-7aec-4838-927e-e57ed7fa7c65_SetDate">
    <vt:lpwstr>2022-05-31T18:55:33Z</vt:lpwstr>
  </property>
  <property fmtid="{D5CDD505-2E9C-101B-9397-08002B2CF9AE}" pid="11" name="MSIP_Label_8bc443bb-7aec-4838-927e-e57ed7fa7c65_SiteId">
    <vt:lpwstr>5fe7edeb-0b8e-4383-a697-ff6218746793</vt:lpwstr>
  </property>
  <property fmtid="{D5CDD505-2E9C-101B-9397-08002B2CF9AE}" pid="12" name="Producer">
    <vt:lpwstr>Adobe PDF Library 25.1.17</vt:lpwstr>
  </property>
  <property fmtid="{D5CDD505-2E9C-101B-9397-08002B2CF9AE}" pid="13" name="componentA">
    <vt:lpwstr>0151</vt:lpwstr>
  </property>
</Properties>
</file>